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56" r:id="rId2"/>
    <p:sldId id="319" r:id="rId3"/>
    <p:sldId id="321" r:id="rId4"/>
    <p:sldId id="326" r:id="rId5"/>
    <p:sldId id="324" r:id="rId6"/>
    <p:sldId id="325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DAE8FC"/>
    <a:srgbClr val="FFF2CC"/>
    <a:srgbClr val="9DC3E6"/>
    <a:srgbClr val="2E75B6"/>
    <a:srgbClr val="BDD7EE"/>
    <a:srgbClr val="EDD99D"/>
    <a:srgbClr val="9FB7D8"/>
    <a:srgbClr val="C9B5D2"/>
    <a:srgbClr val="E1D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86977" autoAdjust="0"/>
  </p:normalViewPr>
  <p:slideViewPr>
    <p:cSldViewPr>
      <p:cViewPr varScale="1">
        <p:scale>
          <a:sx n="99" d="100"/>
          <a:sy n="99" d="100"/>
        </p:scale>
        <p:origin x="106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0D726-0DD4-4DD3-B5AB-FEBB8561E45E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87A86-2BE4-48AD-8774-E78E36200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34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180B0-C65E-4354-8797-30F098DBE6F0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EDF8C-6EF0-4B38-902A-657299C9C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7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EDF8C-6EF0-4B38-902A-657299C9CB1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12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EDF8C-6EF0-4B38-902A-657299C9CB1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608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EDF8C-6EF0-4B38-902A-657299C9CB1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983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EDF8C-6EF0-4B38-902A-657299C9CB1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507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EDF8C-6EF0-4B38-902A-657299C9CB1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80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67310-3F57-462C-85BB-27E10AB5D6D4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8255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4E721-22B5-4137-904D-10655325386F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7016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DC7F0-4AB5-4577-ABE6-2FB773E4CF5F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60487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6735E-1C0E-470E-8843-52A5CE585723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392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1DEB19-30AD-4C29-8F24-D440EE61D3EA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1936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F21DF-E93E-4D19-8A5A-8398E2B34553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27350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231A8-4C64-464A-BBD7-8BC77ACC79D9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775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CC3081-6706-4B23-8CED-0740E5C53620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0320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B6F0BA-BB32-4FB2-8248-3F9D08EDE99E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5096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CA4E1-9A2A-409F-AEE0-0BFFDF7632D3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3602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EB3ED-A29E-42CF-9BA6-BE3FD81E45E5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21534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463816-7416-4A6A-9790-46FEDC682E85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1396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2.emf"/><Relationship Id="rId18" Type="http://schemas.openxmlformats.org/officeDocument/2006/relationships/oleObject" Target="../embeddings/oleObject5.bin"/><Relationship Id="rId26" Type="http://schemas.openxmlformats.org/officeDocument/2006/relationships/image" Target="../media/image17.emf"/><Relationship Id="rId3" Type="http://schemas.openxmlformats.org/officeDocument/2006/relationships/image" Target="../media/image2.png"/><Relationship Id="rId21" Type="http://schemas.openxmlformats.org/officeDocument/2006/relationships/image" Target="../media/image15.emf"/><Relationship Id="rId7" Type="http://schemas.openxmlformats.org/officeDocument/2006/relationships/image" Target="../media/image8.png"/><Relationship Id="rId12" Type="http://schemas.openxmlformats.org/officeDocument/2006/relationships/oleObject" Target="../embeddings/oleObject2.bin"/><Relationship Id="rId17" Type="http://schemas.openxmlformats.org/officeDocument/2006/relationships/image" Target="../media/image14.emf"/><Relationship Id="rId25" Type="http://schemas.openxmlformats.org/officeDocument/2006/relationships/oleObject" Target="../embeddings/oleObject10.bin"/><Relationship Id="rId2" Type="http://schemas.openxmlformats.org/officeDocument/2006/relationships/notesSlide" Target="../notesSlides/notesSlide2.xml"/><Relationship Id="rId16" Type="http://schemas.openxmlformats.org/officeDocument/2006/relationships/oleObject" Target="../embeddings/oleObject4.bin"/><Relationship Id="rId20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1.emf"/><Relationship Id="rId24" Type="http://schemas.openxmlformats.org/officeDocument/2006/relationships/oleObject" Target="../embeddings/oleObject9.bin"/><Relationship Id="rId5" Type="http://schemas.openxmlformats.org/officeDocument/2006/relationships/image" Target="../media/image4.png"/><Relationship Id="rId15" Type="http://schemas.openxmlformats.org/officeDocument/2006/relationships/image" Target="../media/image13.emf"/><Relationship Id="rId23" Type="http://schemas.openxmlformats.org/officeDocument/2006/relationships/image" Target="../media/image16.emf"/><Relationship Id="rId10" Type="http://schemas.openxmlformats.org/officeDocument/2006/relationships/image" Target="../media/image10.emf"/><Relationship Id="rId19" Type="http://schemas.openxmlformats.org/officeDocument/2006/relationships/oleObject" Target="../embeddings/oleObject6.bin"/><Relationship Id="rId4" Type="http://schemas.openxmlformats.org/officeDocument/2006/relationships/image" Target="../media/image3.png"/><Relationship Id="rId9" Type="http://schemas.openxmlformats.org/officeDocument/2006/relationships/oleObject" Target="../embeddings/oleObject1.bin"/><Relationship Id="rId14" Type="http://schemas.openxmlformats.org/officeDocument/2006/relationships/oleObject" Target="../embeddings/oleObject3.bin"/><Relationship Id="rId22" Type="http://schemas.openxmlformats.org/officeDocument/2006/relationships/oleObject" Target="../embeddings/oleObject8.bin"/><Relationship Id="rId27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2.png"/><Relationship Id="rId5" Type="http://schemas.openxmlformats.org/officeDocument/2006/relationships/image" Target="../media/image4.png"/><Relationship Id="rId10" Type="http://schemas.openxmlformats.org/officeDocument/2006/relationships/image" Target="../media/image21.png"/><Relationship Id="rId4" Type="http://schemas.openxmlformats.org/officeDocument/2006/relationships/image" Target="../media/image3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13" Type="http://schemas.openxmlformats.org/officeDocument/2006/relationships/image" Target="../media/image28.emf"/><Relationship Id="rId18" Type="http://schemas.openxmlformats.org/officeDocument/2006/relationships/oleObject" Target="../embeddings/oleObject17.bin"/><Relationship Id="rId3" Type="http://schemas.openxmlformats.org/officeDocument/2006/relationships/image" Target="../media/image2.png"/><Relationship Id="rId21" Type="http://schemas.openxmlformats.org/officeDocument/2006/relationships/image" Target="../media/image32.emf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30.emf"/><Relationship Id="rId2" Type="http://schemas.openxmlformats.org/officeDocument/2006/relationships/notesSlide" Target="../notesSlides/notesSlide4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7.emf"/><Relationship Id="rId5" Type="http://schemas.openxmlformats.org/officeDocument/2006/relationships/image" Target="../media/image4.png"/><Relationship Id="rId15" Type="http://schemas.openxmlformats.org/officeDocument/2006/relationships/image" Target="../media/image29.emf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31.png"/><Relationship Id="rId4" Type="http://schemas.openxmlformats.org/officeDocument/2006/relationships/image" Target="../media/image3.png"/><Relationship Id="rId9" Type="http://schemas.openxmlformats.org/officeDocument/2006/relationships/image" Target="../media/image26.png"/><Relationship Id="rId1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8052556" y="5435612"/>
            <a:ext cx="1847528" cy="369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s-UY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Dr Adam Clayton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9976" y="4509120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Autonomous Optimisation for Multistep Chemical Synthesis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79976" y="6054307"/>
            <a:ext cx="6192688" cy="471037"/>
            <a:chOff x="5879976" y="5912854"/>
            <a:chExt cx="6192688" cy="471037"/>
          </a:xfrm>
        </p:grpSpPr>
        <p:pic>
          <p:nvPicPr>
            <p:cNvPr id="2052" name="Picture 131" descr="Image result for university of leeds high resolution logo"/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9976" y="5918983"/>
              <a:ext cx="1602432" cy="462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7C8B47-E5AB-448B-AB0A-E9871144C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89065" y="5921545"/>
              <a:ext cx="822037" cy="459783"/>
            </a:xfrm>
            <a:prstGeom prst="rect">
              <a:avLst/>
            </a:prstGeom>
          </p:spPr>
        </p:pic>
        <p:pic>
          <p:nvPicPr>
            <p:cNvPr id="10" name="Picture 18" descr="astrazeneca-logo-png-astrazeneca-logo-astra-zeneca-4902 - Relocation Africa">
              <a:extLst>
                <a:ext uri="{FF2B5EF4-FFF2-40B4-BE49-F238E27FC236}">
                  <a16:creationId xmlns:a16="http://schemas.microsoft.com/office/drawing/2014/main" id="{1F89D42A-D721-4A9E-9E28-9A9C3C6243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73444" y="5912854"/>
              <a:ext cx="1699220" cy="4610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DF39FC6-483F-9B0A-22C6-813F27DC9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27503" y="5921545"/>
              <a:ext cx="1699220" cy="46234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ltGray">
          <a:xfrm>
            <a:off x="191344" y="-54384"/>
            <a:ext cx="604867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360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School of Chemistry &amp; Chemical and Process Engineering</a:t>
            </a:r>
          </a:p>
          <a:p>
            <a:r>
              <a:rPr lang="en-GB" alt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FACULTY OF ENGINEERING AND PHYSICAL SCIENCES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0" y="1125539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9336" y="731303"/>
            <a:ext cx="1611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Multistep Synthesis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879976" y="509691"/>
            <a:ext cx="6192688" cy="471037"/>
            <a:chOff x="5879976" y="5912854"/>
            <a:chExt cx="6192688" cy="471037"/>
          </a:xfrm>
        </p:grpSpPr>
        <p:pic>
          <p:nvPicPr>
            <p:cNvPr id="16" name="Picture 131" descr="Image result for university of leeds high resolution logo"/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9976" y="5918983"/>
              <a:ext cx="1602432" cy="462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E7C8B47-E5AB-448B-AB0A-E9871144C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89065" y="5921545"/>
              <a:ext cx="822037" cy="459783"/>
            </a:xfrm>
            <a:prstGeom prst="rect">
              <a:avLst/>
            </a:prstGeom>
          </p:spPr>
        </p:pic>
        <p:pic>
          <p:nvPicPr>
            <p:cNvPr id="18" name="Picture 18" descr="astrazeneca-logo-png-astrazeneca-logo-astra-zeneca-4902 - Relocation Africa">
              <a:extLst>
                <a:ext uri="{FF2B5EF4-FFF2-40B4-BE49-F238E27FC236}">
                  <a16:creationId xmlns:a16="http://schemas.microsoft.com/office/drawing/2014/main" id="{1F89D42A-D721-4A9E-9E28-9A9C3C6243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73444" y="5912854"/>
              <a:ext cx="1699220" cy="4610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DF39FC6-483F-9B0A-22C6-813F27DC9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27503" y="5921545"/>
              <a:ext cx="1699220" cy="462346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0A70797-D8F9-C083-8E79-3BE8162A1B47}"/>
              </a:ext>
            </a:extLst>
          </p:cNvPr>
          <p:cNvSpPr txBox="1"/>
          <p:nvPr/>
        </p:nvSpPr>
        <p:spPr>
          <a:xfrm>
            <a:off x="227348" y="1340768"/>
            <a:ext cx="11737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/>
              <a:t>Multistep syntheses in flow: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72CF4FD-B170-9D04-7E3A-07862A519122}"/>
              </a:ext>
            </a:extLst>
          </p:cNvPr>
          <p:cNvGrpSpPr/>
          <p:nvPr/>
        </p:nvGrpSpPr>
        <p:grpSpPr>
          <a:xfrm>
            <a:off x="1703511" y="3780686"/>
            <a:ext cx="8784976" cy="2672650"/>
            <a:chOff x="1631504" y="3852694"/>
            <a:chExt cx="8784976" cy="2672650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CB50318-ABF2-779A-AC60-8B90E254A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440931" y="3852694"/>
              <a:ext cx="2975549" cy="267265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63D728F0-EE5D-155B-51DC-4D33366F51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r="60482"/>
            <a:stretch/>
          </p:blipFill>
          <p:spPr>
            <a:xfrm>
              <a:off x="1631504" y="3998418"/>
              <a:ext cx="3096343" cy="2381202"/>
            </a:xfrm>
            <a:prstGeom prst="rect">
              <a:avLst/>
            </a:prstGeom>
          </p:spPr>
        </p:pic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C803836-FD98-C9F4-40A7-8E2183B5CD73}"/>
                </a:ext>
              </a:extLst>
            </p:cNvPr>
            <p:cNvCxnSpPr/>
            <p:nvPr/>
          </p:nvCxnSpPr>
          <p:spPr>
            <a:xfrm>
              <a:off x="5068144" y="5189019"/>
              <a:ext cx="20882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281354" y="3162454"/>
            <a:ext cx="116292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b="1" dirty="0"/>
              <a:t>Aim: </a:t>
            </a:r>
            <a:r>
              <a:rPr lang="en-GB" sz="1600" dirty="0"/>
              <a:t>Expand the capabilities of self-optimising systems to enable rapid development of telescoped reactions.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39892"/>
              </p:ext>
            </p:extLst>
          </p:nvPr>
        </p:nvGraphicFramePr>
        <p:xfrm>
          <a:off x="2031999" y="185716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015164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581998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Synthesis of APIs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Less purification waste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185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/>
                        <a:t>Minimal</a:t>
                      </a:r>
                      <a:r>
                        <a:rPr lang="en-GB" sz="1600" b="0" baseline="0" dirty="0"/>
                        <a:t> supply chain disruptions</a:t>
                      </a:r>
                      <a:endParaRPr lang="en-GB" sz="1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/>
                        <a:t>Less</a:t>
                      </a:r>
                      <a:r>
                        <a:rPr lang="en-GB" sz="1600" b="0" baseline="0" dirty="0"/>
                        <a:t> labour intensive</a:t>
                      </a:r>
                      <a:endParaRPr lang="en-GB" sz="16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25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/>
                        <a:t>No</a:t>
                      </a:r>
                      <a:r>
                        <a:rPr lang="en-GB" sz="1600" b="0" baseline="0" dirty="0"/>
                        <a:t> large inventories of intermediates</a:t>
                      </a:r>
                      <a:endParaRPr lang="en-GB" sz="1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/>
                        <a:t>Highly</a:t>
                      </a:r>
                      <a:r>
                        <a:rPr lang="en-GB" sz="1600" b="0" baseline="0" dirty="0"/>
                        <a:t> controlled conditions</a:t>
                      </a:r>
                      <a:endParaRPr lang="en-GB" sz="16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4395467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D0A70797-D8F9-C083-8E79-3BE8162A1B47}"/>
              </a:ext>
            </a:extLst>
          </p:cNvPr>
          <p:cNvSpPr txBox="1"/>
          <p:nvPr/>
        </p:nvSpPr>
        <p:spPr>
          <a:xfrm>
            <a:off x="5681251" y="4746630"/>
            <a:ext cx="9502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this work</a:t>
            </a:r>
          </a:p>
        </p:txBody>
      </p:sp>
    </p:spTree>
    <p:extLst>
      <p:ext uri="{BB962C8B-B14F-4D97-AF65-F5344CB8AC3E}">
        <p14:creationId xmlns:p14="http://schemas.microsoft.com/office/powerpoint/2010/main" val="323167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ltGray">
          <a:xfrm>
            <a:off x="191344" y="-54384"/>
            <a:ext cx="604867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360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School of Chemistry &amp; Chemical and Process Engineering</a:t>
            </a:r>
          </a:p>
          <a:p>
            <a:r>
              <a:rPr lang="en-GB" alt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FACULTY OF ENGINEERING AND PHYSICAL SCIENCES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0" y="1125539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9336" y="731303"/>
            <a:ext cx="1670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Multipoint Sampling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879976" y="509691"/>
            <a:ext cx="6192688" cy="471037"/>
            <a:chOff x="5879976" y="5912854"/>
            <a:chExt cx="6192688" cy="471037"/>
          </a:xfrm>
        </p:grpSpPr>
        <p:pic>
          <p:nvPicPr>
            <p:cNvPr id="16" name="Picture 131" descr="Image result for university of leeds high resolution logo"/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9976" y="5918983"/>
              <a:ext cx="1602432" cy="462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E7C8B47-E5AB-448B-AB0A-E9871144C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89065" y="5921545"/>
              <a:ext cx="822037" cy="459783"/>
            </a:xfrm>
            <a:prstGeom prst="rect">
              <a:avLst/>
            </a:prstGeom>
          </p:spPr>
        </p:pic>
        <p:pic>
          <p:nvPicPr>
            <p:cNvPr id="18" name="Picture 18" descr="astrazeneca-logo-png-astrazeneca-logo-astra-zeneca-4902 - Relocation Africa">
              <a:extLst>
                <a:ext uri="{FF2B5EF4-FFF2-40B4-BE49-F238E27FC236}">
                  <a16:creationId xmlns:a16="http://schemas.microsoft.com/office/drawing/2014/main" id="{1F89D42A-D721-4A9E-9E28-9A9C3C6243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73444" y="5912854"/>
              <a:ext cx="1699220" cy="4610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DF39FC6-483F-9B0A-22C6-813F27DC9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27503" y="5921545"/>
              <a:ext cx="1699220" cy="462346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2477145" y="3284984"/>
            <a:ext cx="7291263" cy="3301836"/>
            <a:chOff x="2409125" y="3398262"/>
            <a:chExt cx="7291263" cy="330183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67A3E09-CB56-9BDB-F81B-2BC797BED084}"/>
                </a:ext>
              </a:extLst>
            </p:cNvPr>
            <p:cNvGrpSpPr/>
            <p:nvPr/>
          </p:nvGrpSpPr>
          <p:grpSpPr>
            <a:xfrm>
              <a:off x="2491611" y="3398262"/>
              <a:ext cx="7208777" cy="3301836"/>
              <a:chOff x="2440684" y="3326840"/>
              <a:chExt cx="7208777" cy="3301836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8A44959F-899C-FD33-07D9-F353D9BC935C}"/>
                  </a:ext>
                </a:extLst>
              </p:cNvPr>
              <p:cNvGrpSpPr/>
              <p:nvPr/>
            </p:nvGrpSpPr>
            <p:grpSpPr>
              <a:xfrm>
                <a:off x="2440684" y="3739349"/>
                <a:ext cx="3567474" cy="2544761"/>
                <a:chOff x="5815646" y="643026"/>
                <a:chExt cx="3567474" cy="2544761"/>
              </a:xfrm>
            </p:grpSpPr>
            <p:pic>
              <p:nvPicPr>
                <p:cNvPr id="71" name="Picture 70">
                  <a:extLst>
                    <a:ext uri="{FF2B5EF4-FFF2-40B4-BE49-F238E27FC236}">
                      <a16:creationId xmlns:a16="http://schemas.microsoft.com/office/drawing/2014/main" id="{77770C22-3EA2-9038-516C-3A6AAB88773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970803" y="2454430"/>
                  <a:ext cx="312291" cy="463289"/>
                </a:xfrm>
                <a:prstGeom prst="rect">
                  <a:avLst/>
                </a:prstGeom>
              </p:spPr>
            </p:pic>
            <p:pic>
              <p:nvPicPr>
                <p:cNvPr id="72" name="Picture 71">
                  <a:extLst>
                    <a:ext uri="{FF2B5EF4-FFF2-40B4-BE49-F238E27FC236}">
                      <a16:creationId xmlns:a16="http://schemas.microsoft.com/office/drawing/2014/main" id="{70632C43-4C32-CB21-8BED-360E90B42D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357610" y="2453838"/>
                  <a:ext cx="312291" cy="463289"/>
                </a:xfrm>
                <a:prstGeom prst="rect">
                  <a:avLst/>
                </a:prstGeom>
              </p:spPr>
            </p:pic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931272CC-853C-FF6B-A971-1494A55BF4B5}"/>
                    </a:ext>
                  </a:extLst>
                </p:cNvPr>
                <p:cNvSpPr/>
                <p:nvPr/>
              </p:nvSpPr>
              <p:spPr>
                <a:xfrm>
                  <a:off x="6498313" y="2408347"/>
                  <a:ext cx="571148" cy="551458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Isosceles Triangle 73">
                  <a:extLst>
                    <a:ext uri="{FF2B5EF4-FFF2-40B4-BE49-F238E27FC236}">
                      <a16:creationId xmlns:a16="http://schemas.microsoft.com/office/drawing/2014/main" id="{1D93AD9F-2253-E503-30D3-7A36C2CFB30D}"/>
                    </a:ext>
                  </a:extLst>
                </p:cNvPr>
                <p:cNvSpPr/>
                <p:nvPr/>
              </p:nvSpPr>
              <p:spPr>
                <a:xfrm>
                  <a:off x="6732126" y="2617901"/>
                  <a:ext cx="103521" cy="132350"/>
                </a:xfrm>
                <a:prstGeom prst="triangl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2A20558D-2632-80FC-E6B2-0C1D4DA9FEC0}"/>
                    </a:ext>
                  </a:extLst>
                </p:cNvPr>
                <p:cNvCxnSpPr/>
                <p:nvPr/>
              </p:nvCxnSpPr>
              <p:spPr>
                <a:xfrm flipV="1">
                  <a:off x="6610590" y="2511765"/>
                  <a:ext cx="83088" cy="106136"/>
                </a:xfrm>
                <a:prstGeom prst="line">
                  <a:avLst/>
                </a:prstGeom>
                <a:ln w="38100">
                  <a:solidFill>
                    <a:srgbClr val="FF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BAE9049F-C480-6728-67AC-2E6805770B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4095" y="2511765"/>
                  <a:ext cx="87634" cy="106136"/>
                </a:xfrm>
                <a:prstGeom prst="line">
                  <a:avLst/>
                </a:prstGeom>
                <a:ln w="38100">
                  <a:solidFill>
                    <a:srgbClr val="FF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F721E2B3-B60A-A4A8-E89E-204AC5BCF0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09914" y="2779222"/>
                  <a:ext cx="87634" cy="10613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55B679EF-2189-F4A3-C12D-1111C93A95F3}"/>
                    </a:ext>
                  </a:extLst>
                </p:cNvPr>
                <p:cNvSpPr/>
                <p:nvPr/>
              </p:nvSpPr>
              <p:spPr>
                <a:xfrm>
                  <a:off x="7902608" y="2408347"/>
                  <a:ext cx="571148" cy="551458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Isosceles Triangle 78">
                  <a:extLst>
                    <a:ext uri="{FF2B5EF4-FFF2-40B4-BE49-F238E27FC236}">
                      <a16:creationId xmlns:a16="http://schemas.microsoft.com/office/drawing/2014/main" id="{F1561A85-57DB-9DCA-BB61-804A36B37C18}"/>
                    </a:ext>
                  </a:extLst>
                </p:cNvPr>
                <p:cNvSpPr/>
                <p:nvPr/>
              </p:nvSpPr>
              <p:spPr>
                <a:xfrm>
                  <a:off x="8136422" y="2617901"/>
                  <a:ext cx="103521" cy="132350"/>
                </a:xfrm>
                <a:prstGeom prst="triangl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13459EDD-DEAB-E7B0-F3B8-BCEF6C862CFD}"/>
                    </a:ext>
                  </a:extLst>
                </p:cNvPr>
                <p:cNvCxnSpPr/>
                <p:nvPr/>
              </p:nvCxnSpPr>
              <p:spPr>
                <a:xfrm flipV="1">
                  <a:off x="8014886" y="2511765"/>
                  <a:ext cx="83088" cy="106136"/>
                </a:xfrm>
                <a:prstGeom prst="line">
                  <a:avLst/>
                </a:prstGeom>
                <a:ln w="38100">
                  <a:solidFill>
                    <a:srgbClr val="FF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>
                  <a:extLst>
                    <a:ext uri="{FF2B5EF4-FFF2-40B4-BE49-F238E27FC236}">
                      <a16:creationId xmlns:a16="http://schemas.microsoft.com/office/drawing/2014/main" id="{9F4F4ECC-8CFF-A752-3273-32F495DEFE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78391" y="2511765"/>
                  <a:ext cx="87634" cy="106136"/>
                </a:xfrm>
                <a:prstGeom prst="line">
                  <a:avLst/>
                </a:prstGeom>
                <a:ln w="38100">
                  <a:solidFill>
                    <a:srgbClr val="FF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398FF5E6-850E-87CC-357C-5935A6573F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14210" y="2779222"/>
                  <a:ext cx="87634" cy="10613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onnector: Curved 107">
                  <a:extLst>
                    <a:ext uri="{FF2B5EF4-FFF2-40B4-BE49-F238E27FC236}">
                      <a16:creationId xmlns:a16="http://schemas.microsoft.com/office/drawing/2014/main" id="{D96341FC-6DF7-B12D-448E-6F38674213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15646" y="2764009"/>
                  <a:ext cx="180443" cy="86903"/>
                </a:xfrm>
                <a:prstGeom prst="curvedConnector3">
                  <a:avLst>
                    <a:gd name="adj1" fmla="val 55279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Connector: Curved 108">
                  <a:extLst>
                    <a:ext uri="{FF2B5EF4-FFF2-40B4-BE49-F238E27FC236}">
                      <a16:creationId xmlns:a16="http://schemas.microsoft.com/office/drawing/2014/main" id="{0726A27A-81C9-0986-6DC5-646290D026CF}"/>
                    </a:ext>
                  </a:extLst>
                </p:cNvPr>
                <p:cNvCxnSpPr/>
                <p:nvPr/>
              </p:nvCxnSpPr>
              <p:spPr>
                <a:xfrm flipV="1">
                  <a:off x="6259498" y="2390313"/>
                  <a:ext cx="278607" cy="158277"/>
                </a:xfrm>
                <a:prstGeom prst="curvedConnector3">
                  <a:avLst>
                    <a:gd name="adj1" fmla="val 55982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Connector: Curved 109">
                  <a:extLst>
                    <a:ext uri="{FF2B5EF4-FFF2-40B4-BE49-F238E27FC236}">
                      <a16:creationId xmlns:a16="http://schemas.microsoft.com/office/drawing/2014/main" id="{47FF8148-8D2C-036E-EB2D-C49ECBB26BE0}"/>
                    </a:ext>
                  </a:extLst>
                </p:cNvPr>
                <p:cNvCxnSpPr/>
                <p:nvPr/>
              </p:nvCxnSpPr>
              <p:spPr>
                <a:xfrm>
                  <a:off x="6538105" y="2390313"/>
                  <a:ext cx="155573" cy="121452"/>
                </a:xfrm>
                <a:prstGeom prst="curvedConnector3">
                  <a:avLst>
                    <a:gd name="adj1" fmla="val 106633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Connector: Curved 110">
                  <a:extLst>
                    <a:ext uri="{FF2B5EF4-FFF2-40B4-BE49-F238E27FC236}">
                      <a16:creationId xmlns:a16="http://schemas.microsoft.com/office/drawing/2014/main" id="{A2F7E6D2-D820-8C71-DEBF-744EB3674D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6422079" y="2663073"/>
                  <a:ext cx="233014" cy="142665"/>
                </a:xfrm>
                <a:prstGeom prst="curvedConnector3">
                  <a:avLst>
                    <a:gd name="adj1" fmla="val 28539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Connector: Curved 111">
                  <a:extLst>
                    <a:ext uri="{FF2B5EF4-FFF2-40B4-BE49-F238E27FC236}">
                      <a16:creationId xmlns:a16="http://schemas.microsoft.com/office/drawing/2014/main" id="{4554473E-E062-2458-4044-C79684404A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66765" y="2842474"/>
                  <a:ext cx="265361" cy="186639"/>
                </a:xfrm>
                <a:prstGeom prst="curvedConnector3">
                  <a:avLst>
                    <a:gd name="adj1" fmla="val 645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Connector: Curved 112">
                  <a:extLst>
                    <a:ext uri="{FF2B5EF4-FFF2-40B4-BE49-F238E27FC236}">
                      <a16:creationId xmlns:a16="http://schemas.microsoft.com/office/drawing/2014/main" id="{62E0AA8F-2634-F5FE-11F4-55000BAE4C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25106" y="2850912"/>
                  <a:ext cx="661417" cy="178201"/>
                </a:xfrm>
                <a:prstGeom prst="curvedConnector3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Connector: Curved 113">
                  <a:extLst>
                    <a:ext uri="{FF2B5EF4-FFF2-40B4-BE49-F238E27FC236}">
                      <a16:creationId xmlns:a16="http://schemas.microsoft.com/office/drawing/2014/main" id="{D1D32618-A20F-156D-759C-B6C6395586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646951" y="2387325"/>
                  <a:ext cx="293186" cy="161265"/>
                </a:xfrm>
                <a:prstGeom prst="curvedConnector3">
                  <a:avLst>
                    <a:gd name="adj1" fmla="val 50000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Connector: Curved 114">
                  <a:extLst>
                    <a:ext uri="{FF2B5EF4-FFF2-40B4-BE49-F238E27FC236}">
                      <a16:creationId xmlns:a16="http://schemas.microsoft.com/office/drawing/2014/main" id="{15AB8779-D13E-4B21-8DC2-CA596F73F063}"/>
                    </a:ext>
                  </a:extLst>
                </p:cNvPr>
                <p:cNvCxnSpPr/>
                <p:nvPr/>
              </p:nvCxnSpPr>
              <p:spPr>
                <a:xfrm>
                  <a:off x="7936962" y="2387325"/>
                  <a:ext cx="155573" cy="121452"/>
                </a:xfrm>
                <a:prstGeom prst="curvedConnector3">
                  <a:avLst>
                    <a:gd name="adj1" fmla="val 106633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Connector: Curved 115">
                  <a:extLst>
                    <a:ext uri="{FF2B5EF4-FFF2-40B4-BE49-F238E27FC236}">
                      <a16:creationId xmlns:a16="http://schemas.microsoft.com/office/drawing/2014/main" id="{FD15D869-5814-F5E8-A54C-898395E5AC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824026" y="2661778"/>
                  <a:ext cx="233014" cy="142665"/>
                </a:xfrm>
                <a:prstGeom prst="curvedConnector3">
                  <a:avLst>
                    <a:gd name="adj1" fmla="val 28539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Connector: Curved 116">
                  <a:extLst>
                    <a:ext uri="{FF2B5EF4-FFF2-40B4-BE49-F238E27FC236}">
                      <a16:creationId xmlns:a16="http://schemas.microsoft.com/office/drawing/2014/main" id="{64F98F41-F1A1-15D7-716E-2584EB20A5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868712" y="2841179"/>
                  <a:ext cx="265361" cy="186639"/>
                </a:xfrm>
                <a:prstGeom prst="curvedConnector3">
                  <a:avLst>
                    <a:gd name="adj1" fmla="val 645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Connector: Curved 117">
                  <a:extLst>
                    <a:ext uri="{FF2B5EF4-FFF2-40B4-BE49-F238E27FC236}">
                      <a16:creationId xmlns:a16="http://schemas.microsoft.com/office/drawing/2014/main" id="{5465DA73-3EE3-F904-BCA6-80822EEBFF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27053" y="2849617"/>
                  <a:ext cx="661417" cy="178201"/>
                </a:xfrm>
                <a:prstGeom prst="curvedConnector3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4381D019-B95E-AFAF-8FEB-64E63AA70F42}"/>
                    </a:ext>
                  </a:extLst>
                </p:cNvPr>
                <p:cNvSpPr txBox="1"/>
                <p:nvPr/>
              </p:nvSpPr>
              <p:spPr>
                <a:xfrm>
                  <a:off x="7125156" y="2941566"/>
                  <a:ext cx="78354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Reactor 2</a:t>
                  </a:r>
                </a:p>
              </p:txBody>
            </p:sp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3F47A664-8D06-3D78-9381-DB4408A801D1}"/>
                    </a:ext>
                  </a:extLst>
                </p:cNvPr>
                <p:cNvSpPr txBox="1"/>
                <p:nvPr/>
              </p:nvSpPr>
              <p:spPr>
                <a:xfrm>
                  <a:off x="8721703" y="2733799"/>
                  <a:ext cx="66141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Product</a:t>
                  </a:r>
                </a:p>
              </p:txBody>
            </p:sp>
            <p:sp>
              <p:nvSpPr>
                <p:cNvPr id="96" name="Cube 95">
                  <a:extLst>
                    <a:ext uri="{FF2B5EF4-FFF2-40B4-BE49-F238E27FC236}">
                      <a16:creationId xmlns:a16="http://schemas.microsoft.com/office/drawing/2014/main" id="{AB642F5E-AE04-0ACC-C663-9566D811FF0E}"/>
                    </a:ext>
                  </a:extLst>
                </p:cNvPr>
                <p:cNvSpPr/>
                <p:nvPr/>
              </p:nvSpPr>
              <p:spPr>
                <a:xfrm>
                  <a:off x="6972285" y="1564342"/>
                  <a:ext cx="1081949" cy="443955"/>
                </a:xfrm>
                <a:prstGeom prst="cube">
                  <a:avLst>
                    <a:gd name="adj" fmla="val 30721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" name="Cube 96">
                  <a:extLst>
                    <a:ext uri="{FF2B5EF4-FFF2-40B4-BE49-F238E27FC236}">
                      <a16:creationId xmlns:a16="http://schemas.microsoft.com/office/drawing/2014/main" id="{E86194A5-0378-E2D2-E35B-ED16EC61ED45}"/>
                    </a:ext>
                  </a:extLst>
                </p:cNvPr>
                <p:cNvSpPr/>
                <p:nvPr/>
              </p:nvSpPr>
              <p:spPr>
                <a:xfrm>
                  <a:off x="6972285" y="1242716"/>
                  <a:ext cx="1081949" cy="443955"/>
                </a:xfrm>
                <a:prstGeom prst="cube">
                  <a:avLst>
                    <a:gd name="adj" fmla="val 30721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Cube 97">
                  <a:extLst>
                    <a:ext uri="{FF2B5EF4-FFF2-40B4-BE49-F238E27FC236}">
                      <a16:creationId xmlns:a16="http://schemas.microsoft.com/office/drawing/2014/main" id="{779A6B1B-F691-2D67-4DCD-9001AC62CAF6}"/>
                    </a:ext>
                  </a:extLst>
                </p:cNvPr>
                <p:cNvSpPr/>
                <p:nvPr/>
              </p:nvSpPr>
              <p:spPr>
                <a:xfrm>
                  <a:off x="6972285" y="921345"/>
                  <a:ext cx="1081949" cy="443955"/>
                </a:xfrm>
                <a:prstGeom prst="cube">
                  <a:avLst>
                    <a:gd name="adj" fmla="val 30721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99" name="Picture 98">
                  <a:extLst>
                    <a:ext uri="{FF2B5EF4-FFF2-40B4-BE49-F238E27FC236}">
                      <a16:creationId xmlns:a16="http://schemas.microsoft.com/office/drawing/2014/main" id="{0105C742-EF59-719A-C254-C2C8AC6897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62468" y="659469"/>
                  <a:ext cx="339219" cy="537944"/>
                </a:xfrm>
                <a:prstGeom prst="rect">
                  <a:avLst/>
                </a:prstGeom>
              </p:spPr>
            </p:pic>
            <p:pic>
              <p:nvPicPr>
                <p:cNvPr id="100" name="Picture 99">
                  <a:extLst>
                    <a:ext uri="{FF2B5EF4-FFF2-40B4-BE49-F238E27FC236}">
                      <a16:creationId xmlns:a16="http://schemas.microsoft.com/office/drawing/2014/main" id="{C4148206-38D0-F4AF-22D4-4DFEBA62C8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526804" y="659627"/>
                  <a:ext cx="339219" cy="537944"/>
                </a:xfrm>
                <a:prstGeom prst="rect">
                  <a:avLst/>
                </a:prstGeom>
              </p:spPr>
            </p:pic>
            <p:sp>
              <p:nvSpPr>
                <p:cNvPr id="101" name="Cube 100">
                  <a:extLst>
                    <a:ext uri="{FF2B5EF4-FFF2-40B4-BE49-F238E27FC236}">
                      <a16:creationId xmlns:a16="http://schemas.microsoft.com/office/drawing/2014/main" id="{E68ADB01-4037-3E75-A2D1-228322069A16}"/>
                    </a:ext>
                  </a:extLst>
                </p:cNvPr>
                <p:cNvSpPr/>
                <p:nvPr/>
              </p:nvSpPr>
              <p:spPr>
                <a:xfrm>
                  <a:off x="6976507" y="1058846"/>
                  <a:ext cx="941217" cy="303385"/>
                </a:xfrm>
                <a:prstGeom prst="cube">
                  <a:avLst>
                    <a:gd name="adj" fmla="val 684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395CC752-1719-79FA-9319-3D62BEC9B5AE}"/>
                    </a:ext>
                  </a:extLst>
                </p:cNvPr>
                <p:cNvGrpSpPr/>
                <p:nvPr/>
              </p:nvGrpSpPr>
              <p:grpSpPr>
                <a:xfrm>
                  <a:off x="7545167" y="1438932"/>
                  <a:ext cx="187048" cy="186885"/>
                  <a:chOff x="2909016" y="2727501"/>
                  <a:chExt cx="260427" cy="241917"/>
                </a:xfrm>
              </p:grpSpPr>
              <p:sp>
                <p:nvSpPr>
                  <p:cNvPr id="128" name="Oval 127">
                    <a:extLst>
                      <a:ext uri="{FF2B5EF4-FFF2-40B4-BE49-F238E27FC236}">
                        <a16:creationId xmlns:a16="http://schemas.microsoft.com/office/drawing/2014/main" id="{F4FC5AFE-165A-93D3-008A-367AF4BDC41A}"/>
                      </a:ext>
                    </a:extLst>
                  </p:cNvPr>
                  <p:cNvSpPr/>
                  <p:nvPr/>
                </p:nvSpPr>
                <p:spPr>
                  <a:xfrm>
                    <a:off x="2909016" y="2727501"/>
                    <a:ext cx="260427" cy="241917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9" name="Oval 128">
                    <a:extLst>
                      <a:ext uri="{FF2B5EF4-FFF2-40B4-BE49-F238E27FC236}">
                        <a16:creationId xmlns:a16="http://schemas.microsoft.com/office/drawing/2014/main" id="{B7F90C8B-E515-3026-5F78-B5913043E8E6}"/>
                      </a:ext>
                    </a:extLst>
                  </p:cNvPr>
                  <p:cNvSpPr/>
                  <p:nvPr/>
                </p:nvSpPr>
                <p:spPr>
                  <a:xfrm>
                    <a:off x="3015936" y="2824716"/>
                    <a:ext cx="45719" cy="45719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0" name="Oval 129">
                    <a:extLst>
                      <a:ext uri="{FF2B5EF4-FFF2-40B4-BE49-F238E27FC236}">
                        <a16:creationId xmlns:a16="http://schemas.microsoft.com/office/drawing/2014/main" id="{64AF5AF2-AA01-6E54-E47E-FE050DF9C4F7}"/>
                      </a:ext>
                    </a:extLst>
                  </p:cNvPr>
                  <p:cNvSpPr/>
                  <p:nvPr/>
                </p:nvSpPr>
                <p:spPr>
                  <a:xfrm>
                    <a:off x="3079039" y="2778997"/>
                    <a:ext cx="45719" cy="4571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1" name="Oval 130">
                    <a:extLst>
                      <a:ext uri="{FF2B5EF4-FFF2-40B4-BE49-F238E27FC236}">
                        <a16:creationId xmlns:a16="http://schemas.microsoft.com/office/drawing/2014/main" id="{EE06614B-6E3B-17CD-0160-264416D70BF7}"/>
                      </a:ext>
                    </a:extLst>
                  </p:cNvPr>
                  <p:cNvSpPr/>
                  <p:nvPr/>
                </p:nvSpPr>
                <p:spPr>
                  <a:xfrm>
                    <a:off x="3079039" y="2865973"/>
                    <a:ext cx="45719" cy="4571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aphicFrame>
              <p:nvGraphicFramePr>
                <p:cNvPr id="103" name="Object 102">
                  <a:extLst>
                    <a:ext uri="{FF2B5EF4-FFF2-40B4-BE49-F238E27FC236}">
                      <a16:creationId xmlns:a16="http://schemas.microsoft.com/office/drawing/2014/main" id="{AA3428DD-B6A6-724E-AAF2-5A564C293C37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213986917"/>
                    </p:ext>
                  </p:extLst>
                </p:nvPr>
              </p:nvGraphicFramePr>
              <p:xfrm>
                <a:off x="7149722" y="1423496"/>
                <a:ext cx="227064" cy="22414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9" imgW="493431" imgH="487481" progId="ChemDraw.Document.6.0">
                        <p:embed/>
                      </p:oleObj>
                    </mc:Choice>
                    <mc:Fallback>
                      <p:oleObj name="CS ChemDraw Drawing" r:id="rId9" imgW="493431" imgH="487481" progId="ChemDraw.Document.6.0">
                        <p:embed/>
                        <p:pic>
                          <p:nvPicPr>
                            <p:cNvPr id="128" name="Object 127">
                              <a:extLst>
                                <a:ext uri="{FF2B5EF4-FFF2-40B4-BE49-F238E27FC236}">
                                  <a16:creationId xmlns:a16="http://schemas.microsoft.com/office/drawing/2014/main" id="{AA3428DD-B6A6-724E-AAF2-5A564C293C37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7149722" y="1423496"/>
                              <a:ext cx="227064" cy="224143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pSp>
              <p:nvGrpSpPr>
                <p:cNvPr id="104" name="Group 103">
                  <a:extLst>
                    <a:ext uri="{FF2B5EF4-FFF2-40B4-BE49-F238E27FC236}">
                      <a16:creationId xmlns:a16="http://schemas.microsoft.com/office/drawing/2014/main" id="{0CB78270-9F2F-2DEE-5CF1-DFE01BA5C82D}"/>
                    </a:ext>
                  </a:extLst>
                </p:cNvPr>
                <p:cNvGrpSpPr/>
                <p:nvPr/>
              </p:nvGrpSpPr>
              <p:grpSpPr>
                <a:xfrm>
                  <a:off x="7433763" y="1785391"/>
                  <a:ext cx="392537" cy="116419"/>
                  <a:chOff x="2857441" y="4017669"/>
                  <a:chExt cx="488915" cy="126395"/>
                </a:xfrm>
              </p:grpSpPr>
              <p:pic>
                <p:nvPicPr>
                  <p:cNvPr id="126" name="Picture 125">
                    <a:extLst>
                      <a:ext uri="{FF2B5EF4-FFF2-40B4-BE49-F238E27FC236}">
                        <a16:creationId xmlns:a16="http://schemas.microsoft.com/office/drawing/2014/main" id="{44E648D4-ACB2-F584-F66D-5AA5C00B20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2857441" y="4017669"/>
                    <a:ext cx="488915" cy="126395"/>
                  </a:xfrm>
                  <a:prstGeom prst="rect">
                    <a:avLst/>
                  </a:prstGeom>
                </p:spPr>
              </p:pic>
              <p:sp>
                <p:nvSpPr>
                  <p:cNvPr id="127" name="Rectangle 126">
                    <a:extLst>
                      <a:ext uri="{FF2B5EF4-FFF2-40B4-BE49-F238E27FC236}">
                        <a16:creationId xmlns:a16="http://schemas.microsoft.com/office/drawing/2014/main" id="{28632328-AA71-A035-FBF3-10EA1BE3BDDD}"/>
                      </a:ext>
                    </a:extLst>
                  </p:cNvPr>
                  <p:cNvSpPr/>
                  <p:nvPr/>
                </p:nvSpPr>
                <p:spPr>
                  <a:xfrm>
                    <a:off x="2910401" y="4038716"/>
                    <a:ext cx="380488" cy="8322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5" name="Group 104">
                  <a:extLst>
                    <a:ext uri="{FF2B5EF4-FFF2-40B4-BE49-F238E27FC236}">
                      <a16:creationId xmlns:a16="http://schemas.microsoft.com/office/drawing/2014/main" id="{13AF2FEF-FB0A-E790-4C56-441F702893B8}"/>
                    </a:ext>
                  </a:extLst>
                </p:cNvPr>
                <p:cNvGrpSpPr/>
                <p:nvPr/>
              </p:nvGrpSpPr>
              <p:grpSpPr>
                <a:xfrm>
                  <a:off x="7011686" y="1751725"/>
                  <a:ext cx="393198" cy="188950"/>
                  <a:chOff x="4037417" y="4225685"/>
                  <a:chExt cx="393198" cy="188950"/>
                </a:xfrm>
              </p:grpSpPr>
              <p:sp>
                <p:nvSpPr>
                  <p:cNvPr id="124" name="Rectangle 123">
                    <a:extLst>
                      <a:ext uri="{FF2B5EF4-FFF2-40B4-BE49-F238E27FC236}">
                        <a16:creationId xmlns:a16="http://schemas.microsoft.com/office/drawing/2014/main" id="{FF90FA70-D999-77B6-712C-332E55FA82CB}"/>
                      </a:ext>
                    </a:extLst>
                  </p:cNvPr>
                  <p:cNvSpPr/>
                  <p:nvPr/>
                </p:nvSpPr>
                <p:spPr>
                  <a:xfrm>
                    <a:off x="4129346" y="4225685"/>
                    <a:ext cx="215952" cy="18895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3">
                          <a:lumMod val="89000"/>
                        </a:schemeClr>
                      </a:gs>
                      <a:gs pos="23000">
                        <a:schemeClr val="accent3">
                          <a:lumMod val="89000"/>
                        </a:schemeClr>
                      </a:gs>
                      <a:gs pos="69000">
                        <a:schemeClr val="accent3">
                          <a:lumMod val="75000"/>
                        </a:schemeClr>
                      </a:gs>
                      <a:gs pos="97000">
                        <a:schemeClr val="accent3">
                          <a:lumMod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5" name="TextBox 124">
                    <a:extLst>
                      <a:ext uri="{FF2B5EF4-FFF2-40B4-BE49-F238E27FC236}">
                        <a16:creationId xmlns:a16="http://schemas.microsoft.com/office/drawing/2014/main" id="{00D10570-D65E-B38B-E958-61D817EF4C2D}"/>
                      </a:ext>
                    </a:extLst>
                  </p:cNvPr>
                  <p:cNvSpPr txBox="1"/>
                  <p:nvPr/>
                </p:nvSpPr>
                <p:spPr>
                  <a:xfrm rot="19146924">
                    <a:off x="4037417" y="4239147"/>
                    <a:ext cx="393198" cy="1538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Detector</a:t>
                    </a:r>
                  </a:p>
                </p:txBody>
              </p:sp>
            </p:grpSp>
            <p:cxnSp>
              <p:nvCxnSpPr>
                <p:cNvPr id="106" name="Straight Connector 105">
                  <a:extLst>
                    <a:ext uri="{FF2B5EF4-FFF2-40B4-BE49-F238E27FC236}">
                      <a16:creationId xmlns:a16="http://schemas.microsoft.com/office/drawing/2014/main" id="{494F9370-74AC-B362-C5E9-6176C67613EC}"/>
                    </a:ext>
                  </a:extLst>
                </p:cNvPr>
                <p:cNvCxnSpPr>
                  <a:stCxn id="129" idx="2"/>
                </p:cNvCxnSpPr>
                <p:nvPr/>
              </p:nvCxnSpPr>
              <p:spPr>
                <a:xfrm flipH="1" flipV="1">
                  <a:off x="7361305" y="1531299"/>
                  <a:ext cx="260656" cy="39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Connector: Curved 131">
                  <a:extLst>
                    <a:ext uri="{FF2B5EF4-FFF2-40B4-BE49-F238E27FC236}">
                      <a16:creationId xmlns:a16="http://schemas.microsoft.com/office/drawing/2014/main" id="{CAD8D78A-9327-9A7E-40E0-D636ED7CA3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7452334" y="1241442"/>
                  <a:ext cx="326437" cy="173904"/>
                </a:xfrm>
                <a:prstGeom prst="curvedConnector4">
                  <a:avLst>
                    <a:gd name="adj1" fmla="val 29058"/>
                    <a:gd name="adj2" fmla="val 149294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Connector: Curved 132">
                  <a:extLst>
                    <a:ext uri="{FF2B5EF4-FFF2-40B4-BE49-F238E27FC236}">
                      <a16:creationId xmlns:a16="http://schemas.microsoft.com/office/drawing/2014/main" id="{BF403E47-6E87-926A-82E8-7ECA1962FF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7540624" y="823585"/>
                  <a:ext cx="497977" cy="194727"/>
                </a:xfrm>
                <a:prstGeom prst="curvedConnector3">
                  <a:avLst>
                    <a:gd name="adj1" fmla="val -45906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Connector: Curved 133">
                  <a:extLst>
                    <a:ext uri="{FF2B5EF4-FFF2-40B4-BE49-F238E27FC236}">
                      <a16:creationId xmlns:a16="http://schemas.microsoft.com/office/drawing/2014/main" id="{D622CB54-AEAE-13F8-BD40-EEF7D41DE8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593165" y="1269166"/>
                  <a:ext cx="401355" cy="187441"/>
                </a:xfrm>
                <a:prstGeom prst="curvedConnector2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Connector: Curved 134">
                  <a:extLst>
                    <a:ext uri="{FF2B5EF4-FFF2-40B4-BE49-F238E27FC236}">
                      <a16:creationId xmlns:a16="http://schemas.microsoft.com/office/drawing/2014/main" id="{15EF25BE-C821-601C-B9DF-99D4F77908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7180175" y="827503"/>
                  <a:ext cx="497977" cy="194727"/>
                </a:xfrm>
                <a:prstGeom prst="curvedConnector3">
                  <a:avLst>
                    <a:gd name="adj1" fmla="val -45906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Connector: Curved 135">
                  <a:extLst>
                    <a:ext uri="{FF2B5EF4-FFF2-40B4-BE49-F238E27FC236}">
                      <a16:creationId xmlns:a16="http://schemas.microsoft.com/office/drawing/2014/main" id="{1F39EF69-9AF7-8445-C06A-179A5F9237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6579789" y="2216805"/>
                  <a:ext cx="402931" cy="186989"/>
                </a:xfrm>
                <a:prstGeom prst="curvedConnector3">
                  <a:avLst>
                    <a:gd name="adj1" fmla="val 50000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CFB76A3E-0878-D176-C652-7BE6615AF21F}"/>
                    </a:ext>
                  </a:extLst>
                </p:cNvPr>
                <p:cNvCxnSpPr>
                  <a:cxnSpLocks/>
                  <a:endCxn id="97" idx="2"/>
                </p:cNvCxnSpPr>
                <p:nvPr/>
              </p:nvCxnSpPr>
              <p:spPr>
                <a:xfrm flipH="1">
                  <a:off x="6972285" y="1530109"/>
                  <a:ext cx="196312" cy="277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Connector: Curved 137">
                  <a:extLst>
                    <a:ext uri="{FF2B5EF4-FFF2-40B4-BE49-F238E27FC236}">
                      <a16:creationId xmlns:a16="http://schemas.microsoft.com/office/drawing/2014/main" id="{A4E143FE-943C-7578-1B89-A97F2287BA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 flipV="1">
                  <a:off x="6537514" y="1685219"/>
                  <a:ext cx="587661" cy="282999"/>
                </a:xfrm>
                <a:prstGeom prst="curvedConnector2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4047C4E9-ECA3-3410-AD5A-CDCBD01BC4DD}"/>
                    </a:ext>
                  </a:extLst>
                </p:cNvPr>
                <p:cNvSpPr txBox="1"/>
                <p:nvPr/>
              </p:nvSpPr>
              <p:spPr>
                <a:xfrm>
                  <a:off x="6186680" y="1711675"/>
                  <a:ext cx="50067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from pump</a:t>
                  </a:r>
                </a:p>
              </p:txBody>
            </p:sp>
            <p:sp>
              <p:nvSpPr>
                <p:cNvPr id="115" name="TextBox 114">
                  <a:extLst>
                    <a:ext uri="{FF2B5EF4-FFF2-40B4-BE49-F238E27FC236}">
                      <a16:creationId xmlns:a16="http://schemas.microsoft.com/office/drawing/2014/main" id="{9A950AFE-68ED-902E-3393-7C45D2CEC529}"/>
                    </a:ext>
                  </a:extLst>
                </p:cNvPr>
                <p:cNvSpPr txBox="1"/>
                <p:nvPr/>
              </p:nvSpPr>
              <p:spPr>
                <a:xfrm>
                  <a:off x="8345067" y="1894190"/>
                  <a:ext cx="60671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to column</a:t>
                  </a:r>
                </a:p>
              </p:txBody>
            </p:sp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B5D7EDAA-8377-AF0C-4A87-7C989FA22F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321968" y="1843243"/>
                  <a:ext cx="153637" cy="3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Connector: Curved 141">
                  <a:extLst>
                    <a:ext uri="{FF2B5EF4-FFF2-40B4-BE49-F238E27FC236}">
                      <a16:creationId xmlns:a16="http://schemas.microsoft.com/office/drawing/2014/main" id="{ADF3C5A7-73FC-2781-8CCE-371F91316A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961729" y="2271868"/>
                  <a:ext cx="606745" cy="344735"/>
                </a:xfrm>
                <a:prstGeom prst="curvedConnector3">
                  <a:avLst>
                    <a:gd name="adj1" fmla="val 50000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onnector: Curved 142">
                  <a:extLst>
                    <a:ext uri="{FF2B5EF4-FFF2-40B4-BE49-F238E27FC236}">
                      <a16:creationId xmlns:a16="http://schemas.microsoft.com/office/drawing/2014/main" id="{0F0EA1C9-8215-F1C6-A8D3-66D3061246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545167" y="2166007"/>
                  <a:ext cx="372557" cy="107117"/>
                </a:xfrm>
                <a:prstGeom prst="curvedConnector3">
                  <a:avLst>
                    <a:gd name="adj1" fmla="val 50000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Connector: Curved 143">
                  <a:extLst>
                    <a:ext uri="{FF2B5EF4-FFF2-40B4-BE49-F238E27FC236}">
                      <a16:creationId xmlns:a16="http://schemas.microsoft.com/office/drawing/2014/main" id="{8751ECDC-E9C9-B65F-F3E1-97795945E1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10098" y="2164062"/>
                  <a:ext cx="368847" cy="342835"/>
                </a:xfrm>
                <a:prstGeom prst="curvedConnector3">
                  <a:avLst>
                    <a:gd name="adj1" fmla="val 73242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Connector: Curved 144">
                  <a:extLst>
                    <a:ext uri="{FF2B5EF4-FFF2-40B4-BE49-F238E27FC236}">
                      <a16:creationId xmlns:a16="http://schemas.microsoft.com/office/drawing/2014/main" id="{1670FD64-E1AC-F30E-B555-928426E576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57420" y="2426396"/>
                  <a:ext cx="274954" cy="195540"/>
                </a:xfrm>
                <a:prstGeom prst="curvedConnector3">
                  <a:avLst>
                    <a:gd name="adj1" fmla="val 142379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Connector: Curved 145">
                  <a:extLst>
                    <a:ext uri="{FF2B5EF4-FFF2-40B4-BE49-F238E27FC236}">
                      <a16:creationId xmlns:a16="http://schemas.microsoft.com/office/drawing/2014/main" id="{F628DEBB-EB35-2FC3-BC22-983EA2D27B85}"/>
                    </a:ext>
                  </a:extLst>
                </p:cNvPr>
                <p:cNvCxnSpPr>
                  <a:cxnSpLocks/>
                  <a:endCxn id="127" idx="3"/>
                </p:cNvCxnSpPr>
                <p:nvPr/>
              </p:nvCxnSpPr>
              <p:spPr>
                <a:xfrm rot="10800000">
                  <a:off x="7781768" y="1843106"/>
                  <a:ext cx="850609" cy="583292"/>
                </a:xfrm>
                <a:prstGeom prst="curvedConnector3">
                  <a:avLst>
                    <a:gd name="adj1" fmla="val 38056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2" name="Flowchart: Terminator 121">
                  <a:extLst>
                    <a:ext uri="{FF2B5EF4-FFF2-40B4-BE49-F238E27FC236}">
                      <a16:creationId xmlns:a16="http://schemas.microsoft.com/office/drawing/2014/main" id="{F4D71026-E1EF-069A-EFC2-6D47B810F862}"/>
                    </a:ext>
                  </a:extLst>
                </p:cNvPr>
                <p:cNvSpPr/>
                <p:nvPr/>
              </p:nvSpPr>
              <p:spPr>
                <a:xfrm>
                  <a:off x="6609914" y="668368"/>
                  <a:ext cx="503014" cy="193149"/>
                </a:xfrm>
                <a:prstGeom prst="flowChartTerminator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5E9045AC-CCB5-E1BB-B0BD-209601CA46C4}"/>
                    </a:ext>
                  </a:extLst>
                </p:cNvPr>
                <p:cNvSpPr txBox="1"/>
                <p:nvPr/>
              </p:nvSpPr>
              <p:spPr>
                <a:xfrm>
                  <a:off x="6583249" y="643026"/>
                  <a:ext cx="56722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HPLC</a:t>
                  </a:r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41E884F7-6030-90F3-1BE5-58F3E3ECF15F}"/>
                  </a:ext>
                </a:extLst>
              </p:cNvPr>
              <p:cNvGrpSpPr/>
              <p:nvPr/>
            </p:nvGrpSpPr>
            <p:grpSpPr>
              <a:xfrm>
                <a:off x="6481092" y="3326840"/>
                <a:ext cx="3168369" cy="3301836"/>
                <a:chOff x="7169511" y="3596123"/>
                <a:chExt cx="3168369" cy="3301836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45586912-9DAF-50CF-780A-6A4D00B88BB4}"/>
                    </a:ext>
                  </a:extLst>
                </p:cNvPr>
                <p:cNvGrpSpPr/>
                <p:nvPr/>
              </p:nvGrpSpPr>
              <p:grpSpPr>
                <a:xfrm>
                  <a:off x="7169511" y="3596123"/>
                  <a:ext cx="3168369" cy="3301836"/>
                  <a:chOff x="6204003" y="3869823"/>
                  <a:chExt cx="2682415" cy="2838107"/>
                </a:xfrm>
              </p:grpSpPr>
              <p:sp>
                <p:nvSpPr>
                  <p:cNvPr id="25" name="Freeform 126">
                    <a:extLst>
                      <a:ext uri="{FF2B5EF4-FFF2-40B4-BE49-F238E27FC236}">
                        <a16:creationId xmlns:a16="http://schemas.microsoft.com/office/drawing/2014/main" id="{41D77FCA-2B58-ED0E-0802-271ECE83AEAE}"/>
                      </a:ext>
                    </a:extLst>
                  </p:cNvPr>
                  <p:cNvSpPr/>
                  <p:nvPr/>
                </p:nvSpPr>
                <p:spPr>
                  <a:xfrm>
                    <a:off x="8229864" y="6269043"/>
                    <a:ext cx="113167" cy="45719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solidFill>
                    <a:srgbClr val="5A92C9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26" name="Freeform 126">
                    <a:extLst>
                      <a:ext uri="{FF2B5EF4-FFF2-40B4-BE49-F238E27FC236}">
                        <a16:creationId xmlns:a16="http://schemas.microsoft.com/office/drawing/2014/main" id="{50F99C29-F461-C77D-AED4-C525C8FC906F}"/>
                      </a:ext>
                    </a:extLst>
                  </p:cNvPr>
                  <p:cNvSpPr/>
                  <p:nvPr/>
                </p:nvSpPr>
                <p:spPr>
                  <a:xfrm>
                    <a:off x="8229865" y="4951008"/>
                    <a:ext cx="113167" cy="56433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solidFill>
                    <a:srgbClr val="5A92C9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27" name="Freeform 126">
                    <a:extLst>
                      <a:ext uri="{FF2B5EF4-FFF2-40B4-BE49-F238E27FC236}">
                        <a16:creationId xmlns:a16="http://schemas.microsoft.com/office/drawing/2014/main" id="{FC09705C-6B1E-4D78-C0A4-A8E4FE308A62}"/>
                      </a:ext>
                    </a:extLst>
                  </p:cNvPr>
                  <p:cNvSpPr/>
                  <p:nvPr/>
                </p:nvSpPr>
                <p:spPr>
                  <a:xfrm>
                    <a:off x="7892150" y="5881545"/>
                    <a:ext cx="113167" cy="430842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solidFill>
                    <a:srgbClr val="FF00F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8" name="Freeform 126">
                    <a:extLst>
                      <a:ext uri="{FF2B5EF4-FFF2-40B4-BE49-F238E27FC236}">
                        <a16:creationId xmlns:a16="http://schemas.microsoft.com/office/drawing/2014/main" id="{CE9A41A3-6C1E-C2F4-D679-CD9CC363348F}"/>
                      </a:ext>
                    </a:extLst>
                  </p:cNvPr>
                  <p:cNvSpPr/>
                  <p:nvPr/>
                </p:nvSpPr>
                <p:spPr>
                  <a:xfrm>
                    <a:off x="8134627" y="6269402"/>
                    <a:ext cx="113167" cy="45719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9" name="Freeform 126">
                    <a:extLst>
                      <a:ext uri="{FF2B5EF4-FFF2-40B4-BE49-F238E27FC236}">
                        <a16:creationId xmlns:a16="http://schemas.microsoft.com/office/drawing/2014/main" id="{23C4E5B9-973B-487B-CF32-42D6C3DD00B2}"/>
                      </a:ext>
                    </a:extLst>
                  </p:cNvPr>
                  <p:cNvSpPr/>
                  <p:nvPr/>
                </p:nvSpPr>
                <p:spPr>
                  <a:xfrm>
                    <a:off x="6490128" y="6266074"/>
                    <a:ext cx="113167" cy="45719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0" name="Freeform 126">
                    <a:extLst>
                      <a:ext uri="{FF2B5EF4-FFF2-40B4-BE49-F238E27FC236}">
                        <a16:creationId xmlns:a16="http://schemas.microsoft.com/office/drawing/2014/main" id="{CE148304-2A4E-6632-0BC9-046C4CF6F86E}"/>
                      </a:ext>
                    </a:extLst>
                  </p:cNvPr>
                  <p:cNvSpPr/>
                  <p:nvPr/>
                </p:nvSpPr>
                <p:spPr>
                  <a:xfrm>
                    <a:off x="8382267" y="6195869"/>
                    <a:ext cx="113167" cy="120088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solidFill>
                    <a:srgbClr val="48CC4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1" name="Freeform 126">
                    <a:extLst>
                      <a:ext uri="{FF2B5EF4-FFF2-40B4-BE49-F238E27FC236}">
                        <a16:creationId xmlns:a16="http://schemas.microsoft.com/office/drawing/2014/main" id="{30D4BFB9-7364-6F5F-0BC0-3155E87A06AB}"/>
                      </a:ext>
                    </a:extLst>
                  </p:cNvPr>
                  <p:cNvSpPr/>
                  <p:nvPr/>
                </p:nvSpPr>
                <p:spPr>
                  <a:xfrm>
                    <a:off x="6489574" y="4929044"/>
                    <a:ext cx="113167" cy="73635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2" name="Freeform 126">
                    <a:extLst>
                      <a:ext uri="{FF2B5EF4-FFF2-40B4-BE49-F238E27FC236}">
                        <a16:creationId xmlns:a16="http://schemas.microsoft.com/office/drawing/2014/main" id="{15D5ADAE-531E-9C91-5CEB-8DA8268B3D6E}"/>
                      </a:ext>
                    </a:extLst>
                  </p:cNvPr>
                  <p:cNvSpPr/>
                  <p:nvPr/>
                </p:nvSpPr>
                <p:spPr>
                  <a:xfrm>
                    <a:off x="8382279" y="4871894"/>
                    <a:ext cx="113167" cy="136738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solidFill>
                    <a:srgbClr val="48CC4F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3" name="Freeform 126">
                    <a:extLst>
                      <a:ext uri="{FF2B5EF4-FFF2-40B4-BE49-F238E27FC236}">
                        <a16:creationId xmlns:a16="http://schemas.microsoft.com/office/drawing/2014/main" id="{E3806446-A1C0-6898-B5FF-91A34E6C0AB6}"/>
                      </a:ext>
                    </a:extLst>
                  </p:cNvPr>
                  <p:cNvSpPr/>
                  <p:nvPr/>
                </p:nvSpPr>
                <p:spPr>
                  <a:xfrm>
                    <a:off x="8134627" y="4962913"/>
                    <a:ext cx="113167" cy="45719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4" name="Freeform 126">
                    <a:extLst>
                      <a:ext uri="{FF2B5EF4-FFF2-40B4-BE49-F238E27FC236}">
                        <a16:creationId xmlns:a16="http://schemas.microsoft.com/office/drawing/2014/main" id="{10951201-80E0-829F-1AA2-A7182B566404}"/>
                      </a:ext>
                    </a:extLst>
                  </p:cNvPr>
                  <p:cNvSpPr/>
                  <p:nvPr/>
                </p:nvSpPr>
                <p:spPr>
                  <a:xfrm>
                    <a:off x="8041758" y="4176569"/>
                    <a:ext cx="113167" cy="832063"/>
                  </a:xfrm>
                  <a:custGeom>
                    <a:avLst/>
                    <a:gdLst>
                      <a:gd name="connsiteX0" fmla="*/ 0 w 200025"/>
                      <a:gd name="connsiteY0" fmla="*/ 969169 h 969169"/>
                      <a:gd name="connsiteX1" fmla="*/ 26193 w 200025"/>
                      <a:gd name="connsiteY1" fmla="*/ 914400 h 969169"/>
                      <a:gd name="connsiteX2" fmla="*/ 33337 w 200025"/>
                      <a:gd name="connsiteY2" fmla="*/ 854869 h 969169"/>
                      <a:gd name="connsiteX3" fmla="*/ 47625 w 200025"/>
                      <a:gd name="connsiteY3" fmla="*/ 676275 h 969169"/>
                      <a:gd name="connsiteX4" fmla="*/ 59531 w 200025"/>
                      <a:gd name="connsiteY4" fmla="*/ 376238 h 969169"/>
                      <a:gd name="connsiteX5" fmla="*/ 83343 w 200025"/>
                      <a:gd name="connsiteY5" fmla="*/ 21431 h 969169"/>
                      <a:gd name="connsiteX6" fmla="*/ 90487 w 200025"/>
                      <a:gd name="connsiteY6" fmla="*/ 2381 h 969169"/>
                      <a:gd name="connsiteX7" fmla="*/ 97631 w 200025"/>
                      <a:gd name="connsiteY7" fmla="*/ 0 h 969169"/>
                      <a:gd name="connsiteX8" fmla="*/ 104775 w 200025"/>
                      <a:gd name="connsiteY8" fmla="*/ 14288 h 969169"/>
                      <a:gd name="connsiteX9" fmla="*/ 119062 w 200025"/>
                      <a:gd name="connsiteY9" fmla="*/ 223838 h 969169"/>
                      <a:gd name="connsiteX10" fmla="*/ 135731 w 200025"/>
                      <a:gd name="connsiteY10" fmla="*/ 623888 h 969169"/>
                      <a:gd name="connsiteX11" fmla="*/ 154781 w 200025"/>
                      <a:gd name="connsiteY11" fmla="*/ 819150 h 969169"/>
                      <a:gd name="connsiteX12" fmla="*/ 164306 w 200025"/>
                      <a:gd name="connsiteY12" fmla="*/ 914400 h 969169"/>
                      <a:gd name="connsiteX13" fmla="*/ 178593 w 200025"/>
                      <a:gd name="connsiteY13" fmla="*/ 945356 h 969169"/>
                      <a:gd name="connsiteX14" fmla="*/ 200025 w 200025"/>
                      <a:gd name="connsiteY14" fmla="*/ 969169 h 9691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00025" h="969169">
                        <a:moveTo>
                          <a:pt x="0" y="969169"/>
                        </a:moveTo>
                        <a:lnTo>
                          <a:pt x="26193" y="914400"/>
                        </a:lnTo>
                        <a:lnTo>
                          <a:pt x="33337" y="854869"/>
                        </a:lnTo>
                        <a:lnTo>
                          <a:pt x="47625" y="676275"/>
                        </a:lnTo>
                        <a:lnTo>
                          <a:pt x="59531" y="376238"/>
                        </a:lnTo>
                        <a:lnTo>
                          <a:pt x="83343" y="21431"/>
                        </a:lnTo>
                        <a:lnTo>
                          <a:pt x="90487" y="2381"/>
                        </a:lnTo>
                        <a:lnTo>
                          <a:pt x="97631" y="0"/>
                        </a:lnTo>
                        <a:lnTo>
                          <a:pt x="104775" y="14288"/>
                        </a:lnTo>
                        <a:lnTo>
                          <a:pt x="119062" y="223838"/>
                        </a:lnTo>
                        <a:lnTo>
                          <a:pt x="135731" y="623888"/>
                        </a:lnTo>
                        <a:lnTo>
                          <a:pt x="154781" y="819150"/>
                        </a:lnTo>
                        <a:lnTo>
                          <a:pt x="164306" y="914400"/>
                        </a:lnTo>
                        <a:lnTo>
                          <a:pt x="178593" y="945356"/>
                        </a:lnTo>
                        <a:lnTo>
                          <a:pt x="200025" y="969169"/>
                        </a:lnTo>
                      </a:path>
                    </a:pathLst>
                  </a:custGeom>
                  <a:solidFill>
                    <a:srgbClr val="FF8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53DFD342-6D17-2CF2-EC20-45966B02AA50}"/>
                      </a:ext>
                    </a:extLst>
                  </p:cNvPr>
                  <p:cNvSpPr txBox="1"/>
                  <p:nvPr/>
                </p:nvSpPr>
                <p:spPr>
                  <a:xfrm>
                    <a:off x="7194918" y="6461709"/>
                    <a:ext cx="79915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Time (min)</a:t>
                    </a:r>
                  </a:p>
                </p:txBody>
              </p:sp>
              <p:sp>
                <p:nvSpPr>
                  <p:cNvPr id="36" name="TextBox 35">
                    <a:extLst>
                      <a:ext uri="{FF2B5EF4-FFF2-40B4-BE49-F238E27FC236}">
                        <a16:creationId xmlns:a16="http://schemas.microsoft.com/office/drawing/2014/main" id="{E286A073-DD54-44BC-38E2-2DAB10D22FB4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5625926" y="5100383"/>
                    <a:ext cx="140237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Absorbance (210 nm)</a:t>
                    </a:r>
                  </a:p>
                </p:txBody>
              </p:sp>
              <p:grpSp>
                <p:nvGrpSpPr>
                  <p:cNvPr id="37" name="Group 36">
                    <a:extLst>
                      <a:ext uri="{FF2B5EF4-FFF2-40B4-BE49-F238E27FC236}">
                        <a16:creationId xmlns:a16="http://schemas.microsoft.com/office/drawing/2014/main" id="{D6B41E17-B1C6-7284-2C40-5BCB517CC55C}"/>
                      </a:ext>
                    </a:extLst>
                  </p:cNvPr>
                  <p:cNvGrpSpPr/>
                  <p:nvPr/>
                </p:nvGrpSpPr>
                <p:grpSpPr>
                  <a:xfrm>
                    <a:off x="6404238" y="4094232"/>
                    <a:ext cx="2482180" cy="1172526"/>
                    <a:chOff x="3596051" y="2172707"/>
                    <a:chExt cx="2482180" cy="1172526"/>
                  </a:xfrm>
                </p:grpSpPr>
                <p:sp>
                  <p:nvSpPr>
                    <p:cNvPr id="60" name="Rectangle 59">
                      <a:extLst>
                        <a:ext uri="{FF2B5EF4-FFF2-40B4-BE49-F238E27FC236}">
                          <a16:creationId xmlns:a16="http://schemas.microsoft.com/office/drawing/2014/main" id="{44AE6A70-71A6-FE2F-8C69-9A8E053A33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84343" y="2172707"/>
                      <a:ext cx="2206869" cy="914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61" name="Straight Connector 60">
                      <a:extLst>
                        <a:ext uri="{FF2B5EF4-FFF2-40B4-BE49-F238E27FC236}">
                          <a16:creationId xmlns:a16="http://schemas.microsoft.com/office/drawing/2014/main" id="{4FD2BA70-7B38-23EA-9003-A678BDF30E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4786310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Straight Connector 61">
                      <a:extLst>
                        <a:ext uri="{FF2B5EF4-FFF2-40B4-BE49-F238E27FC236}">
                          <a16:creationId xmlns:a16="http://schemas.microsoft.com/office/drawing/2014/main" id="{DCAE84E3-BB73-AB44-7260-357D403A00D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5891224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>
                      <a:extLst>
                        <a:ext uri="{FF2B5EF4-FFF2-40B4-BE49-F238E27FC236}">
                          <a16:creationId xmlns:a16="http://schemas.microsoft.com/office/drawing/2014/main" id="{D3698B09-5DE0-FB86-8F92-833435D1168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3683788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>
                      <a:extLst>
                        <a:ext uri="{FF2B5EF4-FFF2-40B4-BE49-F238E27FC236}">
                          <a16:creationId xmlns:a16="http://schemas.microsoft.com/office/drawing/2014/main" id="{4E1DFB1E-2ACD-F252-98FF-CDED1BF303A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4232661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>
                      <a:extLst>
                        <a:ext uri="{FF2B5EF4-FFF2-40B4-BE49-F238E27FC236}">
                          <a16:creationId xmlns:a16="http://schemas.microsoft.com/office/drawing/2014/main" id="{94299193-3ABE-B0FA-10F1-9117780A2E1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5338760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6" name="TextBox 65">
                      <a:extLst>
                        <a:ext uri="{FF2B5EF4-FFF2-40B4-BE49-F238E27FC236}">
                          <a16:creationId xmlns:a16="http://schemas.microsoft.com/office/drawing/2014/main" id="{9C9EF00B-F6FF-22B2-20BE-BF359784CC7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96051" y="3099012"/>
                      <a:ext cx="176316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p:txBody>
                </p:sp>
                <p:sp>
                  <p:nvSpPr>
                    <p:cNvPr id="67" name="TextBox 66">
                      <a:extLst>
                        <a:ext uri="{FF2B5EF4-FFF2-40B4-BE49-F238E27FC236}">
                          <a16:creationId xmlns:a16="http://schemas.microsoft.com/office/drawing/2014/main" id="{8AE8A6D8-60F1-5D61-B007-997B93DB424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144503" y="3099012"/>
                      <a:ext cx="176316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p:txBody>
                </p:sp>
                <p:sp>
                  <p:nvSpPr>
                    <p:cNvPr id="68" name="TextBox 67">
                      <a:extLst>
                        <a:ext uri="{FF2B5EF4-FFF2-40B4-BE49-F238E27FC236}">
                          <a16:creationId xmlns:a16="http://schemas.microsoft.com/office/drawing/2014/main" id="{817DD222-8435-B489-4507-831586D0122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699619" y="3099012"/>
                      <a:ext cx="176316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p:txBody>
                </p:sp>
                <p:sp>
                  <p:nvSpPr>
                    <p:cNvPr id="69" name="TextBox 68">
                      <a:extLst>
                        <a:ext uri="{FF2B5EF4-FFF2-40B4-BE49-F238E27FC236}">
                          <a16:creationId xmlns:a16="http://schemas.microsoft.com/office/drawing/2014/main" id="{81CFB994-09C3-DC66-F758-9D744935CF0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155739" y="3099012"/>
                      <a:ext cx="369280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p:txBody>
                </p:sp>
                <p:sp>
                  <p:nvSpPr>
                    <p:cNvPr id="70" name="TextBox 69">
                      <a:extLst>
                        <a:ext uri="{FF2B5EF4-FFF2-40B4-BE49-F238E27FC236}">
                          <a16:creationId xmlns:a16="http://schemas.microsoft.com/office/drawing/2014/main" id="{C54A6AB5-40B4-F8CE-FB89-6445324FF0C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708951" y="3099012"/>
                      <a:ext cx="369280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p:txBody>
                </p:sp>
              </p:grpSp>
              <p:sp>
                <p:nvSpPr>
                  <p:cNvPr id="38" name="TextBox 37">
                    <a:extLst>
                      <a:ext uri="{FF2B5EF4-FFF2-40B4-BE49-F238E27FC236}">
                        <a16:creationId xmlns:a16="http://schemas.microsoft.com/office/drawing/2014/main" id="{DF51CD5A-20BF-941B-9199-E71105496802}"/>
                      </a:ext>
                    </a:extLst>
                  </p:cNvPr>
                  <p:cNvSpPr txBox="1"/>
                  <p:nvPr/>
                </p:nvSpPr>
                <p:spPr>
                  <a:xfrm>
                    <a:off x="6415684" y="3869823"/>
                    <a:ext cx="1791198" cy="21164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(i) Heck-Intramolecular Cyclisation</a:t>
                    </a:r>
                  </a:p>
                </p:txBody>
              </p:sp>
              <p:grpSp>
                <p:nvGrpSpPr>
                  <p:cNvPr id="39" name="Group 38">
                    <a:extLst>
                      <a:ext uri="{FF2B5EF4-FFF2-40B4-BE49-F238E27FC236}">
                        <a16:creationId xmlns:a16="http://schemas.microsoft.com/office/drawing/2014/main" id="{FE231253-68ED-EBCD-A7F8-AE9D6C536CFE}"/>
                      </a:ext>
                    </a:extLst>
                  </p:cNvPr>
                  <p:cNvGrpSpPr/>
                  <p:nvPr/>
                </p:nvGrpSpPr>
                <p:grpSpPr>
                  <a:xfrm>
                    <a:off x="6404238" y="5401081"/>
                    <a:ext cx="2482180" cy="1172526"/>
                    <a:chOff x="3596051" y="2172707"/>
                    <a:chExt cx="2482180" cy="1172526"/>
                  </a:xfrm>
                </p:grpSpPr>
                <p:sp>
                  <p:nvSpPr>
                    <p:cNvPr id="49" name="Rectangle 48">
                      <a:extLst>
                        <a:ext uri="{FF2B5EF4-FFF2-40B4-BE49-F238E27FC236}">
                          <a16:creationId xmlns:a16="http://schemas.microsoft.com/office/drawing/2014/main" id="{C478D7EF-88BC-73F3-C883-ABFC40AA0C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84343" y="2172707"/>
                      <a:ext cx="2206869" cy="914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50" name="Straight Connector 49">
                      <a:extLst>
                        <a:ext uri="{FF2B5EF4-FFF2-40B4-BE49-F238E27FC236}">
                          <a16:creationId xmlns:a16="http://schemas.microsoft.com/office/drawing/2014/main" id="{101C169D-9368-AF57-D79D-045251C5804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4786310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Straight Connector 50">
                      <a:extLst>
                        <a:ext uri="{FF2B5EF4-FFF2-40B4-BE49-F238E27FC236}">
                          <a16:creationId xmlns:a16="http://schemas.microsoft.com/office/drawing/2014/main" id="{400301EB-4178-44C2-9643-5CC4167E54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5891224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" name="Straight Connector 51">
                      <a:extLst>
                        <a:ext uri="{FF2B5EF4-FFF2-40B4-BE49-F238E27FC236}">
                          <a16:creationId xmlns:a16="http://schemas.microsoft.com/office/drawing/2014/main" id="{3FAF236A-B81C-BA78-DE35-82B814A89B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3683788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Straight Connector 52">
                      <a:extLst>
                        <a:ext uri="{FF2B5EF4-FFF2-40B4-BE49-F238E27FC236}">
                          <a16:creationId xmlns:a16="http://schemas.microsoft.com/office/drawing/2014/main" id="{2FBBFF74-CC4B-B1ED-2840-90F465508BD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4232661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Straight Connector 53">
                      <a:extLst>
                        <a:ext uri="{FF2B5EF4-FFF2-40B4-BE49-F238E27FC236}">
                          <a16:creationId xmlns:a16="http://schemas.microsoft.com/office/drawing/2014/main" id="{0C471382-D901-8020-18D1-5C3818CAB15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5338760" y="3087107"/>
                      <a:ext cx="1" cy="4185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5" name="TextBox 54">
                      <a:extLst>
                        <a:ext uri="{FF2B5EF4-FFF2-40B4-BE49-F238E27FC236}">
                          <a16:creationId xmlns:a16="http://schemas.microsoft.com/office/drawing/2014/main" id="{0B2C0FD0-411A-A360-4AD8-A14BE235937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96051" y="3099012"/>
                      <a:ext cx="176316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p:txBody>
                </p:sp>
                <p:sp>
                  <p:nvSpPr>
                    <p:cNvPr id="56" name="TextBox 55">
                      <a:extLst>
                        <a:ext uri="{FF2B5EF4-FFF2-40B4-BE49-F238E27FC236}">
                          <a16:creationId xmlns:a16="http://schemas.microsoft.com/office/drawing/2014/main" id="{9CD6AD2B-6F50-EADD-C5D7-EAE07EADC8F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144503" y="3099012"/>
                      <a:ext cx="176316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p:txBody>
                </p:sp>
                <p:sp>
                  <p:nvSpPr>
                    <p:cNvPr id="57" name="TextBox 56">
                      <a:extLst>
                        <a:ext uri="{FF2B5EF4-FFF2-40B4-BE49-F238E27FC236}">
                          <a16:creationId xmlns:a16="http://schemas.microsoft.com/office/drawing/2014/main" id="{6E17A1E5-4397-4D40-2B59-555219CFE0E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699619" y="3099012"/>
                      <a:ext cx="176316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p:txBody>
                </p:sp>
                <p:sp>
                  <p:nvSpPr>
                    <p:cNvPr id="58" name="TextBox 57">
                      <a:extLst>
                        <a:ext uri="{FF2B5EF4-FFF2-40B4-BE49-F238E27FC236}">
                          <a16:creationId xmlns:a16="http://schemas.microsoft.com/office/drawing/2014/main" id="{A1C9E24D-704E-1579-8A01-68D18242B52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155739" y="3099012"/>
                      <a:ext cx="369280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p:txBody>
                </p:sp>
                <p:sp>
                  <p:nvSpPr>
                    <p:cNvPr id="59" name="TextBox 58">
                      <a:extLst>
                        <a:ext uri="{FF2B5EF4-FFF2-40B4-BE49-F238E27FC236}">
                          <a16:creationId xmlns:a16="http://schemas.microsoft.com/office/drawing/2014/main" id="{DF955945-1CFC-75D7-2D7A-AFDBFDDE4D3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708951" y="3099012"/>
                      <a:ext cx="369280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p:txBody>
                </p:sp>
              </p:grpSp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5258D1C1-DBDB-5050-2FA4-E7630E43BDCB}"/>
                      </a:ext>
                    </a:extLst>
                  </p:cNvPr>
                  <p:cNvSpPr txBox="1"/>
                  <p:nvPr/>
                </p:nvSpPr>
                <p:spPr>
                  <a:xfrm>
                    <a:off x="6391256" y="5188401"/>
                    <a:ext cx="1401670" cy="21164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(ii) Selective Deprotection</a:t>
                    </a:r>
                  </a:p>
                </p:txBody>
              </p:sp>
              <p:graphicFrame>
                <p:nvGraphicFramePr>
                  <p:cNvPr id="41" name="Object 40">
                    <a:extLst>
                      <a:ext uri="{FF2B5EF4-FFF2-40B4-BE49-F238E27FC236}">
                        <a16:creationId xmlns:a16="http://schemas.microsoft.com/office/drawing/2014/main" id="{E4AE24D6-4080-247E-0D19-A0814D3BA07D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370950934"/>
                      </p:ext>
                    </p:extLst>
                  </p:nvPr>
                </p:nvGraphicFramePr>
                <p:xfrm>
                  <a:off x="6602741" y="4614213"/>
                  <a:ext cx="425221" cy="34870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CS ChemDraw Drawing" r:id="rId12" imgW="697398" imgH="571159" progId="ChemDraw.Document.6.0">
                          <p:embed/>
                        </p:oleObj>
                      </mc:Choice>
                      <mc:Fallback>
                        <p:oleObj name="CS ChemDraw Drawing" r:id="rId12" imgW="697398" imgH="571159" progId="ChemDraw.Document.6.0">
                          <p:embed/>
                          <p:pic>
                            <p:nvPicPr>
                              <p:cNvPr id="358" name="Object 357">
                                <a:extLst>
                                  <a:ext uri="{FF2B5EF4-FFF2-40B4-BE49-F238E27FC236}">
                                    <a16:creationId xmlns:a16="http://schemas.microsoft.com/office/drawing/2014/main" id="{E4AE24D6-4080-247E-0D19-A0814D3BA07D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13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6602741" y="4614213"/>
                                <a:ext cx="425221" cy="348700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42" name="Object 41">
                    <a:extLst>
                      <a:ext uri="{FF2B5EF4-FFF2-40B4-BE49-F238E27FC236}">
                        <a16:creationId xmlns:a16="http://schemas.microsoft.com/office/drawing/2014/main" id="{4DA4CFD1-E348-B4E7-0219-26FD2D7DD7E0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752586672"/>
                      </p:ext>
                    </p:extLst>
                  </p:nvPr>
                </p:nvGraphicFramePr>
                <p:xfrm>
                  <a:off x="7391139" y="4540439"/>
                  <a:ext cx="645734" cy="25629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CS ChemDraw Drawing" r:id="rId14" imgW="1023668" imgH="406874" progId="ChemDraw.Document.6.0">
                          <p:embed/>
                        </p:oleObj>
                      </mc:Choice>
                      <mc:Fallback>
                        <p:oleObj name="CS ChemDraw Drawing" r:id="rId14" imgW="1023668" imgH="406874" progId="ChemDraw.Document.6.0">
                          <p:embed/>
                          <p:pic>
                            <p:nvPicPr>
                              <p:cNvPr id="359" name="Object 358">
                                <a:extLst>
                                  <a:ext uri="{FF2B5EF4-FFF2-40B4-BE49-F238E27FC236}">
                                    <a16:creationId xmlns:a16="http://schemas.microsoft.com/office/drawing/2014/main" id="{4DA4CFD1-E348-B4E7-0219-26FD2D7DD7E0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15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7391139" y="4540439"/>
                                <a:ext cx="645734" cy="256292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43" name="Object 42">
                    <a:extLst>
                      <a:ext uri="{FF2B5EF4-FFF2-40B4-BE49-F238E27FC236}">
                        <a16:creationId xmlns:a16="http://schemas.microsoft.com/office/drawing/2014/main" id="{618F9004-A882-5500-9CD1-A035A35D64A1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443051584"/>
                      </p:ext>
                    </p:extLst>
                  </p:nvPr>
                </p:nvGraphicFramePr>
                <p:xfrm>
                  <a:off x="8495434" y="4756131"/>
                  <a:ext cx="131575" cy="21962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CS ChemDraw Drawing" r:id="rId16" imgW="211635" imgH="353136" progId="ChemDraw.Document.6.0">
                          <p:embed/>
                        </p:oleObj>
                      </mc:Choice>
                      <mc:Fallback>
                        <p:oleObj name="CS ChemDraw Drawing" r:id="rId16" imgW="211635" imgH="353136" progId="ChemDraw.Document.6.0">
                          <p:embed/>
                          <p:pic>
                            <p:nvPicPr>
                              <p:cNvPr id="360" name="Object 359">
                                <a:extLst>
                                  <a:ext uri="{FF2B5EF4-FFF2-40B4-BE49-F238E27FC236}">
                                    <a16:creationId xmlns:a16="http://schemas.microsoft.com/office/drawing/2014/main" id="{618F9004-A882-5500-9CD1-A035A35D64A1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17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8495434" y="4756131"/>
                                <a:ext cx="131575" cy="219622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44" name="Object 43">
                    <a:extLst>
                      <a:ext uri="{FF2B5EF4-FFF2-40B4-BE49-F238E27FC236}">
                        <a16:creationId xmlns:a16="http://schemas.microsoft.com/office/drawing/2014/main" id="{F8B38023-C054-61DF-AAA9-494C1E3B5857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243169477"/>
                      </p:ext>
                    </p:extLst>
                  </p:nvPr>
                </p:nvGraphicFramePr>
                <p:xfrm>
                  <a:off x="6607638" y="5924681"/>
                  <a:ext cx="425221" cy="34870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CS ChemDraw Drawing" r:id="rId18" imgW="697398" imgH="571159" progId="ChemDraw.Document.6.0">
                          <p:embed/>
                        </p:oleObj>
                      </mc:Choice>
                      <mc:Fallback>
                        <p:oleObj name="CS ChemDraw Drawing" r:id="rId18" imgW="697398" imgH="571159" progId="ChemDraw.Document.6.0">
                          <p:embed/>
                          <p:pic>
                            <p:nvPicPr>
                              <p:cNvPr id="361" name="Object 360">
                                <a:extLst>
                                  <a:ext uri="{FF2B5EF4-FFF2-40B4-BE49-F238E27FC236}">
                                    <a16:creationId xmlns:a16="http://schemas.microsoft.com/office/drawing/2014/main" id="{F8B38023-C054-61DF-AAA9-494C1E3B5857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13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6607638" y="5924681"/>
                                <a:ext cx="425221" cy="348700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45" name="Object 44">
                    <a:extLst>
                      <a:ext uri="{FF2B5EF4-FFF2-40B4-BE49-F238E27FC236}">
                        <a16:creationId xmlns:a16="http://schemas.microsoft.com/office/drawing/2014/main" id="{90EA6DAB-ED0D-F8AE-6F73-9FBAB8FD93EF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979550546"/>
                      </p:ext>
                    </p:extLst>
                  </p:nvPr>
                </p:nvGraphicFramePr>
                <p:xfrm>
                  <a:off x="8495434" y="6041587"/>
                  <a:ext cx="131575" cy="21962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CS ChemDraw Drawing" r:id="rId19" imgW="211635" imgH="353136" progId="ChemDraw.Document.6.0">
                          <p:embed/>
                        </p:oleObj>
                      </mc:Choice>
                      <mc:Fallback>
                        <p:oleObj name="CS ChemDraw Drawing" r:id="rId19" imgW="211635" imgH="353136" progId="ChemDraw.Document.6.0">
                          <p:embed/>
                          <p:pic>
                            <p:nvPicPr>
                              <p:cNvPr id="362" name="Object 361">
                                <a:extLst>
                                  <a:ext uri="{FF2B5EF4-FFF2-40B4-BE49-F238E27FC236}">
                                    <a16:creationId xmlns:a16="http://schemas.microsoft.com/office/drawing/2014/main" id="{90EA6DAB-ED0D-F8AE-6F73-9FBAB8FD93EF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17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8495434" y="6041587"/>
                                <a:ext cx="131575" cy="219622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46" name="Object 45">
                    <a:extLst>
                      <a:ext uri="{FF2B5EF4-FFF2-40B4-BE49-F238E27FC236}">
                        <a16:creationId xmlns:a16="http://schemas.microsoft.com/office/drawing/2014/main" id="{0F160DE5-4D01-5680-1EC9-ADACB3E31D53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898346693"/>
                      </p:ext>
                    </p:extLst>
                  </p:nvPr>
                </p:nvGraphicFramePr>
                <p:xfrm>
                  <a:off x="7644842" y="5954696"/>
                  <a:ext cx="237359" cy="247008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CS ChemDraw Drawing" r:id="rId20" imgW="389914" imgH="406490" progId="ChemDraw.Document.6.0">
                          <p:embed/>
                        </p:oleObj>
                      </mc:Choice>
                      <mc:Fallback>
                        <p:oleObj name="CS ChemDraw Drawing" r:id="rId20" imgW="389914" imgH="406490" progId="ChemDraw.Document.6.0">
                          <p:embed/>
                          <p:pic>
                            <p:nvPicPr>
                              <p:cNvPr id="363" name="Object 362">
                                <a:extLst>
                                  <a:ext uri="{FF2B5EF4-FFF2-40B4-BE49-F238E27FC236}">
                                    <a16:creationId xmlns:a16="http://schemas.microsoft.com/office/drawing/2014/main" id="{0F160DE5-4D01-5680-1EC9-ADACB3E31D53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21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7644842" y="5954696"/>
                                <a:ext cx="237359" cy="247008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47" name="Object 46">
                    <a:extLst>
                      <a:ext uri="{FF2B5EF4-FFF2-40B4-BE49-F238E27FC236}">
                        <a16:creationId xmlns:a16="http://schemas.microsoft.com/office/drawing/2014/main" id="{E1D11B19-E7CA-4D12-5C1B-FC501D1016F6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4172255005"/>
                      </p:ext>
                    </p:extLst>
                  </p:nvPr>
                </p:nvGraphicFramePr>
                <p:xfrm>
                  <a:off x="6515618" y="5418158"/>
                  <a:ext cx="761773" cy="42403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CS ChemDraw Drawing" r:id="rId22" imgW="1302780" imgH="725080" progId="ChemDraw.Document.6.0">
                          <p:embed/>
                        </p:oleObj>
                      </mc:Choice>
                      <mc:Fallback>
                        <p:oleObj name="CS ChemDraw Drawing" r:id="rId22" imgW="1302780" imgH="725080" progId="ChemDraw.Document.6.0">
                          <p:embed/>
                          <p:pic>
                            <p:nvPicPr>
                              <p:cNvPr id="364" name="Object 363">
                                <a:extLst>
                                  <a:ext uri="{FF2B5EF4-FFF2-40B4-BE49-F238E27FC236}">
                                    <a16:creationId xmlns:a16="http://schemas.microsoft.com/office/drawing/2014/main" id="{E1D11B19-E7CA-4D12-5C1B-FC501D1016F6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23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6515618" y="5418158"/>
                                <a:ext cx="761773" cy="424032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48" name="Object 47">
                    <a:extLst>
                      <a:ext uri="{FF2B5EF4-FFF2-40B4-BE49-F238E27FC236}">
                        <a16:creationId xmlns:a16="http://schemas.microsoft.com/office/drawing/2014/main" id="{3A855315-1051-048F-1CB8-D5EA14BB5837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155210383"/>
                      </p:ext>
                    </p:extLst>
                  </p:nvPr>
                </p:nvGraphicFramePr>
                <p:xfrm>
                  <a:off x="6515619" y="4110758"/>
                  <a:ext cx="761773" cy="42403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CS ChemDraw Drawing" r:id="rId24" imgW="1302780" imgH="725080" progId="ChemDraw.Document.6.0">
                          <p:embed/>
                        </p:oleObj>
                      </mc:Choice>
                      <mc:Fallback>
                        <p:oleObj name="CS ChemDraw Drawing" r:id="rId24" imgW="1302780" imgH="725080" progId="ChemDraw.Document.6.0">
                          <p:embed/>
                          <p:pic>
                            <p:nvPicPr>
                              <p:cNvPr id="365" name="Object 364">
                                <a:extLst>
                                  <a:ext uri="{FF2B5EF4-FFF2-40B4-BE49-F238E27FC236}">
                                    <a16:creationId xmlns:a16="http://schemas.microsoft.com/office/drawing/2014/main" id="{3A855315-1051-048F-1CB8-D5EA14BB5837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23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6515619" y="4110758"/>
                                <a:ext cx="761773" cy="424032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23" name="Object 22">
                  <a:extLst>
                    <a:ext uri="{FF2B5EF4-FFF2-40B4-BE49-F238E27FC236}">
                      <a16:creationId xmlns:a16="http://schemas.microsoft.com/office/drawing/2014/main" id="{1202D39F-88AE-0D58-5B3D-2D0B13BA0450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208779350"/>
                    </p:ext>
                  </p:extLst>
                </p:nvPr>
              </p:nvGraphicFramePr>
              <p:xfrm>
                <a:off x="9457917" y="6001617"/>
                <a:ext cx="310005" cy="34326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25" imgW="414068" imgH="458693" progId="ChemDraw.Document.6.0">
                        <p:embed/>
                      </p:oleObj>
                    </mc:Choice>
                    <mc:Fallback>
                      <p:oleObj name="CS ChemDraw Drawing" r:id="rId25" imgW="414068" imgH="458693" progId="ChemDraw.Document.6.0">
                        <p:embed/>
                        <p:pic>
                          <p:nvPicPr>
                            <p:cNvPr id="205" name="Object 204">
                              <a:extLst>
                                <a:ext uri="{FF2B5EF4-FFF2-40B4-BE49-F238E27FC236}">
                                  <a16:creationId xmlns:a16="http://schemas.microsoft.com/office/drawing/2014/main" id="{1202D39F-88AE-0D58-5B3D-2D0B13BA0450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2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457917" y="6001617"/>
                              <a:ext cx="310005" cy="343262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4" name="Object 23">
                  <a:extLst>
                    <a:ext uri="{FF2B5EF4-FFF2-40B4-BE49-F238E27FC236}">
                      <a16:creationId xmlns:a16="http://schemas.microsoft.com/office/drawing/2014/main" id="{20597D0E-5E07-9664-8E54-CEEB94055CA8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266084474"/>
                    </p:ext>
                  </p:extLst>
                </p:nvPr>
              </p:nvGraphicFramePr>
              <p:xfrm>
                <a:off x="9480555" y="4436997"/>
                <a:ext cx="310005" cy="34326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27" imgW="414068" imgH="458693" progId="ChemDraw.Document.6.0">
                        <p:embed/>
                      </p:oleObj>
                    </mc:Choice>
                    <mc:Fallback>
                      <p:oleObj name="CS ChemDraw Drawing" r:id="rId27" imgW="414068" imgH="458693" progId="ChemDraw.Document.6.0">
                        <p:embed/>
                        <p:pic>
                          <p:nvPicPr>
                            <p:cNvPr id="206" name="Object 205">
                              <a:extLst>
                                <a:ext uri="{FF2B5EF4-FFF2-40B4-BE49-F238E27FC236}">
                                  <a16:creationId xmlns:a16="http://schemas.microsoft.com/office/drawing/2014/main" id="{20597D0E-5E07-9664-8E54-CEEB94055CA8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2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480555" y="4436997"/>
                              <a:ext cx="310005" cy="343262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E155157-EDF6-D91F-3BEB-94C476403A09}"/>
                </a:ext>
              </a:extLst>
            </p:cNvPr>
            <p:cNvSpPr txBox="1"/>
            <p:nvPr/>
          </p:nvSpPr>
          <p:spPr>
            <a:xfrm>
              <a:off x="2409125" y="6089528"/>
              <a:ext cx="7835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Reactor 1</a:t>
              </a:r>
            </a:p>
          </p:txBody>
        </p: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76D867BC-6EBD-4427-9472-07F31E98CB22}"/>
              </a:ext>
            </a:extLst>
          </p:cNvPr>
          <p:cNvSpPr txBox="1"/>
          <p:nvPr/>
        </p:nvSpPr>
        <p:spPr>
          <a:xfrm>
            <a:off x="227348" y="1529497"/>
            <a:ext cx="11737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/>
              <a:t>Multipoint sampling required to deconvolute each telescoped reaction step.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Chromatographic analysis widely used in pharma due to accurate quantification of complex reaction mixtures.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Simple valve configuration designed to enable multipoint sampling with a single HPLC instrument:</a:t>
            </a:r>
          </a:p>
        </p:txBody>
      </p:sp>
    </p:spTree>
    <p:extLst>
      <p:ext uri="{BB962C8B-B14F-4D97-AF65-F5344CB8AC3E}">
        <p14:creationId xmlns:p14="http://schemas.microsoft.com/office/powerpoint/2010/main" val="64017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ltGray">
          <a:xfrm>
            <a:off x="191344" y="-54384"/>
            <a:ext cx="604867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360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School of Chemistry &amp; Chemical and Process Engineering</a:t>
            </a:r>
          </a:p>
          <a:p>
            <a:r>
              <a:rPr lang="en-GB" alt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FACULTY OF ENGINEERING AND PHYSICAL SCIENCES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0" y="1125539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9336" y="731303"/>
            <a:ext cx="1814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Bayesian Optimisation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879976" y="509691"/>
            <a:ext cx="6192688" cy="471037"/>
            <a:chOff x="5879976" y="5912854"/>
            <a:chExt cx="6192688" cy="471037"/>
          </a:xfrm>
        </p:grpSpPr>
        <p:pic>
          <p:nvPicPr>
            <p:cNvPr id="16" name="Picture 131" descr="Image result for university of leeds high resolution logo"/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9976" y="5918983"/>
              <a:ext cx="1602432" cy="462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E7C8B47-E5AB-448B-AB0A-E9871144C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89065" y="5921545"/>
              <a:ext cx="822037" cy="459783"/>
            </a:xfrm>
            <a:prstGeom prst="rect">
              <a:avLst/>
            </a:prstGeom>
          </p:spPr>
        </p:pic>
        <p:pic>
          <p:nvPicPr>
            <p:cNvPr id="18" name="Picture 18" descr="astrazeneca-logo-png-astrazeneca-logo-astra-zeneca-4902 - Relocation Africa">
              <a:extLst>
                <a:ext uri="{FF2B5EF4-FFF2-40B4-BE49-F238E27FC236}">
                  <a16:creationId xmlns:a16="http://schemas.microsoft.com/office/drawing/2014/main" id="{1F89D42A-D721-4A9E-9E28-9A9C3C6243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73444" y="5912854"/>
              <a:ext cx="1699220" cy="4610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DF39FC6-483F-9B0A-22C6-813F27DC9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27503" y="5921545"/>
              <a:ext cx="1699220" cy="462346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7D15C1D8-7A87-F6DF-8E30-01585A05C4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43472" y="1340768"/>
            <a:ext cx="3573260" cy="53133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2AEC556-5750-59F5-96C8-D80B5933A51B}"/>
              </a:ext>
            </a:extLst>
          </p:cNvPr>
          <p:cNvSpPr txBox="1"/>
          <p:nvPr/>
        </p:nvSpPr>
        <p:spPr>
          <a:xfrm>
            <a:off x="5572499" y="1764105"/>
            <a:ext cx="6009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/>
              <a:t>Bayesian Optimisation (BO): balance exploration and exploitation to find global optimum.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5" name="Table 134">
                <a:extLst>
                  <a:ext uri="{FF2B5EF4-FFF2-40B4-BE49-F238E27FC236}">
                    <a16:creationId xmlns:a16="http://schemas.microsoft.com/office/drawing/2014/main" id="{2343CE26-5E86-41CC-D91A-861F58EE41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8678446"/>
                  </p:ext>
                </p:extLst>
              </p:nvPr>
            </p:nvGraphicFramePr>
            <p:xfrm>
              <a:off x="5793589" y="2751963"/>
              <a:ext cx="5567045" cy="144951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567045">
                      <a:extLst>
                        <a:ext uri="{9D8B030D-6E8A-4147-A177-3AD203B41FA5}">
                          <a16:colId xmlns:a16="http://schemas.microsoft.com/office/drawing/2014/main" val="391303604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𝑓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)~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𝐺𝑃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  <m:d>
                                  <m:d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  <m:d>
                                  <m:d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,</m:t>
                                    </m:r>
                                    <m:sSup>
                                      <m:sSup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GB" sz="12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5172663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  <m:d>
                                  <m:d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𝔼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[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GB" sz="12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2339873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  <m:d>
                                  <m:d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,</m:t>
                                    </m:r>
                                    <m:sSup>
                                      <m:sSup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𝔼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(</m:t>
                                    </m:r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𝑚</m:t>
                                    </m:r>
                                    <m:d>
                                      <m:d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)(</m:t>
                                    </m:r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𝑚</m:t>
                                    </m:r>
                                    <m:d>
                                      <m:d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Arial" panose="020B0604020202020204" pitchFamily="34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)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GB" sz="12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3303541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5" name="Table 134">
                <a:extLst>
                  <a:ext uri="{FF2B5EF4-FFF2-40B4-BE49-F238E27FC236}">
                    <a16:creationId xmlns:a16="http://schemas.microsoft.com/office/drawing/2014/main" id="{2343CE26-5E86-41CC-D91A-861F58EE41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8678446"/>
                  </p:ext>
                </p:extLst>
              </p:nvPr>
            </p:nvGraphicFramePr>
            <p:xfrm>
              <a:off x="5793589" y="2751963"/>
              <a:ext cx="5567045" cy="144951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567045">
                      <a:extLst>
                        <a:ext uri="{9D8B030D-6E8A-4147-A177-3AD203B41FA5}">
                          <a16:colId xmlns:a16="http://schemas.microsoft.com/office/drawing/2014/main" val="3913036044"/>
                        </a:ext>
                      </a:extLst>
                    </a:gridCol>
                  </a:tblGrid>
                  <a:tr h="483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8"/>
                          <a:stretch>
                            <a:fillRect b="-1987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1726636"/>
                      </a:ext>
                    </a:extLst>
                  </a:tr>
                  <a:tr h="483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8"/>
                          <a:stretch>
                            <a:fillRect t="-101266" b="-1012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3398734"/>
                      </a:ext>
                    </a:extLst>
                  </a:tr>
                  <a:tr h="483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8"/>
                          <a:stretch>
                            <a:fillRect t="-1987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303541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7" name="Table 136">
                <a:extLst>
                  <a:ext uri="{FF2B5EF4-FFF2-40B4-BE49-F238E27FC236}">
                    <a16:creationId xmlns:a16="http://schemas.microsoft.com/office/drawing/2014/main" id="{A6B6DAC0-2C6B-3CD1-AC43-ADBDED51E2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9475827"/>
                  </p:ext>
                </p:extLst>
              </p:nvPr>
            </p:nvGraphicFramePr>
            <p:xfrm>
              <a:off x="5865343" y="4160187"/>
              <a:ext cx="5423535" cy="75209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23535">
                      <a:extLst>
                        <a:ext uri="{9D8B030D-6E8A-4147-A177-3AD203B41FA5}">
                          <a16:colId xmlns:a16="http://schemas.microsoft.com/office/drawing/2014/main" val="1502739398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𝑀</m:t>
                                    </m:r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:</m:t>
                                    </m:r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𝑣</m:t>
                                    </m:r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=</m:t>
                                    </m:r>
                                    <m:f>
                                      <m:f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5</m:t>
                                        </m:r>
                                      </m:num>
                                      <m:den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sub>
                                </m:sSub>
                                <m:d>
                                  <m:d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𝑟</m:t>
                                    </m:r>
                                  </m:e>
                                </m:d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1+</m:t>
                                    </m:r>
                                    <m:f>
                                      <m:f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fPr>
                                      <m:num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𝑟</m:t>
                                            </m:r>
                                          </m:e>
                                        </m:rad>
                                      </m:num>
                                      <m:den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𝑙</m:t>
                                        </m:r>
                                      </m:den>
                                    </m:f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5</m:t>
                                            </m:r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𝑟</m:t>
                                            </m:r>
                                          </m:e>
                                          <m:sup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𝑙</m:t>
                                            </m:r>
                                          </m:e>
                                          <m:sup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d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𝑒𝑥𝑝</m:t>
                                </m:r>
                                <m:d>
                                  <m:d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fPr>
                                      <m:num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5</m:t>
                                            </m:r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𝑟</m:t>
                                            </m:r>
                                          </m:e>
                                        </m:rad>
                                      </m:num>
                                      <m:den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𝑙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GB" sz="12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5575373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7" name="Table 136">
                <a:extLst>
                  <a:ext uri="{FF2B5EF4-FFF2-40B4-BE49-F238E27FC236}">
                    <a16:creationId xmlns:a16="http://schemas.microsoft.com/office/drawing/2014/main" id="{A6B6DAC0-2C6B-3CD1-AC43-ADBDED51E2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9475827"/>
                  </p:ext>
                </p:extLst>
              </p:nvPr>
            </p:nvGraphicFramePr>
            <p:xfrm>
              <a:off x="5865343" y="4160187"/>
              <a:ext cx="5423535" cy="75209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23535">
                      <a:extLst>
                        <a:ext uri="{9D8B030D-6E8A-4147-A177-3AD203B41FA5}">
                          <a16:colId xmlns:a16="http://schemas.microsoft.com/office/drawing/2014/main" val="1502739398"/>
                        </a:ext>
                      </a:extLst>
                    </a:gridCol>
                  </a:tblGrid>
                  <a:tr h="7520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9"/>
                          <a:stretch>
                            <a:fillRect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575373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9" name="Table 138">
                <a:extLst>
                  <a:ext uri="{FF2B5EF4-FFF2-40B4-BE49-F238E27FC236}">
                    <a16:creationId xmlns:a16="http://schemas.microsoft.com/office/drawing/2014/main" id="{97DE98E4-7628-4E4B-CB5D-B779AD8BE4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0397047"/>
                  </p:ext>
                </p:extLst>
              </p:nvPr>
            </p:nvGraphicFramePr>
            <p:xfrm>
              <a:off x="5879976" y="4995323"/>
              <a:ext cx="5423535" cy="66592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23535">
                      <a:extLst>
                        <a:ext uri="{9D8B030D-6E8A-4147-A177-3AD203B41FA5}">
                          <a16:colId xmlns:a16="http://schemas.microsoft.com/office/drawing/2014/main" val="424310562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ꭓ</m:t>
                                </m:r>
                                <m:r>
                                  <a:rPr lang="en-GB" sz="12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𝑝𝑟𝑒𝑑</m:t>
                                        </m:r>
                                      </m:sub>
                                    </m:sSub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𝑓</m:t>
                                        </m:r>
                                      </m:e>
                                      <m:sup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𝑣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GB" sz="12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254015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9" name="Table 138">
                <a:extLst>
                  <a:ext uri="{FF2B5EF4-FFF2-40B4-BE49-F238E27FC236}">
                    <a16:creationId xmlns:a16="http://schemas.microsoft.com/office/drawing/2014/main" id="{97DE98E4-7628-4E4B-CB5D-B779AD8BE4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0397047"/>
                  </p:ext>
                </p:extLst>
              </p:nvPr>
            </p:nvGraphicFramePr>
            <p:xfrm>
              <a:off x="5879976" y="4995323"/>
              <a:ext cx="5423535" cy="66592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23535">
                      <a:extLst>
                        <a:ext uri="{9D8B030D-6E8A-4147-A177-3AD203B41FA5}">
                          <a16:colId xmlns:a16="http://schemas.microsoft.com/office/drawing/2014/main" val="4243105621"/>
                        </a:ext>
                      </a:extLst>
                    </a:gridCol>
                  </a:tblGrid>
                  <a:tr h="6659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10"/>
                          <a:stretch>
                            <a:fillRect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2540151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40FA9583-040B-F7FE-D919-E4C206CBD6A1}"/>
                  </a:ext>
                </a:extLst>
              </p:cNvPr>
              <p:cNvSpPr txBox="1"/>
              <p:nvPr/>
            </p:nvSpPr>
            <p:spPr>
              <a:xfrm>
                <a:off x="9702291" y="5065439"/>
                <a:ext cx="23042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ꭓ</m:t>
                    </m:r>
                  </m:oMath>
                </a14:m>
                <a:r>
                  <a:rPr lang="en-GB" sz="1400" dirty="0"/>
                  <a:t> = contextual improvement</a:t>
                </a:r>
              </a:p>
            </p:txBody>
          </p:sp>
        </mc:Choice>
        <mc:Fallback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40FA9583-040B-F7FE-D919-E4C206CBD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2291" y="5065439"/>
                <a:ext cx="2304256" cy="307777"/>
              </a:xfrm>
              <a:prstGeom prst="rect">
                <a:avLst/>
              </a:prstGeom>
              <a:blipFill>
                <a:blip r:embed="rId11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42" name="Table 141">
                <a:extLst>
                  <a:ext uri="{FF2B5EF4-FFF2-40B4-BE49-F238E27FC236}">
                    <a16:creationId xmlns:a16="http://schemas.microsoft.com/office/drawing/2014/main" id="{7FBD4080-1834-AA58-203F-33CF858A1C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4297906"/>
                  </p:ext>
                </p:extLst>
              </p:nvPr>
            </p:nvGraphicFramePr>
            <p:xfrm>
              <a:off x="5879831" y="5590763"/>
              <a:ext cx="5423535" cy="72974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23535">
                      <a:extLst>
                        <a:ext uri="{9D8B030D-6E8A-4147-A177-3AD203B41FA5}">
                          <a16:colId xmlns:a16="http://schemas.microsoft.com/office/drawing/2014/main" val="1130292958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𝑣</m:t>
                                    </m:r>
                                  </m:sub>
                                </m:sSub>
                                <m:r>
                                  <a:rPr lang="en-GB" sz="1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acc>
                                      <m:accPr>
                                        <m:chr m:val="̅"/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accPr>
                                      <m:e>
                                        <m:sSup>
                                          <m:sSupPr>
                                            <m:ctrlP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𝜎</m:t>
                                            </m:r>
                                          </m:e>
                                          <m:sup>
                                            <m:r>
                                              <a:rPr lang="en-GB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Arial" panose="020B0604020202020204" pitchFamily="34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acc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𝑓</m:t>
                                        </m:r>
                                      </m:e>
                                      <m:sup>
                                        <m:r>
                                          <a:rPr lang="en-GB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GB" sz="12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GB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1882212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42" name="Table 141">
                <a:extLst>
                  <a:ext uri="{FF2B5EF4-FFF2-40B4-BE49-F238E27FC236}">
                    <a16:creationId xmlns:a16="http://schemas.microsoft.com/office/drawing/2014/main" id="{7FBD4080-1834-AA58-203F-33CF858A1C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4297906"/>
                  </p:ext>
                </p:extLst>
              </p:nvPr>
            </p:nvGraphicFramePr>
            <p:xfrm>
              <a:off x="5879831" y="5590763"/>
              <a:ext cx="5423535" cy="72974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23535">
                      <a:extLst>
                        <a:ext uri="{9D8B030D-6E8A-4147-A177-3AD203B41FA5}">
                          <a16:colId xmlns:a16="http://schemas.microsoft.com/office/drawing/2014/main" val="1130292958"/>
                        </a:ext>
                      </a:extLst>
                    </a:gridCol>
                  </a:tblGrid>
                  <a:tr h="7297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12"/>
                          <a:stretch>
                            <a:fillRect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882212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57210CF9-8E9C-2024-46C7-A5A17E7AEF39}"/>
                  </a:ext>
                </a:extLst>
              </p:cNvPr>
              <p:cNvSpPr txBox="1"/>
              <p:nvPr/>
            </p:nvSpPr>
            <p:spPr>
              <a:xfrm>
                <a:off x="9696400" y="5563279"/>
                <a:ext cx="2304256" cy="530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GB" sz="1400" dirty="0"/>
                  <a:t> = contextual variance</a:t>
                </a: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1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GB" sz="11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GB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acc>
                  </m:oMath>
                </a14:m>
                <a:r>
                  <a:rPr lang="en-GB" sz="1400" dirty="0"/>
                  <a:t> = mean of variances</a:t>
                </a:r>
              </a:p>
            </p:txBody>
          </p:sp>
        </mc:Choice>
        <mc:Fallback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57210CF9-8E9C-2024-46C7-A5A17E7AE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6400" y="5563279"/>
                <a:ext cx="2304256" cy="530017"/>
              </a:xfrm>
              <a:prstGeom prst="rect">
                <a:avLst/>
              </a:prstGeom>
              <a:blipFill>
                <a:blip r:embed="rId13"/>
                <a:stretch>
                  <a:fillRect t="-2299"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58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ltGray">
          <a:xfrm>
            <a:off x="191344" y="-54384"/>
            <a:ext cx="604867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360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School of Chemistry &amp; Chemical and Process Engineering</a:t>
            </a:r>
          </a:p>
          <a:p>
            <a:r>
              <a:rPr lang="en-GB" alt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FACULTY OF ENGINEERING AND PHYSICAL SCIENCES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0" y="1125539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9336" y="731303"/>
            <a:ext cx="2860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Autonomous Multistep Optimisation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879976" y="509691"/>
            <a:ext cx="6192688" cy="471037"/>
            <a:chOff x="5879976" y="5912854"/>
            <a:chExt cx="6192688" cy="471037"/>
          </a:xfrm>
        </p:grpSpPr>
        <p:pic>
          <p:nvPicPr>
            <p:cNvPr id="16" name="Picture 131" descr="Image result for university of leeds high resolution logo"/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9976" y="5918983"/>
              <a:ext cx="1602432" cy="462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E7C8B47-E5AB-448B-AB0A-E9871144C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89065" y="5921545"/>
              <a:ext cx="822037" cy="459783"/>
            </a:xfrm>
            <a:prstGeom prst="rect">
              <a:avLst/>
            </a:prstGeom>
          </p:spPr>
        </p:pic>
        <p:pic>
          <p:nvPicPr>
            <p:cNvPr id="18" name="Picture 18" descr="astrazeneca-logo-png-astrazeneca-logo-astra-zeneca-4902 - Relocation Africa">
              <a:extLst>
                <a:ext uri="{FF2B5EF4-FFF2-40B4-BE49-F238E27FC236}">
                  <a16:creationId xmlns:a16="http://schemas.microsoft.com/office/drawing/2014/main" id="{1F89D42A-D721-4A9E-9E28-9A9C3C6243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73444" y="5912854"/>
              <a:ext cx="1699220" cy="4610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DF39FC6-483F-9B0A-22C6-813F27DC9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27503" y="5921545"/>
              <a:ext cx="1699220" cy="462346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1229598" y="1459200"/>
            <a:ext cx="9732804" cy="4994136"/>
            <a:chOff x="1229598" y="1459200"/>
            <a:chExt cx="9732804" cy="499413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895964A-D673-87E7-B6F2-26CEE27777C8}"/>
                </a:ext>
              </a:extLst>
            </p:cNvPr>
            <p:cNvSpPr txBox="1"/>
            <p:nvPr/>
          </p:nvSpPr>
          <p:spPr>
            <a:xfrm>
              <a:off x="5056185" y="1459200"/>
              <a:ext cx="8893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Bayesian Optimization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229598" y="1535975"/>
              <a:ext cx="9732804" cy="4917361"/>
              <a:chOff x="1233861" y="1476695"/>
              <a:chExt cx="9732804" cy="4917361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9D801365-47B7-1EF7-49CF-8380BC5FE756}"/>
                  </a:ext>
                </a:extLst>
              </p:cNvPr>
              <p:cNvGrpSpPr/>
              <p:nvPr/>
            </p:nvGrpSpPr>
            <p:grpSpPr>
              <a:xfrm>
                <a:off x="3179441" y="1476695"/>
                <a:ext cx="5275345" cy="2473600"/>
                <a:chOff x="365505" y="614720"/>
                <a:chExt cx="5275345" cy="2473600"/>
              </a:xfrm>
            </p:grpSpPr>
            <p:graphicFrame>
              <p:nvGraphicFramePr>
                <p:cNvPr id="34" name="Object 33">
                  <a:extLst>
                    <a:ext uri="{FF2B5EF4-FFF2-40B4-BE49-F238E27FC236}">
                      <a16:creationId xmlns:a16="http://schemas.microsoft.com/office/drawing/2014/main" id="{B8A0894B-B9E9-D7E7-E652-874EBBF991C7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1717814" y="968011"/>
                <a:ext cx="370576" cy="36737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7" imgW="481162" imgH="475198" progId="ChemDraw.Document.6.0">
                        <p:embed/>
                      </p:oleObj>
                    </mc:Choice>
                    <mc:Fallback>
                      <p:oleObj name="CS ChemDraw Drawing" r:id="rId7" imgW="481162" imgH="475198" progId="ChemDraw.Document.6.0">
                        <p:embed/>
                        <p:pic>
                          <p:nvPicPr>
                            <p:cNvPr id="43" name="Object 42">
                              <a:extLst>
                                <a:ext uri="{FF2B5EF4-FFF2-40B4-BE49-F238E27FC236}">
                                  <a16:creationId xmlns:a16="http://schemas.microsoft.com/office/drawing/2014/main" id="{B8A0894B-B9E9-D7E7-E652-874EBBF991C7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717814" y="968011"/>
                              <a:ext cx="370576" cy="367378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5" name="Object 34">
                  <a:extLst>
                    <a:ext uri="{FF2B5EF4-FFF2-40B4-BE49-F238E27FC236}">
                      <a16:creationId xmlns:a16="http://schemas.microsoft.com/office/drawing/2014/main" id="{0EE43E80-AC17-4AE4-6F4B-9924CE938E6C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1717814" y="1492863"/>
                <a:ext cx="370576" cy="36737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7" imgW="481162" imgH="475198" progId="ChemDraw.Document.6.0">
                        <p:embed/>
                      </p:oleObj>
                    </mc:Choice>
                    <mc:Fallback>
                      <p:oleObj name="CS ChemDraw Drawing" r:id="rId7" imgW="481162" imgH="475198" progId="ChemDraw.Document.6.0">
                        <p:embed/>
                        <p:pic>
                          <p:nvPicPr>
                            <p:cNvPr id="44" name="Object 43">
                              <a:extLst>
                                <a:ext uri="{FF2B5EF4-FFF2-40B4-BE49-F238E27FC236}">
                                  <a16:creationId xmlns:a16="http://schemas.microsoft.com/office/drawing/2014/main" id="{0EE43E80-AC17-4AE4-6F4B-9924CE938E6C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717814" y="1492863"/>
                              <a:ext cx="370576" cy="367378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6" name="Object 35">
                  <a:extLst>
                    <a:ext uri="{FF2B5EF4-FFF2-40B4-BE49-F238E27FC236}">
                      <a16:creationId xmlns:a16="http://schemas.microsoft.com/office/drawing/2014/main" id="{C34EC648-4353-B65B-8A84-B8E2FC2CAEA3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1717814" y="2017715"/>
                <a:ext cx="370576" cy="36737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7" imgW="481162" imgH="475198" progId="ChemDraw.Document.6.0">
                        <p:embed/>
                      </p:oleObj>
                    </mc:Choice>
                    <mc:Fallback>
                      <p:oleObj name="CS ChemDraw Drawing" r:id="rId7" imgW="481162" imgH="475198" progId="ChemDraw.Document.6.0">
                        <p:embed/>
                        <p:pic>
                          <p:nvPicPr>
                            <p:cNvPr id="45" name="Object 44">
                              <a:extLst>
                                <a:ext uri="{FF2B5EF4-FFF2-40B4-BE49-F238E27FC236}">
                                  <a16:creationId xmlns:a16="http://schemas.microsoft.com/office/drawing/2014/main" id="{C34EC648-4353-B65B-8A84-B8E2FC2CAEA3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717814" y="2017715"/>
                              <a:ext cx="370576" cy="367378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28EC3523-DA3E-D08E-96D9-189276FCAB00}"/>
                    </a:ext>
                  </a:extLst>
                </p:cNvPr>
                <p:cNvSpPr txBox="1"/>
                <p:nvPr/>
              </p:nvSpPr>
              <p:spPr>
                <a:xfrm>
                  <a:off x="365505" y="614720"/>
                  <a:ext cx="1275269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 (0.5 M)</a:t>
                  </a:r>
                  <a:endParaRPr lang="en-GB" sz="10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Pd(OAc)</a:t>
                  </a:r>
                  <a:r>
                    <a:rPr lang="en-GB" sz="1000" baseline="-25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2 </a:t>
                  </a:r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(1 mol%)</a:t>
                  </a:r>
                  <a:endParaRPr lang="en-GB" sz="1000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dppp (2 mol%)</a:t>
                  </a:r>
                </a:p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NEt</a:t>
                  </a:r>
                  <a:r>
                    <a:rPr lang="en-GB" sz="1000" baseline="-25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 (2.5 eq.)</a:t>
                  </a:r>
                </a:p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EG:MeCN (1:1)</a:t>
                  </a: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1F54E3DA-233C-753B-4CDD-4454761A5A37}"/>
                    </a:ext>
                  </a:extLst>
                </p:cNvPr>
                <p:cNvSpPr txBox="1"/>
                <p:nvPr/>
              </p:nvSpPr>
              <p:spPr>
                <a:xfrm>
                  <a:off x="471168" y="1493484"/>
                  <a:ext cx="106099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 (0.5 M)</a:t>
                  </a:r>
                </a:p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EG:MeCN (1:1)</a:t>
                  </a: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4AC9D659-79A0-F928-A6CF-243610D5AC35}"/>
                    </a:ext>
                  </a:extLst>
                </p:cNvPr>
                <p:cNvSpPr txBox="1"/>
                <p:nvPr/>
              </p:nvSpPr>
              <p:spPr>
                <a:xfrm>
                  <a:off x="457460" y="2093682"/>
                  <a:ext cx="10772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EG:MeCN (1:1)</a:t>
                  </a:r>
                </a:p>
              </p:txBody>
            </p: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092D95B6-71AA-88AD-FDB8-C0E6304F2D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52683" y="1152520"/>
                  <a:ext cx="188118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58769717-68B8-2A5F-4F45-4F63ACA5FB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52683" y="1676552"/>
                  <a:ext cx="188118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4FB2EAE9-4BDE-F85B-79E1-BC80DC4B67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52683" y="2201404"/>
                  <a:ext cx="188118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43" name="Picture 42">
                  <a:extLst>
                    <a:ext uri="{FF2B5EF4-FFF2-40B4-BE49-F238E27FC236}">
                      <a16:creationId xmlns:a16="http://schemas.microsoft.com/office/drawing/2014/main" id="{32F22516-66F1-2E21-5A77-BF0DCE12B2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9"/>
                <a:srcRect l="9716" t="10751" r="9558" b="10372"/>
                <a:stretch/>
              </p:blipFill>
              <p:spPr>
                <a:xfrm>
                  <a:off x="3077832" y="692094"/>
                  <a:ext cx="583438" cy="477171"/>
                </a:xfrm>
                <a:prstGeom prst="rect">
                  <a:avLst/>
                </a:prstGeom>
              </p:spPr>
            </p:pic>
            <p:grpSp>
              <p:nvGrpSpPr>
                <p:cNvPr id="44" name="Group 43">
                  <a:extLst>
                    <a:ext uri="{FF2B5EF4-FFF2-40B4-BE49-F238E27FC236}">
                      <a16:creationId xmlns:a16="http://schemas.microsoft.com/office/drawing/2014/main" id="{9D5DA8FC-F51A-8DFE-D8E3-B158C826A869}"/>
                    </a:ext>
                  </a:extLst>
                </p:cNvPr>
                <p:cNvGrpSpPr/>
                <p:nvPr/>
              </p:nvGrpSpPr>
              <p:grpSpPr>
                <a:xfrm>
                  <a:off x="3019779" y="1880889"/>
                  <a:ext cx="612708" cy="375555"/>
                  <a:chOff x="3171932" y="2648235"/>
                  <a:chExt cx="612708" cy="375555"/>
                </a:xfrm>
              </p:grpSpPr>
              <p:graphicFrame>
                <p:nvGraphicFramePr>
                  <p:cNvPr id="78" name="Object 77">
                    <a:extLst>
                      <a:ext uri="{FF2B5EF4-FFF2-40B4-BE49-F238E27FC236}">
                        <a16:creationId xmlns:a16="http://schemas.microsoft.com/office/drawing/2014/main" id="{A0FBEA27-82FC-29EA-5839-491EB8073570}"/>
                      </a:ext>
                    </a:extLst>
                  </p:cNvPr>
                  <p:cNvGraphicFramePr>
                    <a:graphicFrameLocks noChangeAspect="1"/>
                  </p:cNvGraphicFramePr>
                  <p:nvPr/>
                </p:nvGraphicFramePr>
                <p:xfrm>
                  <a:off x="3372886" y="2648235"/>
                  <a:ext cx="234981" cy="152764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CS ChemDraw Drawing" r:id="rId10" imgW="703532" imgH="456774" progId="ChemDraw.Document.6.0">
                          <p:embed/>
                        </p:oleObj>
                      </mc:Choice>
                      <mc:Fallback>
                        <p:oleObj name="CS ChemDraw Drawing" r:id="rId10" imgW="703532" imgH="456774" progId="ChemDraw.Document.6.0">
                          <p:embed/>
                          <p:pic>
                            <p:nvPicPr>
                              <p:cNvPr id="87" name="Object 86">
                                <a:extLst>
                                  <a:ext uri="{FF2B5EF4-FFF2-40B4-BE49-F238E27FC236}">
                                    <a16:creationId xmlns:a16="http://schemas.microsoft.com/office/drawing/2014/main" id="{A0FBEA27-82FC-29EA-5839-491EB8073570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11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372886" y="2648235"/>
                                <a:ext cx="234981" cy="152764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79" name="TextBox 78">
                    <a:extLst>
                      <a:ext uri="{FF2B5EF4-FFF2-40B4-BE49-F238E27FC236}">
                        <a16:creationId xmlns:a16="http://schemas.microsoft.com/office/drawing/2014/main" id="{47BD1768-DC70-600F-21CC-5F48E6322B08}"/>
                      </a:ext>
                    </a:extLst>
                  </p:cNvPr>
                  <p:cNvSpPr txBox="1"/>
                  <p:nvPr/>
                </p:nvSpPr>
                <p:spPr>
                  <a:xfrm>
                    <a:off x="3171932" y="2777569"/>
                    <a:ext cx="61270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250 psi</a:t>
                    </a:r>
                  </a:p>
                </p:txBody>
              </p:sp>
            </p:grpSp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B1F8517E-D877-60C8-45A5-0566FBBA0D2B}"/>
                    </a:ext>
                  </a:extLst>
                </p:cNvPr>
                <p:cNvGrpSpPr/>
                <p:nvPr/>
              </p:nvGrpSpPr>
              <p:grpSpPr>
                <a:xfrm>
                  <a:off x="4030378" y="1156575"/>
                  <a:ext cx="559719" cy="246221"/>
                  <a:chOff x="3573333" y="4048640"/>
                  <a:chExt cx="559719" cy="246221"/>
                </a:xfrm>
              </p:grpSpPr>
              <p:sp>
                <p:nvSpPr>
                  <p:cNvPr id="76" name="Flowchart: Terminator 75">
                    <a:extLst>
                      <a:ext uri="{FF2B5EF4-FFF2-40B4-BE49-F238E27FC236}">
                        <a16:creationId xmlns:a16="http://schemas.microsoft.com/office/drawing/2014/main" id="{875A3E6B-3A09-06BC-DDC3-DD668D3F0A3E}"/>
                      </a:ext>
                    </a:extLst>
                  </p:cNvPr>
                  <p:cNvSpPr/>
                  <p:nvPr/>
                </p:nvSpPr>
                <p:spPr>
                  <a:xfrm>
                    <a:off x="3605883" y="4072647"/>
                    <a:ext cx="485006" cy="193149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31E141B7-375E-8119-DA70-7CB921A9E90C}"/>
                      </a:ext>
                    </a:extLst>
                  </p:cNvPr>
                  <p:cNvSpPr txBox="1"/>
                  <p:nvPr/>
                </p:nvSpPr>
                <p:spPr>
                  <a:xfrm>
                    <a:off x="3573333" y="4048640"/>
                    <a:ext cx="55971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000" b="1" dirty="0">
                        <a:ln w="0"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HPLC</a:t>
                    </a:r>
                  </a:p>
                </p:txBody>
              </p:sp>
            </p:grpSp>
            <p:sp>
              <p:nvSpPr>
                <p:cNvPr id="46" name="Cross 45">
                  <a:extLst>
                    <a:ext uri="{FF2B5EF4-FFF2-40B4-BE49-F238E27FC236}">
                      <a16:creationId xmlns:a16="http://schemas.microsoft.com/office/drawing/2014/main" id="{AC340FB8-3E99-1A29-90EC-61250154E1C1}"/>
                    </a:ext>
                  </a:extLst>
                </p:cNvPr>
                <p:cNvSpPr/>
                <p:nvPr/>
              </p:nvSpPr>
              <p:spPr>
                <a:xfrm>
                  <a:off x="2379813" y="1595143"/>
                  <a:ext cx="161045" cy="162817"/>
                </a:xfrm>
                <a:prstGeom prst="plus">
                  <a:avLst>
                    <a:gd name="adj" fmla="val 36806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3A560F50-BEDA-EA1A-5976-623DD6D6F0FC}"/>
                    </a:ext>
                  </a:extLst>
                </p:cNvPr>
                <p:cNvCxnSpPr>
                  <a:endCxn id="46" idx="1"/>
                </p:cNvCxnSpPr>
                <p:nvPr/>
              </p:nvCxnSpPr>
              <p:spPr>
                <a:xfrm>
                  <a:off x="2062163" y="1676551"/>
                  <a:ext cx="317650" cy="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or: Curved 22">
                  <a:extLst>
                    <a:ext uri="{FF2B5EF4-FFF2-40B4-BE49-F238E27FC236}">
                      <a16:creationId xmlns:a16="http://schemas.microsoft.com/office/drawing/2014/main" id="{1EB2E255-548C-78F5-214D-A0E6700C6325}"/>
                    </a:ext>
                  </a:extLst>
                </p:cNvPr>
                <p:cNvCxnSpPr>
                  <a:cxnSpLocks/>
                  <a:stCxn id="46" idx="0"/>
                </p:cNvCxnSpPr>
                <p:nvPr/>
              </p:nvCxnSpPr>
              <p:spPr>
                <a:xfrm rot="16200000" flipV="1">
                  <a:off x="2040938" y="1175744"/>
                  <a:ext cx="443008" cy="395789"/>
                </a:xfrm>
                <a:prstGeom prst="curvedConnector3">
                  <a:avLst>
                    <a:gd name="adj1" fmla="val 99988"/>
                  </a:avLst>
                </a:prstGeom>
                <a:ln w="12700">
                  <a:solidFill>
                    <a:schemeClr val="tx1"/>
                  </a:solidFill>
                  <a:headEnd type="triangle" w="sm" len="sm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nector: Curved 161">
                  <a:extLst>
                    <a:ext uri="{FF2B5EF4-FFF2-40B4-BE49-F238E27FC236}">
                      <a16:creationId xmlns:a16="http://schemas.microsoft.com/office/drawing/2014/main" id="{E871C15D-D16E-640C-AD00-6E8AAE445E51}"/>
                    </a:ext>
                  </a:extLst>
                </p:cNvPr>
                <p:cNvCxnSpPr>
                  <a:cxnSpLocks/>
                  <a:stCxn id="46" idx="2"/>
                </p:cNvCxnSpPr>
                <p:nvPr/>
              </p:nvCxnSpPr>
              <p:spPr>
                <a:xfrm rot="5400000">
                  <a:off x="2040288" y="1779836"/>
                  <a:ext cx="441925" cy="398173"/>
                </a:xfrm>
                <a:prstGeom prst="curvedConnector3">
                  <a:avLst>
                    <a:gd name="adj1" fmla="val 99573"/>
                  </a:avLst>
                </a:prstGeom>
                <a:ln w="12700">
                  <a:solidFill>
                    <a:schemeClr val="tx1"/>
                  </a:solidFill>
                  <a:headEnd type="triangle" w="sm" len="sm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610330E6-488B-F02E-CA40-D9D203128827}"/>
                    </a:ext>
                  </a:extLst>
                </p:cNvPr>
                <p:cNvCxnSpPr/>
                <p:nvPr/>
              </p:nvCxnSpPr>
              <p:spPr>
                <a:xfrm>
                  <a:off x="2547960" y="1683088"/>
                  <a:ext cx="317650" cy="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27501261-64D0-D633-1DDE-B30BC82AA5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9205" y="1956783"/>
                  <a:ext cx="382151" cy="21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B0581ECF-96F5-71BB-BD7E-697CADCD0D16}"/>
                    </a:ext>
                  </a:extLst>
                </p:cNvPr>
                <p:cNvSpPr txBox="1"/>
                <p:nvPr/>
              </p:nvSpPr>
              <p:spPr>
                <a:xfrm>
                  <a:off x="2613819" y="1966277"/>
                  <a:ext cx="52200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3 mL</a:t>
                  </a:r>
                </a:p>
              </p:txBody>
            </p:sp>
            <p:graphicFrame>
              <p:nvGraphicFramePr>
                <p:cNvPr id="53" name="Object 52">
                  <a:extLst>
                    <a:ext uri="{FF2B5EF4-FFF2-40B4-BE49-F238E27FC236}">
                      <a16:creationId xmlns:a16="http://schemas.microsoft.com/office/drawing/2014/main" id="{70FB0BF7-FC70-D4EF-A6CB-351D288B8ACF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2710309" y="1668284"/>
                <a:ext cx="302673" cy="30749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12" imgW="696248" imgH="708191" progId="ChemDraw.Document.6.0">
                        <p:embed/>
                      </p:oleObj>
                    </mc:Choice>
                    <mc:Fallback>
                      <p:oleObj name="CS ChemDraw Drawing" r:id="rId12" imgW="696248" imgH="708191" progId="ChemDraw.Document.6.0">
                        <p:embed/>
                        <p:pic>
                          <p:nvPicPr>
                            <p:cNvPr id="62" name="Object 61">
                              <a:extLst>
                                <a:ext uri="{FF2B5EF4-FFF2-40B4-BE49-F238E27FC236}">
                                  <a16:creationId xmlns:a16="http://schemas.microsoft.com/office/drawing/2014/main" id="{70FB0BF7-FC70-D4EF-A6CB-351D288B8ACF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3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710309" y="1668284"/>
                              <a:ext cx="302673" cy="307499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E0FA7C3D-3698-73E0-DA23-81E7EE5C2A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440906" y="1956564"/>
                  <a:ext cx="254384" cy="43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55" name="Object 54">
                  <a:extLst>
                    <a:ext uri="{FF2B5EF4-FFF2-40B4-BE49-F238E27FC236}">
                      <a16:creationId xmlns:a16="http://schemas.microsoft.com/office/drawing/2014/main" id="{897E6EF3-FE47-42AD-EAB0-AFE48ABB250C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3641597" y="1827381"/>
                <a:ext cx="267073" cy="2620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14" imgW="540589" imgH="528552" progId="ChemDraw.Document.6.0">
                        <p:embed/>
                      </p:oleObj>
                    </mc:Choice>
                    <mc:Fallback>
                      <p:oleObj name="CS ChemDraw Drawing" r:id="rId14" imgW="540589" imgH="528552" progId="ChemDraw.Document.6.0">
                        <p:embed/>
                        <p:pic>
                          <p:nvPicPr>
                            <p:cNvPr id="64" name="Object 63">
                              <a:extLst>
                                <a:ext uri="{FF2B5EF4-FFF2-40B4-BE49-F238E27FC236}">
                                  <a16:creationId xmlns:a16="http://schemas.microsoft.com/office/drawing/2014/main" id="{897E6EF3-FE47-42AD-EAB0-AFE48ABB250C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5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641597" y="1827381"/>
                              <a:ext cx="267073" cy="262016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976AE8F2-9DD2-FFB6-2912-B80C882DF506}"/>
                    </a:ext>
                  </a:extLst>
                </p:cNvPr>
                <p:cNvCxnSpPr/>
                <p:nvPr/>
              </p:nvCxnSpPr>
              <p:spPr>
                <a:xfrm>
                  <a:off x="3843077" y="1956564"/>
                  <a:ext cx="317650" cy="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57" name="Object 56">
                  <a:extLst>
                    <a:ext uri="{FF2B5EF4-FFF2-40B4-BE49-F238E27FC236}">
                      <a16:creationId xmlns:a16="http://schemas.microsoft.com/office/drawing/2014/main" id="{4A59D542-78BE-6AC8-4196-FF129041B1E5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4057374" y="2206107"/>
                <a:ext cx="367813" cy="37150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16" imgW="475028" imgH="479804" progId="ChemDraw.Document.6.0">
                        <p:embed/>
                      </p:oleObj>
                    </mc:Choice>
                    <mc:Fallback>
                      <p:oleObj name="CS ChemDraw Drawing" r:id="rId16" imgW="475028" imgH="479804" progId="ChemDraw.Document.6.0">
                        <p:embed/>
                        <p:pic>
                          <p:nvPicPr>
                            <p:cNvPr id="66" name="Object 65">
                              <a:extLst>
                                <a:ext uri="{FF2B5EF4-FFF2-40B4-BE49-F238E27FC236}">
                                  <a16:creationId xmlns:a16="http://schemas.microsoft.com/office/drawing/2014/main" id="{4A59D542-78BE-6AC8-4196-FF129041B1E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7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057374" y="2206107"/>
                              <a:ext cx="367813" cy="371503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B4BB1D27-F302-B347-8CCC-49F8C5F9B2D8}"/>
                    </a:ext>
                  </a:extLst>
                </p:cNvPr>
                <p:cNvSpPr txBox="1"/>
                <p:nvPr/>
              </p:nvSpPr>
              <p:spPr>
                <a:xfrm>
                  <a:off x="3611898" y="2688210"/>
                  <a:ext cx="124138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TsOH.H</a:t>
                  </a:r>
                  <a:r>
                    <a:rPr lang="en-GB" sz="1000" baseline="-25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O (1.5 M)</a:t>
                  </a:r>
                </a:p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Acetone:H2O (9:1)</a:t>
                  </a:r>
                </a:p>
              </p:txBody>
            </p:sp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A25A7175-8321-FF05-4B43-5ADF383F1F5A}"/>
                    </a:ext>
                  </a:extLst>
                </p:cNvPr>
                <p:cNvGrpSpPr/>
                <p:nvPr/>
              </p:nvGrpSpPr>
              <p:grpSpPr>
                <a:xfrm>
                  <a:off x="4157577" y="1856332"/>
                  <a:ext cx="167018" cy="184993"/>
                  <a:chOff x="4157577" y="1856332"/>
                  <a:chExt cx="167018" cy="184993"/>
                </a:xfrm>
              </p:grpSpPr>
              <p:sp>
                <p:nvSpPr>
                  <p:cNvPr id="73" name="Cross 72">
                    <a:extLst>
                      <a:ext uri="{FF2B5EF4-FFF2-40B4-BE49-F238E27FC236}">
                        <a16:creationId xmlns:a16="http://schemas.microsoft.com/office/drawing/2014/main" id="{567F23AA-2912-C134-9275-97022E2AA627}"/>
                      </a:ext>
                    </a:extLst>
                  </p:cNvPr>
                  <p:cNvSpPr/>
                  <p:nvPr/>
                </p:nvSpPr>
                <p:spPr>
                  <a:xfrm>
                    <a:off x="4157577" y="1878508"/>
                    <a:ext cx="161045" cy="162817"/>
                  </a:xfrm>
                  <a:prstGeom prst="plus">
                    <a:avLst>
                      <a:gd name="adj" fmla="val 36806"/>
                    </a:avLst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4" name="Rectangle 73">
                    <a:extLst>
                      <a:ext uri="{FF2B5EF4-FFF2-40B4-BE49-F238E27FC236}">
                        <a16:creationId xmlns:a16="http://schemas.microsoft.com/office/drawing/2014/main" id="{1053125A-1B86-C9BC-6D5D-214E31324076}"/>
                      </a:ext>
                    </a:extLst>
                  </p:cNvPr>
                  <p:cNvSpPr/>
                  <p:nvPr/>
                </p:nvSpPr>
                <p:spPr>
                  <a:xfrm>
                    <a:off x="4187934" y="1856332"/>
                    <a:ext cx="105304" cy="7024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75" name="Straight Connector 74">
                    <a:extLst>
                      <a:ext uri="{FF2B5EF4-FFF2-40B4-BE49-F238E27FC236}">
                        <a16:creationId xmlns:a16="http://schemas.microsoft.com/office/drawing/2014/main" id="{45768D92-84A8-0EF0-0C19-D301842974A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163550" y="1938823"/>
                    <a:ext cx="161045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60DCF652-E530-E0A7-2D39-9854673052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42147" y="2550226"/>
                  <a:ext cx="0" cy="11201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404FDF92-9D8F-2593-CA10-E07282098E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238099" y="2044259"/>
                  <a:ext cx="3" cy="18140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62" name="Object 61">
                  <a:extLst>
                    <a:ext uri="{FF2B5EF4-FFF2-40B4-BE49-F238E27FC236}">
                      <a16:creationId xmlns:a16="http://schemas.microsoft.com/office/drawing/2014/main" id="{DA2F8617-E2EC-D7C5-7736-B59522567D9A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4626326" y="1670665"/>
                <a:ext cx="302673" cy="30749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18" imgW="696248" imgH="708191" progId="ChemDraw.Document.6.0">
                        <p:embed/>
                      </p:oleObj>
                    </mc:Choice>
                    <mc:Fallback>
                      <p:oleObj name="CS ChemDraw Drawing" r:id="rId18" imgW="696248" imgH="708191" progId="ChemDraw.Document.6.0">
                        <p:embed/>
                        <p:pic>
                          <p:nvPicPr>
                            <p:cNvPr id="71" name="Object 70">
                              <a:extLst>
                                <a:ext uri="{FF2B5EF4-FFF2-40B4-BE49-F238E27FC236}">
                                  <a16:creationId xmlns:a16="http://schemas.microsoft.com/office/drawing/2014/main" id="{DA2F8617-E2EC-D7C5-7736-B59522567D9A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3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626326" y="1670665"/>
                              <a:ext cx="302673" cy="307499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D9FF69D4-111B-E050-17A3-A90962480E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319815" y="1956564"/>
                  <a:ext cx="485007" cy="28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B3E58600-37B1-321B-D9D7-88EB4D5EC63E}"/>
                    </a:ext>
                  </a:extLst>
                </p:cNvPr>
                <p:cNvSpPr txBox="1"/>
                <p:nvPr/>
              </p:nvSpPr>
              <p:spPr>
                <a:xfrm>
                  <a:off x="4515917" y="1966277"/>
                  <a:ext cx="52200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4 mL</a:t>
                  </a:r>
                </a:p>
              </p:txBody>
            </p:sp>
            <p:graphicFrame>
              <p:nvGraphicFramePr>
                <p:cNvPr id="65" name="Object 64">
                  <a:extLst>
                    <a:ext uri="{FF2B5EF4-FFF2-40B4-BE49-F238E27FC236}">
                      <a16:creationId xmlns:a16="http://schemas.microsoft.com/office/drawing/2014/main" id="{B4B9B012-0C12-5AE2-9905-A8103105B3DD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5141829" y="1557636"/>
                <a:ext cx="267073" cy="2620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CS ChemDraw Drawing" r:id="rId14" imgW="540589" imgH="528552" progId="ChemDraw.Document.6.0">
                        <p:embed/>
                      </p:oleObj>
                    </mc:Choice>
                    <mc:Fallback>
                      <p:oleObj name="CS ChemDraw Drawing" r:id="rId14" imgW="540589" imgH="528552" progId="ChemDraw.Document.6.0">
                        <p:embed/>
                        <p:pic>
                          <p:nvPicPr>
                            <p:cNvPr id="74" name="Object 73">
                              <a:extLst>
                                <a:ext uri="{FF2B5EF4-FFF2-40B4-BE49-F238E27FC236}">
                                  <a16:creationId xmlns:a16="http://schemas.microsoft.com/office/drawing/2014/main" id="{B4B9B012-0C12-5AE2-9905-A8103105B3DD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5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5141829" y="1557636"/>
                              <a:ext cx="267073" cy="262016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928080DF-93D4-AFCE-FEFD-1F35B2DEE3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54945" y="1684642"/>
                  <a:ext cx="430781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CC8E220C-C526-6C8B-71C9-7D552B43E263}"/>
                    </a:ext>
                  </a:extLst>
                </p:cNvPr>
                <p:cNvSpPr txBox="1"/>
                <p:nvPr/>
              </p:nvSpPr>
              <p:spPr>
                <a:xfrm>
                  <a:off x="2942186" y="1528183"/>
                  <a:ext cx="50310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n w="0"/>
                      <a:solidFill>
                        <a:srgbClr val="FF8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r>
                    <a:rPr lang="en-GB" sz="1000" dirty="0">
                      <a:ln w="0"/>
                      <a:latin typeface="Arial" panose="020B0604020202020204" pitchFamily="34" charset="0"/>
                      <a:cs typeface="Arial" panose="020B0604020202020204" pitchFamily="34" charset="0"/>
                    </a:rPr>
                    <a:t> &amp; </a:t>
                  </a:r>
                  <a:r>
                    <a:rPr lang="en-GB" sz="1000" b="1" dirty="0">
                      <a:ln w="0"/>
                      <a:solidFill>
                        <a:srgbClr val="589DD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</a:p>
              </p:txBody>
            </p: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35C2B855-32BF-18CF-305F-0472917ACB1B}"/>
                    </a:ext>
                  </a:extLst>
                </p:cNvPr>
                <p:cNvSpPr txBox="1"/>
                <p:nvPr/>
              </p:nvSpPr>
              <p:spPr>
                <a:xfrm>
                  <a:off x="5397667" y="1893581"/>
                  <a:ext cx="24318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n w="0"/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5</a:t>
                  </a:r>
                </a:p>
              </p:txBody>
            </p:sp>
            <p:cxnSp>
              <p:nvCxnSpPr>
                <p:cNvPr id="69" name="Connector: Elbow 65">
                  <a:extLst>
                    <a:ext uri="{FF2B5EF4-FFF2-40B4-BE49-F238E27FC236}">
                      <a16:creationId xmlns:a16="http://schemas.microsoft.com/office/drawing/2014/main" id="{7D583B41-54AB-C7EA-4545-CD1AB04A13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5320597" y="1715708"/>
                  <a:ext cx="228332" cy="168930"/>
                </a:xfrm>
                <a:prstGeom prst="bentConnector3">
                  <a:avLst>
                    <a:gd name="adj1" fmla="val -59"/>
                  </a:avLst>
                </a:prstGeom>
                <a:ln w="1270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Connector: Curved 77">
                  <a:extLst>
                    <a:ext uri="{FF2B5EF4-FFF2-40B4-BE49-F238E27FC236}">
                      <a16:creationId xmlns:a16="http://schemas.microsoft.com/office/drawing/2014/main" id="{6A727BE2-F73C-FF6E-25C9-4C127F54B2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 flipV="1">
                  <a:off x="3773627" y="1366708"/>
                  <a:ext cx="526054" cy="523356"/>
                </a:xfrm>
                <a:prstGeom prst="curvedConnector3">
                  <a:avLst/>
                </a:prstGeom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Connector: Curved 79">
                  <a:extLst>
                    <a:ext uri="{FF2B5EF4-FFF2-40B4-BE49-F238E27FC236}">
                      <a16:creationId xmlns:a16="http://schemas.microsoft.com/office/drawing/2014/main" id="{8DA5ACA3-1433-093F-33FE-96E66C3C2F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4556023" y="1285593"/>
                  <a:ext cx="718450" cy="331281"/>
                </a:xfrm>
                <a:prstGeom prst="curvedConnector3">
                  <a:avLst>
                    <a:gd name="adj1" fmla="val 54308"/>
                  </a:avLst>
                </a:prstGeom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onnector: Curved 91">
                  <a:extLst>
                    <a:ext uri="{FF2B5EF4-FFF2-40B4-BE49-F238E27FC236}">
                      <a16:creationId xmlns:a16="http://schemas.microsoft.com/office/drawing/2014/main" id="{ED82DD5D-8980-B6F2-5617-495FDA938C13}"/>
                    </a:ext>
                  </a:extLst>
                </p:cNvPr>
                <p:cNvCxnSpPr/>
                <p:nvPr/>
              </p:nvCxnSpPr>
              <p:spPr>
                <a:xfrm rot="10800000">
                  <a:off x="3612303" y="1057276"/>
                  <a:ext cx="492972" cy="123307"/>
                </a:xfrm>
                <a:prstGeom prst="curvedConnector3">
                  <a:avLst/>
                </a:prstGeom>
                <a:ln w="1270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oup 13"/>
              <p:cNvGrpSpPr/>
              <p:nvPr/>
            </p:nvGrpSpPr>
            <p:grpSpPr>
              <a:xfrm>
                <a:off x="7132558" y="4426007"/>
                <a:ext cx="3834107" cy="1800669"/>
                <a:chOff x="1688697" y="4962853"/>
                <a:chExt cx="3834107" cy="1800669"/>
              </a:xfrm>
            </p:grpSpPr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E3EB6AE-B8A0-8C82-0A06-22403C99E3FE}"/>
                    </a:ext>
                  </a:extLst>
                </p:cNvPr>
                <p:cNvSpPr txBox="1"/>
                <p:nvPr/>
              </p:nvSpPr>
              <p:spPr>
                <a:xfrm>
                  <a:off x="1688697" y="4962853"/>
                  <a:ext cx="155186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u="sng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Optimization Variables</a:t>
                  </a: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6054ABCC-9549-BC92-E4D5-E604B98DE846}"/>
                    </a:ext>
                  </a:extLst>
                </p:cNvPr>
                <p:cNvSpPr txBox="1"/>
                <p:nvPr/>
              </p:nvSpPr>
              <p:spPr>
                <a:xfrm>
                  <a:off x="2020934" y="5210275"/>
                  <a:ext cx="87497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r>
                    <a:rPr lang="en-GB" sz="1000" b="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res,1</a:t>
                  </a:r>
                  <a:endParaRPr lang="en-GB" sz="1000" b="1" baseline="30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(1-20 mins)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5C18515-A977-ECF2-3D3D-6E5118F2FCF8}"/>
                    </a:ext>
                  </a:extLst>
                </p:cNvPr>
                <p:cNvSpPr txBox="1"/>
                <p:nvPr/>
              </p:nvSpPr>
              <p:spPr>
                <a:xfrm>
                  <a:off x="2006098" y="5585993"/>
                  <a:ext cx="92820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Equiv 2</a:t>
                  </a:r>
                </a:p>
                <a:p>
                  <a:pPr algn="ctr"/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(1-3)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4C9FD940-E55D-57D0-8B53-0FC6117E8609}"/>
                    </a:ext>
                  </a:extLst>
                </p:cNvPr>
                <p:cNvSpPr txBox="1"/>
                <p:nvPr/>
              </p:nvSpPr>
              <p:spPr>
                <a:xfrm>
                  <a:off x="1953766" y="5969638"/>
                  <a:ext cx="103910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Temperature</a:t>
                  </a:r>
                  <a:r>
                    <a:rPr lang="en-GB" sz="1000" b="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  <a:endParaRPr lang="en-GB" sz="10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(100-180 °C)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B0CEDCF7-288F-B333-9D95-15737EB3703F}"/>
                    </a:ext>
                  </a:extLst>
                </p:cNvPr>
                <p:cNvSpPr txBox="1"/>
                <p:nvPr/>
              </p:nvSpPr>
              <p:spPr>
                <a:xfrm>
                  <a:off x="2090622" y="6363412"/>
                  <a:ext cx="77377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</a:t>
                  </a:r>
                  <a:r>
                    <a:rPr lang="en-GB" sz="1000" b="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v</a:t>
                  </a:r>
                  <a:r>
                    <a:rPr lang="en-GB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A:F</a:t>
                  </a:r>
                  <a:r>
                    <a:rPr lang="en-GB" sz="1000" b="1" baseline="-25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v</a:t>
                  </a:r>
                  <a:r>
                    <a:rPr lang="en-GB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R1</a:t>
                  </a:r>
                </a:p>
                <a:p>
                  <a:pPr algn="ctr"/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(0.2-0.4)</a:t>
                  </a: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C0E2569A-2199-3F41-F2A6-0CF3FDDCC9ED}"/>
                    </a:ext>
                  </a:extLst>
                </p:cNvPr>
                <p:cNvSpPr txBox="1"/>
                <p:nvPr/>
              </p:nvSpPr>
              <p:spPr>
                <a:xfrm>
                  <a:off x="4704141" y="5783883"/>
                  <a:ext cx="81866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Overall Yield (%)</a:t>
                  </a:r>
                  <a:endParaRPr lang="en-GB" sz="1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0691D67-9FFE-A5FD-0F91-F8EDAD4DC23B}"/>
                    </a:ext>
                  </a:extLst>
                </p:cNvPr>
                <p:cNvSpPr txBox="1"/>
                <p:nvPr/>
              </p:nvSpPr>
              <p:spPr>
                <a:xfrm>
                  <a:off x="3608624" y="5400965"/>
                  <a:ext cx="62112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BOAEI</a:t>
                  </a:r>
                  <a:endParaRPr lang="en-GB" sz="1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pic>
              <p:nvPicPr>
                <p:cNvPr id="28" name="Picture 27">
                  <a:extLst>
                    <a:ext uri="{FF2B5EF4-FFF2-40B4-BE49-F238E27FC236}">
                      <a16:creationId xmlns:a16="http://schemas.microsoft.com/office/drawing/2014/main" id="{1AEAC4E7-B7BF-F81B-4EEB-CBEB003538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445855" y="5634930"/>
                  <a:ext cx="945212" cy="702345"/>
                </a:xfrm>
                <a:prstGeom prst="rect">
                  <a:avLst/>
                </a:prstGeom>
              </p:spPr>
            </p:pic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45F050E9-3D38-DE38-1AA2-2A8718A1E812}"/>
                    </a:ext>
                  </a:extLst>
                </p:cNvPr>
                <p:cNvCxnSpPr>
                  <a:cxnSpLocks/>
                  <a:stCxn id="28" idx="3"/>
                </p:cNvCxnSpPr>
                <p:nvPr/>
              </p:nvCxnSpPr>
              <p:spPr>
                <a:xfrm>
                  <a:off x="4391067" y="5986103"/>
                  <a:ext cx="380958" cy="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nector: Curved 56">
                  <a:extLst>
                    <a:ext uri="{FF2B5EF4-FFF2-40B4-BE49-F238E27FC236}">
                      <a16:creationId xmlns:a16="http://schemas.microsoft.com/office/drawing/2014/main" id="{9D594EC7-368A-E729-12C0-C35E817C89B8}"/>
                    </a:ext>
                  </a:extLst>
                </p:cNvPr>
                <p:cNvCxnSpPr>
                  <a:cxnSpLocks/>
                  <a:endCxn id="28" idx="1"/>
                </p:cNvCxnSpPr>
                <p:nvPr/>
              </p:nvCxnSpPr>
              <p:spPr>
                <a:xfrm>
                  <a:off x="2857500" y="5403850"/>
                  <a:ext cx="588355" cy="582253"/>
                </a:xfrm>
                <a:prstGeom prst="curvedConnector3">
                  <a:avLst>
                    <a:gd name="adj1" fmla="val 54317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or: Curved 58">
                  <a:extLst>
                    <a:ext uri="{FF2B5EF4-FFF2-40B4-BE49-F238E27FC236}">
                      <a16:creationId xmlns:a16="http://schemas.microsoft.com/office/drawing/2014/main" id="{259ECBD8-A654-99B6-8FEB-D3F973B33244}"/>
                    </a:ext>
                  </a:extLst>
                </p:cNvPr>
                <p:cNvCxnSpPr>
                  <a:cxnSpLocks/>
                  <a:endCxn id="28" idx="1"/>
                </p:cNvCxnSpPr>
                <p:nvPr/>
              </p:nvCxnSpPr>
              <p:spPr>
                <a:xfrm>
                  <a:off x="2862263" y="5753100"/>
                  <a:ext cx="583592" cy="233003"/>
                </a:xfrm>
                <a:prstGeom prst="curvedConnector3">
                  <a:avLst>
                    <a:gd name="adj1" fmla="val 46328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or: Curved 60">
                  <a:extLst>
                    <a:ext uri="{FF2B5EF4-FFF2-40B4-BE49-F238E27FC236}">
                      <a16:creationId xmlns:a16="http://schemas.microsoft.com/office/drawing/2014/main" id="{C88D2C68-6302-AA6A-BFC8-FD29D8F3432E}"/>
                    </a:ext>
                  </a:extLst>
                </p:cNvPr>
                <p:cNvCxnSpPr>
                  <a:cxnSpLocks/>
                  <a:endCxn id="28" idx="1"/>
                </p:cNvCxnSpPr>
                <p:nvPr/>
              </p:nvCxnSpPr>
              <p:spPr>
                <a:xfrm flipV="1">
                  <a:off x="2867025" y="5986103"/>
                  <a:ext cx="578830" cy="214672"/>
                </a:xfrm>
                <a:prstGeom prst="curvedConnector3">
                  <a:avLst>
                    <a:gd name="adj1" fmla="val 45475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or: Curved 62">
                  <a:extLst>
                    <a:ext uri="{FF2B5EF4-FFF2-40B4-BE49-F238E27FC236}">
                      <a16:creationId xmlns:a16="http://schemas.microsoft.com/office/drawing/2014/main" id="{4FC999AA-DBEC-FEED-894C-4B1E8B97EE07}"/>
                    </a:ext>
                  </a:extLst>
                </p:cNvPr>
                <p:cNvCxnSpPr>
                  <a:stCxn id="25" idx="3"/>
                  <a:endCxn id="28" idx="1"/>
                </p:cNvCxnSpPr>
                <p:nvPr/>
              </p:nvCxnSpPr>
              <p:spPr>
                <a:xfrm flipV="1">
                  <a:off x="2864395" y="5986103"/>
                  <a:ext cx="581460" cy="577364"/>
                </a:xfrm>
                <a:prstGeom prst="curvedConnector3">
                  <a:avLst>
                    <a:gd name="adj1" fmla="val 56416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20" name="Object 19">
                <a:extLst>
                  <a:ext uri="{FF2B5EF4-FFF2-40B4-BE49-F238E27FC236}">
                    <a16:creationId xmlns:a16="http://schemas.microsoft.com/office/drawing/2014/main" id="{213B627B-17D1-ACC2-28C8-EA7BF9255F5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7992640"/>
                  </p:ext>
                </p:extLst>
              </p:nvPr>
            </p:nvGraphicFramePr>
            <p:xfrm>
              <a:off x="1233861" y="4257281"/>
              <a:ext cx="5421313" cy="21367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S ChemDraw Drawing" r:id="rId20" imgW="6785730" imgH="2672701" progId="ChemDraw.Document.6.0">
                      <p:embed/>
                    </p:oleObj>
                  </mc:Choice>
                  <mc:Fallback>
                    <p:oleObj name="CS ChemDraw Drawing" r:id="rId20" imgW="6785730" imgH="2672701" progId="ChemDraw.Document.6.0">
                      <p:embed/>
                      <p:pic>
                        <p:nvPicPr>
                          <p:cNvPr id="196" name="Object 195">
                            <a:extLst>
                              <a:ext uri="{FF2B5EF4-FFF2-40B4-BE49-F238E27FC236}">
                                <a16:creationId xmlns:a16="http://schemas.microsoft.com/office/drawing/2014/main" id="{213B627B-17D1-ACC2-28C8-EA7BF9255F58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21"/>
                          <a:stretch>
                            <a:fillRect/>
                          </a:stretch>
                        </p:blipFill>
                        <p:spPr>
                          <a:xfrm>
                            <a:off x="1233861" y="4257281"/>
                            <a:ext cx="5421313" cy="213677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4225170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ltGray">
          <a:xfrm>
            <a:off x="191344" y="-54384"/>
            <a:ext cx="604867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360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School of Chemistry &amp; Chemical and Process Engineering</a:t>
            </a:r>
          </a:p>
          <a:p>
            <a:r>
              <a:rPr lang="en-GB" alt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FACULTY OF ENGINEERING AND PHYSICAL SCIENCES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0" y="1125539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9336" y="731303"/>
            <a:ext cx="1693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Optimisation Results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879976" y="509691"/>
            <a:ext cx="6192688" cy="471037"/>
            <a:chOff x="5879976" y="5912854"/>
            <a:chExt cx="6192688" cy="471037"/>
          </a:xfrm>
        </p:grpSpPr>
        <p:pic>
          <p:nvPicPr>
            <p:cNvPr id="16" name="Picture 131" descr="Image result for university of leeds high resolution logo"/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9976" y="5918983"/>
              <a:ext cx="1602432" cy="462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E7C8B47-E5AB-448B-AB0A-E9871144C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89065" y="5921545"/>
              <a:ext cx="822037" cy="459783"/>
            </a:xfrm>
            <a:prstGeom prst="rect">
              <a:avLst/>
            </a:prstGeom>
          </p:spPr>
        </p:pic>
        <p:pic>
          <p:nvPicPr>
            <p:cNvPr id="18" name="Picture 18" descr="astrazeneca-logo-png-astrazeneca-logo-astra-zeneca-4902 - Relocation Africa">
              <a:extLst>
                <a:ext uri="{FF2B5EF4-FFF2-40B4-BE49-F238E27FC236}">
                  <a16:creationId xmlns:a16="http://schemas.microsoft.com/office/drawing/2014/main" id="{1F89D42A-D721-4A9E-9E28-9A9C3C6243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73444" y="5912854"/>
              <a:ext cx="1699220" cy="4610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DF39FC6-483F-9B0A-22C6-813F27DC9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27503" y="5921545"/>
              <a:ext cx="1699220" cy="462346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1937056" y="1480815"/>
            <a:ext cx="8340113" cy="3453267"/>
            <a:chOff x="1334220" y="1401441"/>
            <a:chExt cx="9277466" cy="3885315"/>
          </a:xfrm>
        </p:grpSpPr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34220" y="1561899"/>
              <a:ext cx="4752528" cy="3564397"/>
            </a:xfrm>
            <a:prstGeom prst="rect">
              <a:avLst/>
            </a:prstGeom>
          </p:spPr>
        </p:pic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744072" y="1401441"/>
              <a:ext cx="3867614" cy="3885315"/>
            </a:xfrm>
            <a:prstGeom prst="rect">
              <a:avLst/>
            </a:prstGeom>
          </p:spPr>
        </p:pic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76D867BC-6EBD-4427-9472-07F31E98CB22}"/>
              </a:ext>
            </a:extLst>
          </p:cNvPr>
          <p:cNvSpPr txBox="1"/>
          <p:nvPr/>
        </p:nvSpPr>
        <p:spPr>
          <a:xfrm>
            <a:off x="227348" y="5229200"/>
            <a:ext cx="11737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/>
              <a:t>32 telescoped reactions conducted over 45.4 hours.</a:t>
            </a:r>
          </a:p>
          <a:p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Optimum (overall yield = 81%) identified after just 13 experiments (14.1 hours).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i="1" dirty="0">
                <a:latin typeface="Calibri" panose="020F0502020204030204" pitchFamily="34" charset="0"/>
                <a:cs typeface="Calibri" panose="020F0502020204030204" pitchFamily="34" charset="0"/>
              </a:rPr>
              <a:t>Comparison: 42 single step reactions conducted over 26 hours (optimum identified after 16 experiments).</a:t>
            </a:r>
          </a:p>
        </p:txBody>
      </p:sp>
    </p:spTree>
    <p:extLst>
      <p:ext uri="{BB962C8B-B14F-4D97-AF65-F5344CB8AC3E}">
        <p14:creationId xmlns:p14="http://schemas.microsoft.com/office/powerpoint/2010/main" val="3283359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45255</TotalTime>
  <Words>432</Words>
  <Application>Microsoft Office PowerPoint</Application>
  <PresentationFormat>Widescreen</PresentationFormat>
  <Paragraphs>106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Wingdings</vt:lpstr>
      <vt:lpstr>Office Theme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Adam Clayton</cp:lastModifiedBy>
  <cp:revision>2018</cp:revision>
  <cp:lastPrinted>2018-10-19T13:45:42Z</cp:lastPrinted>
  <dcterms:created xsi:type="dcterms:W3CDTF">2010-05-23T14:28:12Z</dcterms:created>
  <dcterms:modified xsi:type="dcterms:W3CDTF">2022-10-20T11:00:41Z</dcterms:modified>
</cp:coreProperties>
</file>