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</p:sldMasterIdLst>
  <p:notesMasterIdLst>
    <p:notesMasterId r:id="rId19"/>
  </p:notesMasterIdLst>
  <p:sldIdLst>
    <p:sldId id="256" r:id="rId7"/>
    <p:sldId id="258" r:id="rId8"/>
    <p:sldId id="270" r:id="rId9"/>
    <p:sldId id="283" r:id="rId10"/>
    <p:sldId id="287" r:id="rId11"/>
    <p:sldId id="289" r:id="rId12"/>
    <p:sldId id="295" r:id="rId13"/>
    <p:sldId id="301" r:id="rId14"/>
    <p:sldId id="376" r:id="rId15"/>
    <p:sldId id="358" r:id="rId16"/>
    <p:sldId id="366" r:id="rId17"/>
    <p:sldId id="3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99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08A529-6262-4DF6-A8CF-9573FF8ECA4E}" v="3" dt="2022-10-31T18:35:35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o Nguyen" userId="ed3ce271-caf5-4de1-b2e8-1af58dfc57a7" providerId="ADAL" clId="{D308A529-6262-4DF6-A8CF-9573FF8ECA4E}"/>
    <pc:docChg chg="undo custSel addSld delSld modSld">
      <pc:chgData name="Bao Nguyen" userId="ed3ce271-caf5-4de1-b2e8-1af58dfc57a7" providerId="ADAL" clId="{D308A529-6262-4DF6-A8CF-9573FF8ECA4E}" dt="2022-10-31T18:35:48.274" v="132" actId="478"/>
      <pc:docMkLst>
        <pc:docMk/>
      </pc:docMkLst>
      <pc:sldChg chg="del">
        <pc:chgData name="Bao Nguyen" userId="ed3ce271-caf5-4de1-b2e8-1af58dfc57a7" providerId="ADAL" clId="{D308A529-6262-4DF6-A8CF-9573FF8ECA4E}" dt="2022-10-31T18:29:22.773" v="0" actId="47"/>
        <pc:sldMkLst>
          <pc:docMk/>
          <pc:sldMk cId="0" sldId="272"/>
        </pc:sldMkLst>
      </pc:sldChg>
      <pc:sldChg chg="modSp mod">
        <pc:chgData name="Bao Nguyen" userId="ed3ce271-caf5-4de1-b2e8-1af58dfc57a7" providerId="ADAL" clId="{D308A529-6262-4DF6-A8CF-9573FF8ECA4E}" dt="2022-10-31T18:32:25.883" v="41" actId="1035"/>
        <pc:sldMkLst>
          <pc:docMk/>
          <pc:sldMk cId="0" sldId="287"/>
        </pc:sldMkLst>
        <pc:spChg chg="mod">
          <ac:chgData name="Bao Nguyen" userId="ed3ce271-caf5-4de1-b2e8-1af58dfc57a7" providerId="ADAL" clId="{D308A529-6262-4DF6-A8CF-9573FF8ECA4E}" dt="2022-10-31T18:32:22.843" v="29" actId="1035"/>
          <ac:spMkLst>
            <pc:docMk/>
            <pc:sldMk cId="0" sldId="287"/>
            <ac:spMk id="10" creationId="{00000000-0000-0000-0000-000000000000}"/>
          </ac:spMkLst>
        </pc:spChg>
        <pc:picChg chg="mod">
          <ac:chgData name="Bao Nguyen" userId="ed3ce271-caf5-4de1-b2e8-1af58dfc57a7" providerId="ADAL" clId="{D308A529-6262-4DF6-A8CF-9573FF8ECA4E}" dt="2022-10-31T18:32:25.883" v="41" actId="1035"/>
          <ac:picMkLst>
            <pc:docMk/>
            <pc:sldMk cId="0" sldId="287"/>
            <ac:picMk id="9" creationId="{00000000-0000-0000-0000-000000000000}"/>
          </ac:picMkLst>
        </pc:picChg>
      </pc:sldChg>
      <pc:sldChg chg="modSp mod">
        <pc:chgData name="Bao Nguyen" userId="ed3ce271-caf5-4de1-b2e8-1af58dfc57a7" providerId="ADAL" clId="{D308A529-6262-4DF6-A8CF-9573FF8ECA4E}" dt="2022-10-31T18:35:12.917" v="99" actId="113"/>
        <pc:sldMkLst>
          <pc:docMk/>
          <pc:sldMk cId="0" sldId="289"/>
        </pc:sldMkLst>
        <pc:graphicFrameChg chg="mod modGraphic">
          <ac:chgData name="Bao Nguyen" userId="ed3ce271-caf5-4de1-b2e8-1af58dfc57a7" providerId="ADAL" clId="{D308A529-6262-4DF6-A8CF-9573FF8ECA4E}" dt="2022-10-31T18:35:12.917" v="99" actId="113"/>
          <ac:graphicFrameMkLst>
            <pc:docMk/>
            <pc:sldMk cId="0" sldId="289"/>
            <ac:graphicFrameMk id="331" creationId="{00000000-0000-0000-0000-000000000000}"/>
          </ac:graphicFrameMkLst>
        </pc:graphicFrameChg>
      </pc:sldChg>
      <pc:sldChg chg="addSp delSp modSp mod">
        <pc:chgData name="Bao Nguyen" userId="ed3ce271-caf5-4de1-b2e8-1af58dfc57a7" providerId="ADAL" clId="{D308A529-6262-4DF6-A8CF-9573FF8ECA4E}" dt="2022-10-31T18:35:48.274" v="132" actId="478"/>
        <pc:sldMkLst>
          <pc:docMk/>
          <pc:sldMk cId="0" sldId="301"/>
        </pc:sldMkLst>
        <pc:spChg chg="mod">
          <ac:chgData name="Bao Nguyen" userId="ed3ce271-caf5-4de1-b2e8-1af58dfc57a7" providerId="ADAL" clId="{D308A529-6262-4DF6-A8CF-9573FF8ECA4E}" dt="2022-10-31T18:35:33.202" v="115" actId="1036"/>
          <ac:spMkLst>
            <pc:docMk/>
            <pc:sldMk cId="0" sldId="301"/>
            <ac:spMk id="381" creationId="{00000000-0000-0000-0000-000000000000}"/>
          </ac:spMkLst>
        </pc:spChg>
        <pc:picChg chg="add mod">
          <ac:chgData name="Bao Nguyen" userId="ed3ce271-caf5-4de1-b2e8-1af58dfc57a7" providerId="ADAL" clId="{D308A529-6262-4DF6-A8CF-9573FF8ECA4E}" dt="2022-10-31T18:35:36.805" v="129" actId="1036"/>
          <ac:picMkLst>
            <pc:docMk/>
            <pc:sldMk cId="0" sldId="301"/>
            <ac:picMk id="2" creationId="{CDCCD042-5D69-88FF-C6D4-DE96C9873042}"/>
          </ac:picMkLst>
        </pc:picChg>
        <pc:picChg chg="add mod">
          <ac:chgData name="Bao Nguyen" userId="ed3ce271-caf5-4de1-b2e8-1af58dfc57a7" providerId="ADAL" clId="{D308A529-6262-4DF6-A8CF-9573FF8ECA4E}" dt="2022-10-31T18:35:36.805" v="129" actId="1036"/>
          <ac:picMkLst>
            <pc:docMk/>
            <pc:sldMk cId="0" sldId="301"/>
            <ac:picMk id="3" creationId="{865C5FAF-8F58-1B0E-CDB4-741FD689B4B8}"/>
          </ac:picMkLst>
        </pc:picChg>
        <pc:picChg chg="del">
          <ac:chgData name="Bao Nguyen" userId="ed3ce271-caf5-4de1-b2e8-1af58dfc57a7" providerId="ADAL" clId="{D308A529-6262-4DF6-A8CF-9573FF8ECA4E}" dt="2022-10-31T18:35:48.274" v="132" actId="478"/>
          <ac:picMkLst>
            <pc:docMk/>
            <pc:sldMk cId="0" sldId="301"/>
            <ac:picMk id="8" creationId="{00000000-0000-0000-0000-000000000000}"/>
          </ac:picMkLst>
        </pc:picChg>
        <pc:picChg chg="del mod">
          <ac:chgData name="Bao Nguyen" userId="ed3ce271-caf5-4de1-b2e8-1af58dfc57a7" providerId="ADAL" clId="{D308A529-6262-4DF6-A8CF-9573FF8ECA4E}" dt="2022-10-31T18:35:46.128" v="131" actId="478"/>
          <ac:picMkLst>
            <pc:docMk/>
            <pc:sldMk cId="0" sldId="301"/>
            <ac:picMk id="382" creationId="{00000000-0000-0000-0000-000000000000}"/>
          </ac:picMkLst>
        </pc:picChg>
      </pc:sldChg>
      <pc:sldChg chg="modSp mod">
        <pc:chgData name="Bao Nguyen" userId="ed3ce271-caf5-4de1-b2e8-1af58dfc57a7" providerId="ADAL" clId="{D308A529-6262-4DF6-A8CF-9573FF8ECA4E}" dt="2022-10-31T18:33:29.904" v="51" actId="1037"/>
        <pc:sldMkLst>
          <pc:docMk/>
          <pc:sldMk cId="3183348169" sldId="358"/>
        </pc:sldMkLst>
        <pc:picChg chg="mod">
          <ac:chgData name="Bao Nguyen" userId="ed3ce271-caf5-4de1-b2e8-1af58dfc57a7" providerId="ADAL" clId="{D308A529-6262-4DF6-A8CF-9573FF8ECA4E}" dt="2022-10-31T18:33:29.904" v="51" actId="1037"/>
          <ac:picMkLst>
            <pc:docMk/>
            <pc:sldMk cId="3183348169" sldId="358"/>
            <ac:picMk id="2" creationId="{00000000-0000-0000-0000-000000000000}"/>
          </ac:picMkLst>
        </pc:picChg>
      </pc:sldChg>
      <pc:sldChg chg="delSp modSp mod">
        <pc:chgData name="Bao Nguyen" userId="ed3ce271-caf5-4de1-b2e8-1af58dfc57a7" providerId="ADAL" clId="{D308A529-6262-4DF6-A8CF-9573FF8ECA4E}" dt="2022-10-31T18:34:30.670" v="97" actId="1036"/>
        <pc:sldMkLst>
          <pc:docMk/>
          <pc:sldMk cId="1663208513" sldId="366"/>
        </pc:sldMkLst>
        <pc:spChg chg="mod">
          <ac:chgData name="Bao Nguyen" userId="ed3ce271-caf5-4de1-b2e8-1af58dfc57a7" providerId="ADAL" clId="{D308A529-6262-4DF6-A8CF-9573FF8ECA4E}" dt="2022-10-31T18:34:27.540" v="81" actId="1036"/>
          <ac:spMkLst>
            <pc:docMk/>
            <pc:sldMk cId="1663208513" sldId="366"/>
            <ac:spMk id="10" creationId="{86A16E59-7755-47D0-A7FA-102F0DBA8B01}"/>
          </ac:spMkLst>
        </pc:spChg>
        <pc:graphicFrameChg chg="del">
          <ac:chgData name="Bao Nguyen" userId="ed3ce271-caf5-4de1-b2e8-1af58dfc57a7" providerId="ADAL" clId="{D308A529-6262-4DF6-A8CF-9573FF8ECA4E}" dt="2022-10-31T18:33:57.643" v="52" actId="478"/>
          <ac:graphicFrameMkLst>
            <pc:docMk/>
            <pc:sldMk cId="1663208513" sldId="366"/>
            <ac:graphicFrameMk id="2" creationId="{00000000-0000-0000-0000-000000000000}"/>
          </ac:graphicFrameMkLst>
        </pc:graphicFrameChg>
        <pc:picChg chg="mod">
          <ac:chgData name="Bao Nguyen" userId="ed3ce271-caf5-4de1-b2e8-1af58dfc57a7" providerId="ADAL" clId="{D308A529-6262-4DF6-A8CF-9573FF8ECA4E}" dt="2022-10-31T18:34:30.670" v="97" actId="1036"/>
          <ac:picMkLst>
            <pc:docMk/>
            <pc:sldMk cId="1663208513" sldId="366"/>
            <ac:picMk id="11" creationId="{00000000-0000-0000-0000-000000000000}"/>
          </ac:picMkLst>
        </pc:picChg>
      </pc:sldChg>
      <pc:sldChg chg="modSp mod">
        <pc:chgData name="Bao Nguyen" userId="ed3ce271-caf5-4de1-b2e8-1af58dfc57a7" providerId="ADAL" clId="{D308A529-6262-4DF6-A8CF-9573FF8ECA4E}" dt="2022-10-31T18:33:19.050" v="43" actId="14100"/>
        <pc:sldMkLst>
          <pc:docMk/>
          <pc:sldMk cId="1359413576" sldId="376"/>
        </pc:sldMkLst>
        <pc:spChg chg="mod">
          <ac:chgData name="Bao Nguyen" userId="ed3ce271-caf5-4de1-b2e8-1af58dfc57a7" providerId="ADAL" clId="{D308A529-6262-4DF6-A8CF-9573FF8ECA4E}" dt="2022-10-31T18:33:19.050" v="43" actId="14100"/>
          <ac:spMkLst>
            <pc:docMk/>
            <pc:sldMk cId="1359413576" sldId="376"/>
            <ac:spMk id="381" creationId="{00000000-0000-0000-0000-000000000000}"/>
          </ac:spMkLst>
        </pc:spChg>
      </pc:sldChg>
      <pc:sldChg chg="add del">
        <pc:chgData name="Bao Nguyen" userId="ed3ce271-caf5-4de1-b2e8-1af58dfc57a7" providerId="ADAL" clId="{D308A529-6262-4DF6-A8CF-9573FF8ECA4E}" dt="2022-10-31T18:31:46.846" v="15" actId="2696"/>
        <pc:sldMkLst>
          <pc:docMk/>
          <pc:sldMk cId="1007431590" sldId="37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365-my.sharepoint.com/personal/chmbnn_leeds_ac_uk/Documents/Conference/GCE2022/Talk/DFT_semi_empirical_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%LogS+/-1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Sheet1!$I$3:$I$7</c:f>
              <c:strCache>
                <c:ptCount val="5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DFT</c:v>
                </c:pt>
              </c:strCache>
            </c:strRef>
          </c:cat>
          <c:val>
            <c:numRef>
              <c:f>Sheet1!$G$3:$G$7</c:f>
              <c:numCache>
                <c:formatCode>0.0</c:formatCode>
                <c:ptCount val="5"/>
                <c:pt idx="0">
                  <c:v>34.29959705418716</c:v>
                </c:pt>
                <c:pt idx="1">
                  <c:v>32.2648875011784</c:v>
                </c:pt>
                <c:pt idx="2">
                  <c:v>35.137564588290793</c:v>
                </c:pt>
                <c:pt idx="3">
                  <c:v>10.848490933306968</c:v>
                </c:pt>
                <c:pt idx="4">
                  <c:v>0.95279999999999998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0-4344-967C-841BD61A890B}"/>
            </c:ext>
          </c:extLst>
        </c:ser>
        <c:ser>
          <c:idx val="1"/>
          <c:order val="1"/>
          <c:tx>
            <c:v>%LogS+/-0.7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Sheet1!$I$3:$I$7</c:f>
              <c:strCache>
                <c:ptCount val="5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DFT</c:v>
                </c:pt>
              </c:strCache>
            </c:strRef>
          </c:cat>
          <c:val>
            <c:numRef>
              <c:f>Sheet1!$H$3:$H$7</c:f>
              <c:numCache>
                <c:formatCode>0.0</c:formatCode>
                <c:ptCount val="5"/>
                <c:pt idx="0">
                  <c:v>28.191970107124778</c:v>
                </c:pt>
                <c:pt idx="1">
                  <c:v>26.519175644670845</c:v>
                </c:pt>
                <c:pt idx="2">
                  <c:v>30.176365512505907</c:v>
                </c:pt>
                <c:pt idx="3">
                  <c:v>9.0430257273296952</c:v>
                </c:pt>
                <c:pt idx="4">
                  <c:v>0.79559999999999997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80-4344-967C-841BD61A8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681176"/>
        <c:axId val="710825744"/>
      </c:barChart>
      <c:catAx>
        <c:axId val="49668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825744"/>
        <c:crosses val="autoZero"/>
        <c:auto val="0"/>
        <c:lblAlgn val="ctr"/>
        <c:lblOffset val="100"/>
        <c:noMultiLvlLbl val="0"/>
      </c:catAx>
      <c:valAx>
        <c:axId val="7108257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% accuracy</a:t>
                </a:r>
                <a:r>
                  <a:rPr lang="en-GB" sz="1400" baseline="0"/>
                  <a:t> per CPU hour</a:t>
                </a:r>
                <a:endParaRPr lang="en-GB" sz="1400"/>
              </a:p>
            </c:rich>
          </c:tx>
          <c:layout>
            <c:manualLayout>
              <c:xMode val="edge"/>
              <c:yMode val="edge"/>
              <c:x val="1.3861006195542345E-2"/>
              <c:y val="0.13930956547098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681176"/>
        <c:crosses val="autoZero"/>
        <c:crossBetween val="between"/>
        <c:majorUnit val="10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1F23D9B-CECB-4DD2-BB89-E720FA1493C1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1F23D9B-CECB-4DD2-BB89-E720FA1493C1}" type="slidenum">
              <a:rPr lang="en-GB" sz="1400" b="0" strike="noStrike" spc="-1" smtClean="0">
                <a:latin typeface="Times New Roman"/>
              </a:rPr>
              <a:t>1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367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2515211-3A24-4D82-BB73-37810B8B329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528" name="CustomShape 2"/>
          <p:cNvSpPr/>
          <p:nvPr/>
        </p:nvSpPr>
        <p:spPr>
          <a:xfrm>
            <a:off x="3881160" y="8686440"/>
            <a:ext cx="2973600" cy="45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8423460-9FB5-4008-A73C-8BEA39FE215E}" type="slidenum">
              <a:rPr lang="en-GB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</a:t>
            </a:fld>
            <a:endParaRPr lang="en-GB" sz="1300" b="0" strike="noStrike" spc="-1">
              <a:latin typeface="Arial"/>
            </a:endParaRPr>
          </a:p>
        </p:txBody>
      </p:sp>
      <p:sp>
        <p:nvSpPr>
          <p:cNvPr id="529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143000" y="693738"/>
            <a:ext cx="4568825" cy="3427412"/>
          </a:xfrm>
          <a:prstGeom prst="rect">
            <a:avLst/>
          </a:prstGeom>
        </p:spPr>
      </p:sp>
      <p:sp>
        <p:nvSpPr>
          <p:cNvPr id="530" name="PlaceHolder 4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320" cy="4113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329F9D5-3A1E-42BF-A8BE-4B60409A7748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3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576" name="CustomShape 2"/>
          <p:cNvSpPr/>
          <p:nvPr/>
        </p:nvSpPr>
        <p:spPr>
          <a:xfrm>
            <a:off x="3881160" y="8686440"/>
            <a:ext cx="2973600" cy="45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C26B8CF3-9376-4229-A646-0E241538C2E3}" type="slidenum">
              <a:rPr lang="en-GB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en-GB" sz="1300" b="0" strike="noStrike" spc="-1">
              <a:latin typeface="Arial"/>
            </a:endParaRPr>
          </a:p>
        </p:txBody>
      </p:sp>
      <p:sp>
        <p:nvSpPr>
          <p:cNvPr id="577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143000" y="693738"/>
            <a:ext cx="4568825" cy="3427412"/>
          </a:xfrm>
          <a:prstGeom prst="rect">
            <a:avLst/>
          </a:prstGeom>
        </p:spPr>
      </p:sp>
      <p:sp>
        <p:nvSpPr>
          <p:cNvPr id="578" name="PlaceHolder 4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320" cy="4113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45EB716-D50B-444E-9A27-5A1906C0039F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10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612" name="CustomShape 2"/>
          <p:cNvSpPr/>
          <p:nvPr/>
        </p:nvSpPr>
        <p:spPr>
          <a:xfrm>
            <a:off x="3881160" y="8686440"/>
            <a:ext cx="2973600" cy="45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28C9F1A-5FD9-4200-AB98-C3116CD22EB0}" type="slidenum">
              <a:rPr lang="en-GB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 lang="en-GB" sz="1300" b="0" strike="noStrike" spc="-1">
              <a:latin typeface="Arial"/>
            </a:endParaRPr>
          </a:p>
        </p:txBody>
      </p:sp>
      <p:sp>
        <p:nvSpPr>
          <p:cNvPr id="613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143000" y="693738"/>
            <a:ext cx="4568825" cy="3427412"/>
          </a:xfrm>
          <a:prstGeom prst="rect">
            <a:avLst/>
          </a:prstGeom>
        </p:spPr>
      </p:sp>
      <p:sp>
        <p:nvSpPr>
          <p:cNvPr id="614" name="PlaceHolder 4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320" cy="4113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37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45EB716-D50B-444E-9A27-5A1906C0039F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11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612" name="CustomShape 2"/>
          <p:cNvSpPr/>
          <p:nvPr/>
        </p:nvSpPr>
        <p:spPr>
          <a:xfrm>
            <a:off x="3881160" y="8686440"/>
            <a:ext cx="2973600" cy="45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28C9F1A-5FD9-4200-AB98-C3116CD22EB0}" type="slidenum">
              <a:rPr lang="en-GB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11</a:t>
            </a:fld>
            <a:endParaRPr lang="en-GB" sz="1300" b="0" strike="noStrike" spc="-1">
              <a:latin typeface="Arial"/>
            </a:endParaRPr>
          </a:p>
        </p:txBody>
      </p:sp>
      <p:sp>
        <p:nvSpPr>
          <p:cNvPr id="613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143000" y="693738"/>
            <a:ext cx="4568825" cy="3427412"/>
          </a:xfrm>
          <a:prstGeom prst="rect">
            <a:avLst/>
          </a:prstGeom>
        </p:spPr>
      </p:sp>
      <p:sp>
        <p:nvSpPr>
          <p:cNvPr id="614" name="PlaceHolder 4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320" cy="4113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14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1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1DA0969-BC83-4496-A159-562B04B80BC7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12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572" name="CustomShape 2"/>
          <p:cNvSpPr/>
          <p:nvPr/>
        </p:nvSpPr>
        <p:spPr>
          <a:xfrm>
            <a:off x="3881160" y="8686440"/>
            <a:ext cx="2973600" cy="45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23139C6D-9F72-48EC-876A-FD7266CB2839}" type="slidenum">
              <a:rPr lang="en-GB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12</a:t>
            </a:fld>
            <a:endParaRPr lang="en-GB" sz="1300" b="0" strike="noStrike" spc="-1">
              <a:latin typeface="Arial"/>
            </a:endParaRPr>
          </a:p>
        </p:txBody>
      </p:sp>
      <p:sp>
        <p:nvSpPr>
          <p:cNvPr id="573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143000" y="693738"/>
            <a:ext cx="4568825" cy="3427412"/>
          </a:xfrm>
          <a:prstGeom prst="rect">
            <a:avLst/>
          </a:prstGeom>
        </p:spPr>
      </p:sp>
      <p:sp>
        <p:nvSpPr>
          <p:cNvPr id="574" name="PlaceHolder 4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320" cy="4113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18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.nguyen@leeds.ac.uk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.nguyen@leeds.ac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en.acs.org/physical-chemistry/computational-chemistry/machine-learning-overhyped/96/i3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682920" y="2602440"/>
            <a:ext cx="7919640" cy="125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376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000" b="1" strike="noStrike" spc="-1" dirty="0">
                <a:solidFill>
                  <a:srgbClr val="3D7FCF"/>
                </a:solidFill>
                <a:latin typeface="Arial Black"/>
                <a:ea typeface="DejaVu Sans"/>
              </a:rPr>
              <a:t>Toward Predicting Process Outcomes in Different Solvents: Solubility and Reactivity</a:t>
            </a:r>
            <a:endParaRPr lang="en-GB" sz="3000" b="0" strike="noStrike" spc="-1" dirty="0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720000" y="4365000"/>
            <a:ext cx="699156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Dr Bao N. Nguyen, School of Chemistry, University of Leeds</a:t>
            </a:r>
          </a:p>
          <a:p>
            <a:pPr>
              <a:lnSpc>
                <a:spcPct val="100000"/>
              </a:lnSpc>
            </a:pPr>
            <a:endParaRPr lang="en-GB" sz="20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GB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b="0" strike="noStrike" spc="-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Nov 2022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i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N8 CIR Machine Learning Theme Launch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155520" y="-14436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4"/>
          <p:cNvSpPr/>
          <p:nvPr/>
        </p:nvSpPr>
        <p:spPr>
          <a:xfrm>
            <a:off x="307800" y="792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4" name="Picture 6"/>
          <p:cNvPicPr/>
          <p:nvPr/>
        </p:nvPicPr>
        <p:blipFill>
          <a:blip r:embed="rId3"/>
          <a:stretch/>
        </p:blipFill>
        <p:spPr>
          <a:xfrm>
            <a:off x="6372360" y="131400"/>
            <a:ext cx="2680560" cy="77544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10"/>
          <p:cNvPicPr/>
          <p:nvPr/>
        </p:nvPicPr>
        <p:blipFill>
          <a:blip r:embed="rId4"/>
          <a:stretch/>
        </p:blipFill>
        <p:spPr>
          <a:xfrm>
            <a:off x="155520" y="158760"/>
            <a:ext cx="1522080" cy="322200"/>
          </a:xfrm>
          <a:prstGeom prst="rect">
            <a:avLst/>
          </a:prstGeom>
          <a:ln w="0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20000" y="6131081"/>
            <a:ext cx="4461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Contact: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b.nguyen@leeds.ac.uk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0" y="-180360"/>
            <a:ext cx="165600" cy="35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3"/>
          <p:cNvSpPr/>
          <p:nvPr/>
        </p:nvSpPr>
        <p:spPr>
          <a:xfrm>
            <a:off x="398880" y="124455"/>
            <a:ext cx="8351640" cy="70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376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000" b="1" strike="noStrike" spc="-1" dirty="0">
                <a:solidFill>
                  <a:srgbClr val="3D7FCF"/>
                </a:solidFill>
                <a:latin typeface="Arial Black"/>
                <a:ea typeface="DejaVu Sans"/>
              </a:rPr>
              <a:t>Solvent-dependent reactivity</a:t>
            </a:r>
            <a:endParaRPr lang="en-GB" sz="3000" b="0" strike="noStrike" spc="-1" dirty="0">
              <a:latin typeface="Arial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86A16E59-7755-47D0-A7FA-102F0DBA8B01}"/>
              </a:ext>
            </a:extLst>
          </p:cNvPr>
          <p:cNvSpPr/>
          <p:nvPr/>
        </p:nvSpPr>
        <p:spPr>
          <a:xfrm>
            <a:off x="470707" y="1005378"/>
            <a:ext cx="4002681" cy="4803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80000" indent="-1796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</a:rPr>
              <a:t>Mayr-Patz equation:</a:t>
            </a:r>
          </a:p>
          <a:p>
            <a:pPr marL="180000" indent="-1796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lang="en-GB" sz="2000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C00000"/>
              </a:buClr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</a:rPr>
              <a:t>	log </a:t>
            </a:r>
            <a:r>
              <a:rPr lang="en-GB" sz="2000" b="0" i="1" strike="noStrike" spc="-1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</a:rPr>
              <a:t> =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Calibri"/>
              </a:rPr>
              <a:t>s</a:t>
            </a:r>
            <a:r>
              <a:rPr lang="en-GB" sz="2000" b="0" i="1" strike="noStrike" spc="-1" baseline="-25000" dirty="0" err="1">
                <a:solidFill>
                  <a:srgbClr val="000000"/>
                </a:solidFill>
                <a:latin typeface="Calibri"/>
              </a:rPr>
              <a:t>N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GB" sz="2000" b="0" i="1" strike="noStrike" spc="-1" dirty="0">
                <a:solidFill>
                  <a:srgbClr val="000000"/>
                </a:solidFill>
                <a:latin typeface="Calibri"/>
              </a:rPr>
              <a:t>N 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</a:rPr>
              <a:t>+ </a:t>
            </a:r>
            <a:r>
              <a:rPr lang="en-GB" sz="2000" b="0" i="1" strike="noStrike" spc="-1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180000" indent="-1796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lang="en-GB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80000" indent="-1796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i="1" strike="noStrike" spc="-1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en-GB" sz="2000" spc="-1" dirty="0">
                <a:solidFill>
                  <a:srgbClr val="000000"/>
                </a:solidFill>
                <a:latin typeface="Calibri"/>
              </a:rPr>
              <a:t>nucleophilicity parameter) 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</a:rPr>
              <a:t>and </a:t>
            </a:r>
            <a:r>
              <a:rPr lang="en-GB" sz="2000" b="0" i="1" strike="noStrike" spc="-1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</a:rPr>
              <a:t> (electrophilicity parameter) are specific to the nucleophile and the electrophile and the solvent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180000" indent="-1796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 err="1">
                <a:solidFill>
                  <a:srgbClr val="000000"/>
                </a:solidFill>
                <a:latin typeface="Calibri"/>
              </a:rPr>
              <a:t>s</a:t>
            </a:r>
            <a:r>
              <a:rPr lang="en-GB" sz="2000" b="0" i="1" strike="noStrike" spc="-1" baseline="-25000" dirty="0" err="1">
                <a:solidFill>
                  <a:srgbClr val="000000"/>
                </a:solidFill>
                <a:latin typeface="Calibri"/>
              </a:rPr>
              <a:t>N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</a:rPr>
              <a:t> is specific to the reaction class</a:t>
            </a:r>
          </a:p>
          <a:p>
            <a:pPr marL="180000" indent="-1796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lang="en-GB" sz="2000" spc="-1" dirty="0">
              <a:solidFill>
                <a:srgbClr val="000000"/>
              </a:solidFill>
              <a:latin typeface="Calibri"/>
            </a:endParaRPr>
          </a:p>
          <a:p>
            <a:pPr marL="180000" indent="-1796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</a:rPr>
              <a:t>If we can predict these, we can predict selectivity in simple organic reactions.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12" name="CustomShape 4">
            <a:extLst>
              <a:ext uri="{FF2B5EF4-FFF2-40B4-BE49-F238E27FC236}">
                <a16:creationId xmlns:a16="http://schemas.microsoft.com/office/drawing/2014/main" id="{A4C44F5E-C373-4A31-8ACC-20BAA990649A}"/>
              </a:ext>
            </a:extLst>
          </p:cNvPr>
          <p:cNvSpPr/>
          <p:nvPr/>
        </p:nvSpPr>
        <p:spPr>
          <a:xfrm>
            <a:off x="3962520" y="6576327"/>
            <a:ext cx="518112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</a:rPr>
              <a:t>J. Chem. Inf. Model.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2021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ASAP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745" y="1275846"/>
            <a:ext cx="4080986" cy="40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48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0" y="-180360"/>
            <a:ext cx="165600" cy="35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3"/>
          <p:cNvSpPr/>
          <p:nvPr/>
        </p:nvSpPr>
        <p:spPr>
          <a:xfrm>
            <a:off x="398880" y="124455"/>
            <a:ext cx="8351640" cy="70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376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000" b="1" strike="noStrike" spc="-1" dirty="0">
                <a:solidFill>
                  <a:srgbClr val="3D7FCF"/>
                </a:solidFill>
                <a:latin typeface="Arial Black"/>
                <a:ea typeface="DejaVu Sans"/>
              </a:rPr>
              <a:t>Dependence and improvements</a:t>
            </a:r>
            <a:endParaRPr lang="en-GB" sz="3000" b="0" strike="noStrike" spc="-1" dirty="0">
              <a:latin typeface="Arial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86A16E59-7755-47D0-A7FA-102F0DBA8B01}"/>
              </a:ext>
            </a:extLst>
          </p:cNvPr>
          <p:cNvSpPr/>
          <p:nvPr/>
        </p:nvSpPr>
        <p:spPr>
          <a:xfrm>
            <a:off x="304919" y="5147036"/>
            <a:ext cx="8351639" cy="6127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80000" indent="-1796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</a:rPr>
              <a:t>Excellent accuracy across 4 solvents and many classes of nucleophiles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7" t="14520"/>
          <a:stretch/>
        </p:blipFill>
        <p:spPr bwMode="auto">
          <a:xfrm>
            <a:off x="2367821" y="1244475"/>
            <a:ext cx="3978538" cy="34070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id="{C85E3EEA-5195-4227-A983-7F5EFDD951EF}"/>
              </a:ext>
            </a:extLst>
          </p:cNvPr>
          <p:cNvSpPr/>
          <p:nvPr/>
        </p:nvSpPr>
        <p:spPr>
          <a:xfrm>
            <a:off x="3962520" y="6576327"/>
            <a:ext cx="518112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</a:rPr>
              <a:t>J. Chem. Inf. Model.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2021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</a:rPr>
              <a:t> 61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, 4890</a:t>
            </a:r>
            <a:endParaRPr lang="en-GB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208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0" y="-180360"/>
            <a:ext cx="165600" cy="35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3"/>
          <p:cNvSpPr/>
          <p:nvPr/>
        </p:nvSpPr>
        <p:spPr>
          <a:xfrm>
            <a:off x="398880" y="97560"/>
            <a:ext cx="8351640" cy="70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376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000" b="1" strike="noStrike" spc="-1" dirty="0">
                <a:solidFill>
                  <a:srgbClr val="3D7FCF"/>
                </a:solidFill>
                <a:latin typeface="Arial Black"/>
                <a:ea typeface="DejaVu Sans"/>
              </a:rPr>
              <a:t>Our approach</a:t>
            </a:r>
            <a:endParaRPr lang="en-GB" sz="3000" b="0" strike="noStrike" spc="-1" dirty="0">
              <a:latin typeface="Arial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8F2E1502-42DF-46A7-A941-78CBF7AEC62E}"/>
              </a:ext>
            </a:extLst>
          </p:cNvPr>
          <p:cNvSpPr/>
          <p:nvPr/>
        </p:nvSpPr>
        <p:spPr>
          <a:xfrm>
            <a:off x="541084" y="3855015"/>
            <a:ext cx="8061832" cy="27417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>
            <a:noAutofit/>
          </a:bodyPr>
          <a:lstStyle/>
          <a:p>
            <a:pPr marL="720"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Based on descriptors which represent physical aspects of modelled target</a:t>
            </a: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As accurate as the training data</a:t>
            </a:r>
          </a:p>
          <a:p>
            <a:pPr marL="353880" indent="-352080"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Can be rationally improved through understanding of descriptors and their importance</a:t>
            </a: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Reproduce established physiochemical behaviours of the system</a:t>
            </a: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2D6BE6-8E69-4B95-9596-1745ADBC7322}"/>
              </a:ext>
            </a:extLst>
          </p:cNvPr>
          <p:cNvSpPr/>
          <p:nvPr/>
        </p:nvSpPr>
        <p:spPr>
          <a:xfrm>
            <a:off x="557349" y="1280160"/>
            <a:ext cx="1811382" cy="896983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907A140-258D-49B0-AA4C-5D039A8993D5}"/>
              </a:ext>
            </a:extLst>
          </p:cNvPr>
          <p:cNvSpPr/>
          <p:nvPr/>
        </p:nvSpPr>
        <p:spPr>
          <a:xfrm>
            <a:off x="3574345" y="1280160"/>
            <a:ext cx="1811382" cy="89698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Properties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48E572-BF9C-498E-9C3B-67986A5D091E}"/>
              </a:ext>
            </a:extLst>
          </p:cNvPr>
          <p:cNvSpPr/>
          <p:nvPr/>
        </p:nvSpPr>
        <p:spPr>
          <a:xfrm>
            <a:off x="6607610" y="1280159"/>
            <a:ext cx="1811382" cy="896983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Reactivity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0040791-C2A7-4D9C-9505-4862E7CE4AF4}"/>
              </a:ext>
            </a:extLst>
          </p:cNvPr>
          <p:cNvSpPr/>
          <p:nvPr/>
        </p:nvSpPr>
        <p:spPr>
          <a:xfrm>
            <a:off x="2652765" y="1364681"/>
            <a:ext cx="693336" cy="7052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9E5145D-63AA-4B1A-9E2D-A19DEF5EE986}"/>
              </a:ext>
            </a:extLst>
          </p:cNvPr>
          <p:cNvSpPr/>
          <p:nvPr/>
        </p:nvSpPr>
        <p:spPr>
          <a:xfrm>
            <a:off x="5678711" y="1376030"/>
            <a:ext cx="693336" cy="7052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AFF8944-ED3A-4928-A777-2AB0DFF97F98}"/>
              </a:ext>
            </a:extLst>
          </p:cNvPr>
          <p:cNvSpPr/>
          <p:nvPr/>
        </p:nvSpPr>
        <p:spPr>
          <a:xfrm>
            <a:off x="4155702" y="603325"/>
            <a:ext cx="1950720" cy="705240"/>
          </a:xfrm>
          <a:prstGeom prst="ellipse">
            <a:avLst/>
          </a:prstGeom>
          <a:solidFill>
            <a:srgbClr val="FFCC99"/>
          </a:solidFill>
          <a:ln>
            <a:solidFill>
              <a:srgbClr val="FFCC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Solubility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C38DD4-635D-4C58-B436-272D2269933E}"/>
              </a:ext>
            </a:extLst>
          </p:cNvPr>
          <p:cNvSpPr/>
          <p:nvPr/>
        </p:nvSpPr>
        <p:spPr>
          <a:xfrm>
            <a:off x="6524042" y="261257"/>
            <a:ext cx="2454722" cy="1018902"/>
          </a:xfrm>
          <a:prstGeom prst="ellipse">
            <a:avLst/>
          </a:prstGeom>
          <a:solidFill>
            <a:srgbClr val="99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Solvent dependent nucleophilicity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17D01B-66AE-478D-B216-64EA4D407B0D}"/>
              </a:ext>
            </a:extLst>
          </p:cNvPr>
          <p:cNvSpPr/>
          <p:nvPr/>
        </p:nvSpPr>
        <p:spPr>
          <a:xfrm>
            <a:off x="3981976" y="2670150"/>
            <a:ext cx="1811382" cy="896983"/>
          </a:xfrm>
          <a:prstGeom prst="roundRect">
            <a:avLst/>
          </a:prstGeom>
          <a:solidFill>
            <a:srgbClr val="99CCF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Reaction outcomes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A3A0323-D9D5-4D78-86CE-4DEC12F15FA7}"/>
              </a:ext>
            </a:extLst>
          </p:cNvPr>
          <p:cNvSpPr/>
          <p:nvPr/>
        </p:nvSpPr>
        <p:spPr>
          <a:xfrm>
            <a:off x="5914274" y="2301912"/>
            <a:ext cx="693336" cy="705240"/>
          </a:xfrm>
          <a:prstGeom prst="rightArrow">
            <a:avLst/>
          </a:prstGeom>
          <a:ln>
            <a:noFill/>
          </a:ln>
          <a:scene3d>
            <a:camera prst="orthographicFront">
              <a:rot lat="0" lon="0" rev="12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073580-4EBB-4F51-84DA-741DADB4AB5A}"/>
              </a:ext>
            </a:extLst>
          </p:cNvPr>
          <p:cNvSpPr/>
          <p:nvPr/>
        </p:nvSpPr>
        <p:spPr>
          <a:xfrm>
            <a:off x="5733070" y="2933286"/>
            <a:ext cx="2454722" cy="101890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Turning on F</a:t>
            </a:r>
            <a:r>
              <a:rPr lang="en-GB" baseline="30000" dirty="0">
                <a:solidFill>
                  <a:schemeClr val="bg1"/>
                </a:solidFill>
              </a:rPr>
              <a:t>-</a:t>
            </a:r>
            <a:r>
              <a:rPr lang="en-GB" dirty="0">
                <a:solidFill>
                  <a:schemeClr val="bg1"/>
                </a:solidFill>
              </a:rPr>
              <a:t> as nucleophile in water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80" y="6219238"/>
            <a:ext cx="4461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Contact: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b.nguyen@leeds.ac.uk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8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-180360"/>
            <a:ext cx="165600" cy="35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398880" y="97560"/>
            <a:ext cx="8351640" cy="70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376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000" b="1" strike="noStrike" spc="-1" dirty="0">
                <a:solidFill>
                  <a:srgbClr val="3D7FCF"/>
                </a:solidFill>
                <a:latin typeface="Arial Black"/>
                <a:ea typeface="DejaVu Sans"/>
              </a:rPr>
              <a:t>The trust problem in Chemistry</a:t>
            </a:r>
            <a:endParaRPr lang="en-GB" sz="3000" b="0" strike="noStrike" spc="-1" dirty="0">
              <a:latin typeface="Arial"/>
            </a:endParaRPr>
          </a:p>
        </p:txBody>
      </p:sp>
      <p:pic>
        <p:nvPicPr>
          <p:cNvPr id="131" name="Picture 3"/>
          <p:cNvPicPr/>
          <p:nvPr/>
        </p:nvPicPr>
        <p:blipFill>
          <a:blip r:embed="rId3"/>
          <a:stretch/>
        </p:blipFill>
        <p:spPr>
          <a:xfrm>
            <a:off x="4356000" y="892800"/>
            <a:ext cx="4319280" cy="360648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5"/>
          <p:cNvPicPr/>
          <p:nvPr/>
        </p:nvPicPr>
        <p:blipFill>
          <a:blip r:embed="rId4"/>
          <a:stretch/>
        </p:blipFill>
        <p:spPr>
          <a:xfrm>
            <a:off x="244440" y="4559040"/>
            <a:ext cx="4719600" cy="1954080"/>
          </a:xfrm>
          <a:prstGeom prst="rect">
            <a:avLst/>
          </a:prstGeom>
          <a:ln w="0"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0" y="6552720"/>
            <a:ext cx="91425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https://cen.acs.org/physical-chemistry/computational-chemistry/machine-learning-overhyped/96/i34</a:t>
            </a: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468000" y="1188000"/>
            <a:ext cx="3599280" cy="16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>
            <a:noAutofit/>
          </a:bodyPr>
          <a:lstStyle/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Little reliable data</a:t>
            </a: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lang="en-GB" sz="20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Cognitive bias</a:t>
            </a: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lang="en-GB" sz="20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Experimental bias</a:t>
            </a: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lang="en-GB" sz="20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Spurious correlations </a:t>
            </a: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lang="en-GB" sz="20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Interpretability</a:t>
            </a:r>
            <a:endParaRPr lang="en-GB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0" y="-180360"/>
            <a:ext cx="165600" cy="35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9" name="Picture 2"/>
          <p:cNvPicPr/>
          <p:nvPr/>
        </p:nvPicPr>
        <p:blipFill rotWithShape="1">
          <a:blip r:embed="rId3"/>
          <a:srcRect b="23084"/>
          <a:stretch/>
        </p:blipFill>
        <p:spPr>
          <a:xfrm>
            <a:off x="797538" y="971795"/>
            <a:ext cx="7430262" cy="2376485"/>
          </a:xfrm>
          <a:prstGeom prst="rect">
            <a:avLst/>
          </a:prstGeom>
          <a:ln w="0">
            <a:noFill/>
          </a:ln>
        </p:spPr>
      </p:pic>
      <p:sp>
        <p:nvSpPr>
          <p:cNvPr id="230" name="CustomShape 3"/>
          <p:cNvSpPr/>
          <p:nvPr/>
        </p:nvSpPr>
        <p:spPr>
          <a:xfrm>
            <a:off x="398880" y="97560"/>
            <a:ext cx="8351640" cy="70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376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000" b="1" strike="noStrike" spc="-1">
                <a:solidFill>
                  <a:srgbClr val="3D7FCF"/>
                </a:solidFill>
                <a:latin typeface="Arial Black"/>
                <a:ea typeface="DejaVu Sans"/>
              </a:rPr>
              <a:t>The challenges of solubility prediction</a:t>
            </a:r>
            <a:endParaRPr lang="en-GB" sz="30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398880" y="3851031"/>
            <a:ext cx="8109394" cy="22550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>
            <a:noAutofit/>
          </a:bodyPr>
          <a:lstStyle/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Typical experimental error is LogS </a:t>
            </a:r>
            <a:r>
              <a:rPr lang="en-GB" sz="2000" b="0" strike="noStrike" spc="-1" dirty="0">
                <a:solidFill>
                  <a:srgbClr val="000000"/>
                </a:solidFill>
                <a:latin typeface="Symbol"/>
                <a:ea typeface="DejaVu Sans"/>
              </a:rPr>
              <a:t>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0.5-0.7 </a:t>
            </a: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lang="en-GB" sz="20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Traditional metrics R</a:t>
            </a:r>
            <a:r>
              <a:rPr lang="en-GB" sz="2000" b="0" strike="noStrike" spc="-1" baseline="30000" dirty="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and RMSE can be misleading given the errors in the training data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Two predictive thresholds (%LogS </a:t>
            </a:r>
            <a:r>
              <a:rPr lang="en-GB" sz="2000" b="0" strike="noStrike" spc="-1" dirty="0">
                <a:solidFill>
                  <a:srgbClr val="000000"/>
                </a:solidFill>
                <a:latin typeface="Symbol"/>
                <a:ea typeface="DejaVu Sans"/>
              </a:rPr>
              <a:t>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0.7 and %LogS </a:t>
            </a:r>
            <a:r>
              <a:rPr lang="en-GB" sz="2000" b="0" strike="noStrike" spc="-1" dirty="0">
                <a:solidFill>
                  <a:srgbClr val="000000"/>
                </a:solidFill>
                <a:latin typeface="Symbol"/>
                <a:ea typeface="DejaVu Sans"/>
              </a:rPr>
              <a:t>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1.0) are used to evaluate the models</a:t>
            </a:r>
            <a:endParaRPr lang="en-GB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398880" y="97560"/>
            <a:ext cx="8351640" cy="70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376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000" b="1" strike="noStrike" spc="-1" dirty="0">
                <a:solidFill>
                  <a:srgbClr val="3D7FCF"/>
                </a:solidFill>
                <a:latin typeface="Arial Black"/>
                <a:ea typeface="DejaVu Sans"/>
              </a:rPr>
              <a:t>How to handle noise in data?</a:t>
            </a:r>
            <a:endParaRPr lang="en-GB" sz="3000" b="0" strike="noStrike" spc="-1" dirty="0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555840" y="1076760"/>
            <a:ext cx="7671960" cy="54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>
            <a:noAutofit/>
          </a:bodyPr>
          <a:lstStyle/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GP predictions for </a:t>
            </a:r>
            <a:r>
              <a:rPr lang="en-GB" sz="2000" b="1" i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Benzene_set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Typical error in literature solubilities is LogS </a:t>
            </a:r>
            <a:r>
              <a:rPr lang="en-GB" sz="2000" b="0" strike="noStrike" spc="-1" dirty="0">
                <a:solidFill>
                  <a:srgbClr val="000000"/>
                </a:solidFill>
                <a:latin typeface="Symbol"/>
                <a:ea typeface="DejaVu Sans"/>
              </a:rPr>
              <a:t>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0.5-0.7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</p:txBody>
      </p:sp>
      <p:pic>
        <p:nvPicPr>
          <p:cNvPr id="295" name="Picture 266"/>
          <p:cNvPicPr/>
          <p:nvPr/>
        </p:nvPicPr>
        <p:blipFill>
          <a:blip r:embed="rId2"/>
          <a:stretch/>
        </p:blipFill>
        <p:spPr>
          <a:xfrm>
            <a:off x="681840" y="1644120"/>
            <a:ext cx="3598920" cy="35989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267"/>
          <p:cNvPicPr/>
          <p:nvPr/>
        </p:nvPicPr>
        <p:blipFill>
          <a:blip r:embed="rId3"/>
          <a:stretch/>
        </p:blipFill>
        <p:spPr>
          <a:xfrm>
            <a:off x="4754160" y="3215880"/>
            <a:ext cx="3598920" cy="25441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97" name="Table 3"/>
          <p:cNvGraphicFramePr/>
          <p:nvPr>
            <p:extLst>
              <p:ext uri="{D42A27DB-BD31-4B8C-83A1-F6EECF244321}">
                <p14:modId xmlns:p14="http://schemas.microsoft.com/office/powerpoint/2010/main" val="4138113453"/>
              </p:ext>
            </p:extLst>
          </p:nvPr>
        </p:nvGraphicFramePr>
        <p:xfrm>
          <a:off x="5778827" y="924120"/>
          <a:ext cx="2481480" cy="1783320"/>
        </p:xfrm>
        <a:graphic>
          <a:graphicData uri="http://schemas.openxmlformats.org/drawingml/2006/table">
            <a:tbl>
              <a:tblPr/>
              <a:tblGrid>
                <a:gridCol w="1313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Metric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GP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</a:t>
                      </a:r>
                      <a:r>
                        <a:rPr lang="en-GB" sz="16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0.70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RMSE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0.58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%LogS±0.7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79.8</a:t>
                      </a: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(98.9)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%LogS±1.0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90.4</a:t>
                      </a: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(100)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CustomShape 3">
            <a:extLst>
              <a:ext uri="{FF2B5EF4-FFF2-40B4-BE49-F238E27FC236}">
                <a16:creationId xmlns:a16="http://schemas.microsoft.com/office/drawing/2014/main" id="{5BEDD7C7-577E-4803-93A2-6AB3B1FC2278}"/>
              </a:ext>
            </a:extLst>
          </p:cNvPr>
          <p:cNvSpPr/>
          <p:nvPr/>
        </p:nvSpPr>
        <p:spPr>
          <a:xfrm>
            <a:off x="6733408" y="6582455"/>
            <a:ext cx="240121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200" b="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Nature </a:t>
            </a:r>
            <a:r>
              <a:rPr lang="en-GB" sz="1200" b="0" i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Commun</a:t>
            </a:r>
            <a:r>
              <a:rPr lang="en-GB" sz="1200" b="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GB" sz="12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2020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GB" sz="120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11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, 5753</a:t>
            </a:r>
            <a:endParaRPr lang="en-GB" sz="1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555840" y="941880"/>
            <a:ext cx="7671960" cy="42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>
            <a:noAutofit/>
          </a:bodyPr>
          <a:lstStyle/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Impact of descriptors in H</a:t>
            </a:r>
            <a:r>
              <a:rPr lang="en-GB" sz="2000" b="0" strike="noStrike" spc="-1" baseline="-25000" dirty="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155520" y="-14436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3"/>
          <p:cNvSpPr/>
          <p:nvPr/>
        </p:nvSpPr>
        <p:spPr>
          <a:xfrm>
            <a:off x="307800" y="792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5"/>
          <p:cNvSpPr/>
          <p:nvPr/>
        </p:nvSpPr>
        <p:spPr>
          <a:xfrm>
            <a:off x="398880" y="97560"/>
            <a:ext cx="8351640" cy="70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376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000" b="1" strike="noStrike" spc="-1" dirty="0">
                <a:solidFill>
                  <a:srgbClr val="3D7FCF"/>
                </a:solidFill>
                <a:latin typeface="Arial Black"/>
                <a:ea typeface="DejaVu Sans"/>
              </a:rPr>
              <a:t>Importance of each descriptor</a:t>
            </a:r>
            <a:endParaRPr lang="en-GB" sz="3000" b="0" strike="noStrike" spc="-1" dirty="0">
              <a:latin typeface="Arial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/>
        </p:blipFill>
        <p:spPr>
          <a:xfrm>
            <a:off x="2501820" y="1431806"/>
            <a:ext cx="3780000" cy="3780000"/>
          </a:xfrm>
          <a:prstGeom prst="rect">
            <a:avLst/>
          </a:prstGeom>
          <a:ln w="0">
            <a:noFill/>
          </a:ln>
        </p:spPr>
      </p:pic>
      <p:sp>
        <p:nvSpPr>
          <p:cNvPr id="10" name="CustomShape 6"/>
          <p:cNvSpPr/>
          <p:nvPr/>
        </p:nvSpPr>
        <p:spPr>
          <a:xfrm>
            <a:off x="555840" y="5375319"/>
            <a:ext cx="8020440" cy="89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>
            <a:noAutofit/>
          </a:bodyPr>
          <a:lstStyle/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Important descriptors: </a:t>
            </a:r>
            <a:r>
              <a:rPr lang="en-GB" sz="20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MW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GB" sz="20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molar volume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GB" sz="2000" b="0" i="1" strike="noStrike" spc="-1" dirty="0" err="1">
                <a:solidFill>
                  <a:srgbClr val="000000"/>
                </a:solidFill>
                <a:latin typeface="Symbol"/>
                <a:ea typeface="DejaVu Sans"/>
              </a:rPr>
              <a:t>D</a:t>
            </a:r>
            <a:r>
              <a:rPr lang="en-GB" sz="2000" b="0" i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G</a:t>
            </a:r>
            <a:r>
              <a:rPr lang="en-GB" sz="2000" b="0" i="1" strike="noStrike" spc="-1" baseline="-25000" dirty="0" err="1">
                <a:solidFill>
                  <a:srgbClr val="000000"/>
                </a:solidFill>
                <a:latin typeface="Calibri"/>
                <a:ea typeface="DejaVu Sans"/>
              </a:rPr>
              <a:t>sol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GB" sz="20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SASA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GB" sz="2000" b="0" i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most_neg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GB" sz="2000" b="0" i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Het_charges</a:t>
            </a:r>
            <a:endParaRPr lang="en-GB" sz="2000" b="0" i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lang="en-GB" sz="2000" b="0" i="1" strike="noStrike" spc="-1" dirty="0">
              <a:latin typeface="Arial"/>
            </a:endParaRP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Which one can be more accurately calculated?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5BEDD7C7-577E-4803-93A2-6AB3B1FC2278}"/>
              </a:ext>
            </a:extLst>
          </p:cNvPr>
          <p:cNvSpPr/>
          <p:nvPr/>
        </p:nvSpPr>
        <p:spPr>
          <a:xfrm>
            <a:off x="6733408" y="6582455"/>
            <a:ext cx="240121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200" b="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Nature </a:t>
            </a:r>
            <a:r>
              <a:rPr lang="en-GB" sz="1200" b="0" i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Commun</a:t>
            </a:r>
            <a:r>
              <a:rPr lang="en-GB" sz="1200" b="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GB" sz="12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2020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GB" sz="120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11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, 5753</a:t>
            </a:r>
            <a:endParaRPr lang="en-GB" sz="1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398880" y="97560"/>
            <a:ext cx="8351640" cy="70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376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000" b="1" spc="-1" dirty="0">
                <a:solidFill>
                  <a:srgbClr val="3D7FCF"/>
                </a:solidFill>
                <a:latin typeface="Arial Black"/>
              </a:rPr>
              <a:t>Importance of each descriptor</a:t>
            </a:r>
            <a:endParaRPr lang="en-GB" sz="3000" spc="-1" dirty="0"/>
          </a:p>
        </p:txBody>
      </p:sp>
      <p:sp>
        <p:nvSpPr>
          <p:cNvPr id="329" name="CustomShape 2"/>
          <p:cNvSpPr/>
          <p:nvPr/>
        </p:nvSpPr>
        <p:spPr>
          <a:xfrm>
            <a:off x="555840" y="5092005"/>
            <a:ext cx="8020440" cy="1642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>
            <a:noAutofit/>
          </a:bodyPr>
          <a:lstStyle/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1" i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Water_set_wide</a:t>
            </a:r>
            <a:r>
              <a:rPr lang="en-GB" sz="20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(LogS = -12 to 2)</a:t>
            </a: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lang="en-GB" sz="20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PCM = Polarizable continuum model (</a:t>
            </a:r>
            <a:r>
              <a:rPr lang="en-GB" sz="1400" b="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Chem. Rev.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GB" sz="1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2005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lang="en-GB" sz="1400" b="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8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2999)</a:t>
            </a: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lang="en-GB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SMD = Solvent model based on density (</a:t>
            </a:r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J. Phys. Chem. B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2009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113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6378)</a:t>
            </a:r>
            <a:endParaRPr lang="en-GB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6499580" y="6582455"/>
            <a:ext cx="264442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GB" sz="1200" b="0" i="1" strike="noStrike" spc="-1">
                <a:solidFill>
                  <a:srgbClr val="000000"/>
                </a:solidFill>
                <a:latin typeface="Arial"/>
                <a:ea typeface="Calibri"/>
              </a:rPr>
              <a:t>J. Chem. Phys.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Calibri"/>
              </a:rPr>
              <a:t>149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Calibri"/>
              </a:rPr>
              <a:t>, 104102 (2018)</a:t>
            </a:r>
            <a:endParaRPr lang="en-GB" sz="1200" b="0" strike="noStrike" spc="-1">
              <a:latin typeface="Arial"/>
            </a:endParaRPr>
          </a:p>
        </p:txBody>
      </p:sp>
      <p:graphicFrame>
        <p:nvGraphicFramePr>
          <p:cNvPr id="331" name="Table 4"/>
          <p:cNvGraphicFramePr/>
          <p:nvPr>
            <p:extLst>
              <p:ext uri="{D42A27DB-BD31-4B8C-83A1-F6EECF244321}">
                <p14:modId xmlns:p14="http://schemas.microsoft.com/office/powerpoint/2010/main" val="2364652346"/>
              </p:ext>
            </p:extLst>
          </p:nvPr>
        </p:nvGraphicFramePr>
        <p:xfrm>
          <a:off x="857732" y="1125989"/>
          <a:ext cx="7277601" cy="3736320"/>
        </p:xfrm>
        <a:graphic>
          <a:graphicData uri="http://schemas.openxmlformats.org/drawingml/2006/table">
            <a:tbl>
              <a:tblPr/>
              <a:tblGrid>
                <a:gridCol w="154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02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659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54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Method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%LogS</a:t>
                      </a: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Symbol"/>
                          <a:ea typeface="DejaVu Sans"/>
                        </a:rPr>
                        <a:t></a:t>
                      </a: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0.7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%LogS</a:t>
                      </a: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Symbol"/>
                          <a:ea typeface="DejaVu Sans"/>
                        </a:rPr>
                        <a:t></a:t>
                      </a: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1.0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%LogS</a:t>
                      </a: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Symbol"/>
                          <a:ea typeface="DejaVu Sans"/>
                        </a:rPr>
                        <a:t></a:t>
                      </a: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0.7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%LogS</a:t>
                      </a: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Symbol"/>
                          <a:ea typeface="DejaVu Sans"/>
                        </a:rPr>
                        <a:t></a:t>
                      </a: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1.0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Old descriptors (PCM solvation model)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New descriptors (HF SMD solvation model)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686799"/>
                  </a:ext>
                </a:extLst>
              </a:tr>
              <a:tr h="400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ANN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58.9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78.9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68.4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84.2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SVM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71.6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78.9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72.6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83.2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RF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60.0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75.8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63.2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80.0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ET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66.3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84.2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69.5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84.2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Bag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57.9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76.8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65.3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81.1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GP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68.4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73.7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70.5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en-GB" sz="16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82.1</a:t>
                      </a:r>
                      <a:endParaRPr lang="en-GB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398880" y="97560"/>
            <a:ext cx="8351640" cy="70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376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000" b="1" strike="noStrike" spc="-1">
                <a:solidFill>
                  <a:srgbClr val="3D7FCF"/>
                </a:solidFill>
                <a:latin typeface="Arial Black"/>
                <a:ea typeface="DejaVu Sans"/>
              </a:rPr>
              <a:t>Benchmarking in H</a:t>
            </a:r>
            <a:r>
              <a:rPr lang="en-GB" sz="3000" b="1" strike="noStrike" spc="-1" baseline="-8000">
                <a:solidFill>
                  <a:srgbClr val="3D7FCF"/>
                </a:solidFill>
                <a:latin typeface="Arial Black"/>
                <a:ea typeface="DejaVu Sans"/>
              </a:rPr>
              <a:t>2</a:t>
            </a:r>
            <a:r>
              <a:rPr lang="en-GB" sz="3000" b="1" strike="noStrike" spc="-1">
                <a:solidFill>
                  <a:srgbClr val="3D7FCF"/>
                </a:solidFill>
                <a:latin typeface="Arial Black"/>
                <a:ea typeface="DejaVu Sans"/>
              </a:rPr>
              <a:t>O</a:t>
            </a:r>
            <a:endParaRPr lang="en-GB" sz="3000" b="0" strike="noStrike" spc="-1">
              <a:latin typeface="Arial"/>
            </a:endParaRPr>
          </a:p>
        </p:txBody>
      </p:sp>
      <p:pic>
        <p:nvPicPr>
          <p:cNvPr id="353" name="Picture 5"/>
          <p:cNvPicPr/>
          <p:nvPr/>
        </p:nvPicPr>
        <p:blipFill>
          <a:blip r:embed="rId2"/>
          <a:stretch/>
        </p:blipFill>
        <p:spPr>
          <a:xfrm>
            <a:off x="1299622" y="864000"/>
            <a:ext cx="2880000" cy="2880000"/>
          </a:xfrm>
          <a:prstGeom prst="rect">
            <a:avLst/>
          </a:prstGeom>
          <a:ln w="0">
            <a:noFill/>
          </a:ln>
        </p:spPr>
      </p:pic>
      <p:pic>
        <p:nvPicPr>
          <p:cNvPr id="354" name="Picture 6"/>
          <p:cNvPicPr/>
          <p:nvPr/>
        </p:nvPicPr>
        <p:blipFill>
          <a:blip r:embed="rId3"/>
          <a:stretch/>
        </p:blipFill>
        <p:spPr>
          <a:xfrm>
            <a:off x="4719622" y="828000"/>
            <a:ext cx="2880000" cy="2880000"/>
          </a:xfrm>
          <a:prstGeom prst="rect">
            <a:avLst/>
          </a:prstGeom>
          <a:ln w="0">
            <a:noFill/>
          </a:ln>
        </p:spPr>
      </p:pic>
      <p:pic>
        <p:nvPicPr>
          <p:cNvPr id="356" name="Picture 7_0"/>
          <p:cNvPicPr/>
          <p:nvPr/>
        </p:nvPicPr>
        <p:blipFill>
          <a:blip r:embed="rId4"/>
          <a:stretch/>
        </p:blipFill>
        <p:spPr>
          <a:xfrm>
            <a:off x="1299622" y="3672000"/>
            <a:ext cx="2880000" cy="2880000"/>
          </a:xfrm>
          <a:prstGeom prst="rect">
            <a:avLst/>
          </a:prstGeom>
          <a:ln w="0">
            <a:noFill/>
          </a:ln>
        </p:spPr>
      </p:pic>
      <p:sp>
        <p:nvSpPr>
          <p:cNvPr id="9" name="CustomShape 3">
            <a:extLst>
              <a:ext uri="{FF2B5EF4-FFF2-40B4-BE49-F238E27FC236}">
                <a16:creationId xmlns:a16="http://schemas.microsoft.com/office/drawing/2014/main" id="{5BEDD7C7-577E-4803-93A2-6AB3B1FC2278}"/>
              </a:ext>
            </a:extLst>
          </p:cNvPr>
          <p:cNvSpPr/>
          <p:nvPr/>
        </p:nvSpPr>
        <p:spPr>
          <a:xfrm>
            <a:off x="6733408" y="6582455"/>
            <a:ext cx="240121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200" b="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Nature </a:t>
            </a:r>
            <a:r>
              <a:rPr lang="en-GB" sz="1200" b="0" i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Commun</a:t>
            </a:r>
            <a:r>
              <a:rPr lang="en-GB" sz="1200" b="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GB" sz="12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2020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GB" sz="120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11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, 5753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4882964" y="4104046"/>
            <a:ext cx="3051050" cy="225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>
            <a:noAutofit/>
          </a:bodyPr>
          <a:lstStyle/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spc="-1" dirty="0">
                <a:solidFill>
                  <a:srgbClr val="000000"/>
                </a:solidFill>
                <a:latin typeface="Calibri"/>
                <a:ea typeface="DejaVu Sans"/>
              </a:rPr>
              <a:t>AQUASOL and EPISUITE are standard FDA tools for solubility prediction</a:t>
            </a:r>
            <a:endParaRPr lang="en-GB" sz="20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398880" y="97560"/>
            <a:ext cx="8351640" cy="70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376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000" b="1" strike="noStrike" spc="-1" dirty="0">
                <a:solidFill>
                  <a:srgbClr val="3D7FCF"/>
                </a:solidFill>
                <a:latin typeface="Arial Black"/>
                <a:ea typeface="DejaVu Sans"/>
              </a:rPr>
              <a:t>Validation in the real world</a:t>
            </a:r>
            <a:endParaRPr lang="en-GB" sz="3000" b="0" strike="noStrike" spc="-1" dirty="0">
              <a:latin typeface="Arial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555840" y="1124552"/>
            <a:ext cx="7671960" cy="42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>
            <a:noAutofit/>
          </a:bodyPr>
          <a:lstStyle/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Prediction for synthetic targets and intermediates at AstraZeneca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5BEDD7C7-577E-4803-93A2-6AB3B1FC2278}"/>
              </a:ext>
            </a:extLst>
          </p:cNvPr>
          <p:cNvSpPr/>
          <p:nvPr/>
        </p:nvSpPr>
        <p:spPr>
          <a:xfrm>
            <a:off x="6733408" y="6582455"/>
            <a:ext cx="240121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200" b="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Nature </a:t>
            </a:r>
            <a:r>
              <a:rPr lang="en-GB" sz="1200" b="0" i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Commun</a:t>
            </a:r>
            <a:r>
              <a:rPr lang="en-GB" sz="1200" b="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GB" sz="12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2020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GB" sz="120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11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, 5753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CDCCD042-5D69-88FF-C6D4-DE96C9873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17521" y="2148435"/>
            <a:ext cx="2913751" cy="2913751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5C5FAF-8F58-1B0E-CDB4-741FD689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768899" y="2148435"/>
            <a:ext cx="2863873" cy="286387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398880" y="97560"/>
            <a:ext cx="8351640" cy="70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376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000" b="1" strike="noStrike" spc="-1" dirty="0">
                <a:solidFill>
                  <a:srgbClr val="3D7FCF"/>
                </a:solidFill>
                <a:latin typeface="Arial Black"/>
                <a:ea typeface="DejaVu Sans"/>
              </a:rPr>
              <a:t>Latest results in water</a:t>
            </a:r>
            <a:endParaRPr lang="en-GB" sz="3000" b="0" strike="noStrike" spc="-1" dirty="0">
              <a:latin typeface="Arial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262054" y="4534650"/>
            <a:ext cx="7671960" cy="11736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>
            <a:noAutofit/>
          </a:bodyPr>
          <a:lstStyle/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Accuracy </a:t>
            </a:r>
            <a:r>
              <a:rPr lang="en-GB" sz="20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vs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CPU time (900 compounds)</a:t>
            </a: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lang="en-GB" sz="20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lang="en-GB" sz="2000" spc="-1" dirty="0">
                <a:solidFill>
                  <a:srgbClr val="000000"/>
                </a:solidFill>
                <a:latin typeface="Calibri"/>
              </a:rPr>
              <a:t>Once the model is built, it takes less than 10s per prediction</a:t>
            </a:r>
          </a:p>
          <a:p>
            <a:pPr marL="353880" indent="-352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lang="en-GB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5BEDD7C7-577E-4803-93A2-6AB3B1FC2278}"/>
              </a:ext>
            </a:extLst>
          </p:cNvPr>
          <p:cNvSpPr/>
          <p:nvPr/>
        </p:nvSpPr>
        <p:spPr>
          <a:xfrm>
            <a:off x="7628956" y="6594959"/>
            <a:ext cx="1524241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200" b="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Unpublished results</a:t>
            </a:r>
            <a:endParaRPr lang="en-GB" sz="1200" b="0" strike="noStrike" spc="-1" dirty="0">
              <a:latin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28E6C6-A8DB-7867-9CAB-2139CE7DAAE1}"/>
              </a:ext>
            </a:extLst>
          </p:cNvPr>
          <p:cNvGraphicFramePr>
            <a:graphicFrameLocks noGrp="1"/>
          </p:cNvGraphicFramePr>
          <p:nvPr/>
        </p:nvGraphicFramePr>
        <p:xfrm>
          <a:off x="398880" y="1149655"/>
          <a:ext cx="4113372" cy="26620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7518">
                  <a:extLst>
                    <a:ext uri="{9D8B030D-6E8A-4147-A177-3AD203B41FA5}">
                      <a16:colId xmlns:a16="http://schemas.microsoft.com/office/drawing/2014/main" val="2724422515"/>
                    </a:ext>
                  </a:extLst>
                </a:gridCol>
                <a:gridCol w="695423">
                  <a:extLst>
                    <a:ext uri="{9D8B030D-6E8A-4147-A177-3AD203B41FA5}">
                      <a16:colId xmlns:a16="http://schemas.microsoft.com/office/drawing/2014/main" val="2494503457"/>
                    </a:ext>
                  </a:extLst>
                </a:gridCol>
                <a:gridCol w="526472">
                  <a:extLst>
                    <a:ext uri="{9D8B030D-6E8A-4147-A177-3AD203B41FA5}">
                      <a16:colId xmlns:a16="http://schemas.microsoft.com/office/drawing/2014/main" val="2441437311"/>
                    </a:ext>
                  </a:extLst>
                </a:gridCol>
                <a:gridCol w="565743">
                  <a:extLst>
                    <a:ext uri="{9D8B030D-6E8A-4147-A177-3AD203B41FA5}">
                      <a16:colId xmlns:a16="http://schemas.microsoft.com/office/drawing/2014/main" val="3683028106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431842906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2732537661"/>
                    </a:ext>
                  </a:extLst>
                </a:gridCol>
              </a:tblGrid>
              <a:tr h="3171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CPU time to build model (s)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metrics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455750"/>
                  </a:ext>
                </a:extLst>
              </a:tr>
              <a:tr h="574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GB" sz="1400" b="1" u="none" strike="noStrike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RMSE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%LogS±1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%LogS±0.7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30743"/>
                  </a:ext>
                </a:extLst>
              </a:tr>
              <a:tr h="3171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8227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779171"/>
                  </a:ext>
                </a:extLst>
              </a:tr>
              <a:tr h="3171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8643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918887"/>
                  </a:ext>
                </a:extLst>
              </a:tr>
              <a:tr h="3171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764334"/>
                  </a:ext>
                </a:extLst>
              </a:tr>
              <a:tr h="3171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25478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95646"/>
                  </a:ext>
                </a:extLst>
              </a:tr>
              <a:tr h="3171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~300000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05616"/>
                  </a:ext>
                </a:extLst>
              </a:tr>
            </a:tbl>
          </a:graphicData>
        </a:graphic>
      </p:graphicFrame>
      <p:sp>
        <p:nvSpPr>
          <p:cNvPr id="8" name="CustomShape 3">
            <a:extLst>
              <a:ext uri="{FF2B5EF4-FFF2-40B4-BE49-F238E27FC236}">
                <a16:creationId xmlns:a16="http://schemas.microsoft.com/office/drawing/2014/main" id="{0BCE3FD5-57C9-12B5-1F0F-AC41F2A606F5}"/>
              </a:ext>
            </a:extLst>
          </p:cNvPr>
          <p:cNvSpPr/>
          <p:nvPr/>
        </p:nvSpPr>
        <p:spPr>
          <a:xfrm>
            <a:off x="5989301" y="999955"/>
            <a:ext cx="1784761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ea typeface="Calibri"/>
              </a:rPr>
              <a:t>Resource efficiency</a:t>
            </a:r>
            <a:endParaRPr lang="en-GB" sz="1600" b="0" strike="noStrike" spc="-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3A93CD6-7ECE-B926-77E1-672413F1647E}"/>
              </a:ext>
            </a:extLst>
          </p:cNvPr>
          <p:cNvGraphicFramePr>
            <a:graphicFrameLocks/>
          </p:cNvGraphicFramePr>
          <p:nvPr/>
        </p:nvGraphicFramePr>
        <p:xfrm>
          <a:off x="4631750" y="1337055"/>
          <a:ext cx="43204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9413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8AAC010E350B41AD2BC32F637297F0" ma:contentTypeVersion="14" ma:contentTypeDescription="Create a new document." ma:contentTypeScope="" ma:versionID="6afba8225560e8d25b4a378a47f5f91a">
  <xsd:schema xmlns:xsd="http://www.w3.org/2001/XMLSchema" xmlns:xs="http://www.w3.org/2001/XMLSchema" xmlns:p="http://schemas.microsoft.com/office/2006/metadata/properties" xmlns:ns3="154adcd8-ffb1-4c17-a7f6-284e41970304" xmlns:ns4="1a9cf5fc-f8e1-45dd-9885-9bc61f16f927" targetNamespace="http://schemas.microsoft.com/office/2006/metadata/properties" ma:root="true" ma:fieldsID="e27e18520020110230e751f013e8f053" ns3:_="" ns4:_="">
    <xsd:import namespace="154adcd8-ffb1-4c17-a7f6-284e41970304"/>
    <xsd:import namespace="1a9cf5fc-f8e1-45dd-9885-9bc61f16f92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adcd8-ffb1-4c17-a7f6-284e419703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cf5fc-f8e1-45dd-9885-9bc61f16f9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5E15BA-BBC7-4A7D-ABE2-4E4368CC8E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4adcd8-ffb1-4c17-a7f6-284e41970304"/>
    <ds:schemaRef ds:uri="1a9cf5fc-f8e1-45dd-9885-9bc61f16f9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DA187F-3CEE-4930-B968-BB4EDAD277F8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a9cf5fc-f8e1-45dd-9885-9bc61f16f927"/>
    <ds:schemaRef ds:uri="154adcd8-ffb1-4c17-a7f6-284e4197030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BE3169-A9C7-44A1-A045-08F80A2494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</TotalTime>
  <Words>645</Words>
  <Application>Microsoft Office PowerPoint</Application>
  <PresentationFormat>On-screen Show (4:3)</PresentationFormat>
  <Paragraphs>204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Bao Nguyen</dc:creator>
  <dc:description/>
  <cp:lastModifiedBy>Bao Nguyen</cp:lastModifiedBy>
  <cp:revision>646</cp:revision>
  <dcterms:created xsi:type="dcterms:W3CDTF">2006-08-16T00:00:00Z</dcterms:created>
  <dcterms:modified xsi:type="dcterms:W3CDTF">2022-10-31T18:35:50Z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38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75</vt:i4>
  </property>
  <property fmtid="{D5CDD505-2E9C-101B-9397-08002B2CF9AE}" pid="12" name="ContentTypeId">
    <vt:lpwstr>0x0101003E8AAC010E350B41AD2BC32F637297F0</vt:lpwstr>
  </property>
</Properties>
</file>