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Source Sans Pro Black"/>
      <p:bold r:id="rId16"/>
      <p:boldItalic r:id="rId17"/>
    </p:embeddedFont>
    <p:embeddedFont>
      <p:font typeface="Source Sans Pr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hPDe6yjeP7wP1HvUFnEF0KkTu9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695D969-D486-4B8D-858A-9341C122CE46}">
  <a:tblStyle styleId="{1695D969-D486-4B8D-858A-9341C122CE46}"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8E8"/>
          </a:solidFill>
        </a:fill>
      </a:tcStyle>
    </a:wholeTbl>
    <a:band1H>
      <a:tcTxStyle/>
      <a:tcStyle>
        <a:fill>
          <a:solidFill>
            <a:srgbClr val="CCCDCE"/>
          </a:solidFill>
        </a:fill>
      </a:tcStyle>
    </a:band1H>
    <a:band2H>
      <a:tcTxStyle/>
    </a:band2H>
    <a:band1V>
      <a:tcTxStyle/>
      <a:tcStyle>
        <a:fill>
          <a:solidFill>
            <a:srgbClr val="CCCDCE"/>
          </a:solidFill>
        </a:fill>
      </a:tcStyle>
    </a:band1V>
    <a:band2V>
      <a:tcTxStyle/>
    </a:band2V>
    <a:lastCol>
      <a:tcTxStyle b="on" i="off">
        <a:font>
          <a:latin typeface="Calibri"/>
          <a:ea typeface="Calibri"/>
          <a:cs typeface="Calibri"/>
        </a:font>
        <a:schemeClr val="lt1"/>
      </a:tcTxStyle>
      <a:tcStyle>
        <a:fill>
          <a:solidFill>
            <a:schemeClr val="dk1"/>
          </a:solidFill>
        </a:fill>
      </a:tcStyle>
    </a:lastCol>
    <a:firstCol>
      <a:tcTxStyle b="on" i="off">
        <a:font>
          <a:latin typeface="Calibri"/>
          <a:ea typeface="Calibri"/>
          <a:cs typeface="Calibri"/>
        </a:font>
        <a:schemeClr val="lt1"/>
      </a:tcTxStyle>
      <a:tcStyle>
        <a:fill>
          <a:solidFill>
            <a:schemeClr val="dk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dk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dk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SourceSansPro-italic.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SourceSansPr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SansProBlack-boldItalic.fntdata"/><Relationship Id="rId16" Type="http://schemas.openxmlformats.org/officeDocument/2006/relationships/font" Target="fonts/SourceSansProBlack-bold.fntdata"/><Relationship Id="rId5" Type="http://schemas.openxmlformats.org/officeDocument/2006/relationships/notesMaster" Target="notesMasters/notesMaster1.xml"/><Relationship Id="rId19" Type="http://schemas.openxmlformats.org/officeDocument/2006/relationships/font" Target="fonts/SourceSansPro-bold.fntdata"/><Relationship Id="rId6" Type="http://schemas.openxmlformats.org/officeDocument/2006/relationships/slide" Target="slides/slide1.xml"/><Relationship Id="rId18" Type="http://schemas.openxmlformats.org/officeDocument/2006/relationships/font" Target="fonts/SourceSansPr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5" name="Google Shape;6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1200"/>
              <a:buFont typeface="Arial"/>
              <a:buChar char="•"/>
            </a:pPr>
            <a:r>
              <a:rPr lang="en-GB"/>
              <a:t>Overview and underpinnings of the project </a:t>
            </a:r>
            <a:endParaRPr/>
          </a:p>
          <a:p>
            <a:pPr indent="-342900" lvl="0" marL="342900" rtl="0" algn="l">
              <a:spcBef>
                <a:spcPts val="0"/>
              </a:spcBef>
              <a:spcAft>
                <a:spcPts val="0"/>
              </a:spcAft>
              <a:buClr>
                <a:schemeClr val="dk1"/>
              </a:buClr>
              <a:buSzPts val="1200"/>
              <a:buFont typeface="Arial"/>
              <a:buChar char="•"/>
            </a:pPr>
            <a:r>
              <a:rPr lang="en-GB"/>
              <a:t>how concept-modelling unlocked the search for conceptual structure in a particular universe of early modern discourse: EEBO-TCP </a:t>
            </a:r>
            <a:endParaRPr/>
          </a:p>
          <a:p>
            <a:pPr indent="-342900" lvl="0" marL="342900" rtl="0" algn="l">
              <a:spcBef>
                <a:spcPts val="0"/>
              </a:spcBef>
              <a:spcAft>
                <a:spcPts val="0"/>
              </a:spcAft>
              <a:buClr>
                <a:schemeClr val="dk1"/>
              </a:buClr>
              <a:buSzPts val="1200"/>
              <a:buFont typeface="Arial"/>
              <a:buChar char="•"/>
            </a:pPr>
            <a:r>
              <a:rPr lang="en-GB"/>
              <a:t>implications of our assumptions and methodology for theories of semantics and the notion of the concept. </a:t>
            </a:r>
            <a:endParaRPr/>
          </a:p>
          <a:p>
            <a:pPr indent="-342900" lvl="0" marL="342900" rtl="0" algn="l">
              <a:spcBef>
                <a:spcPts val="0"/>
              </a:spcBef>
              <a:spcAft>
                <a:spcPts val="0"/>
              </a:spcAft>
              <a:buClr>
                <a:schemeClr val="dk1"/>
              </a:buClr>
              <a:buSzPts val="1200"/>
              <a:buFont typeface="Arial"/>
              <a:buChar char="•"/>
            </a:pPr>
            <a:r>
              <a:rPr lang="en-GB"/>
              <a:t>the uses and applications of concept modelling in domains other than computational linguistics.</a:t>
            </a:r>
            <a:endParaRPr/>
          </a:p>
          <a:p>
            <a:pPr indent="-342900" lvl="0" marL="342900" rtl="0" algn="l">
              <a:spcBef>
                <a:spcPts val="0"/>
              </a:spcBef>
              <a:spcAft>
                <a:spcPts val="0"/>
              </a:spcAft>
              <a:buClr>
                <a:schemeClr val="dk1"/>
              </a:buClr>
              <a:buSzPts val="1200"/>
              <a:buFont typeface="Arial"/>
              <a:buChar char="•"/>
            </a:pPr>
            <a:r>
              <a:rPr lang="en-GB"/>
              <a:t>Linguistic DNA as a big data Digital Humanities project</a:t>
            </a:r>
            <a:endParaRPr/>
          </a:p>
          <a:p>
            <a:pPr indent="0" lvl="0" marL="0" rtl="0" algn="l">
              <a:spcBef>
                <a:spcPts val="0"/>
              </a:spcBef>
              <a:spcAft>
                <a:spcPts val="0"/>
              </a:spcAft>
              <a:buNone/>
            </a:pPr>
            <a:r>
              <a:t/>
            </a:r>
            <a:endParaRPr/>
          </a:p>
        </p:txBody>
      </p:sp>
      <p:sp>
        <p:nvSpPr>
          <p:cNvPr id="66" name="Google Shape;6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4" name="Google Shape;7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a:t>Linguistic DNA is a collaborative research grant between Sheffield (DHI, corpus linguist Seth Mehl) Glasgow (historical linguists and lexicographers, Marc Alexander and Fraser Dallachy), and Sussex (cognitive semanticist Justyna Robinson). </a:t>
            </a:r>
            <a:endParaRPr/>
          </a:p>
          <a:p>
            <a:pPr indent="0" lvl="0" marL="0" rtl="0" algn="l">
              <a:spcBef>
                <a:spcPts val="0"/>
              </a:spcBef>
              <a:spcAft>
                <a:spcPts val="0"/>
              </a:spcAft>
              <a:buNone/>
            </a:pPr>
            <a:r>
              <a:rPr lang="en-GB"/>
              <a:t>What motivated this project was a dilemma that arose in a discussion among a coalition of historians and literary historians and a historical linguist about producing a dictionary of the key concepts of the early modern world. The major challenge the group faced was deciding how to select and prioritise those key concepts. Of course, there is a wealth of intellectual history that can inform the solution to this problem.</a:t>
            </a:r>
            <a:endParaRPr/>
          </a:p>
          <a:p>
            <a:pPr indent="0" lvl="0" marL="0" rtl="0" algn="l">
              <a:spcBef>
                <a:spcPts val="0"/>
              </a:spcBef>
              <a:spcAft>
                <a:spcPts val="0"/>
              </a:spcAft>
              <a:buNone/>
            </a:pPr>
            <a:r>
              <a:rPr lang="en-GB"/>
              <a:t>But I came away wondering whether, instead of choosing 20 big concepts from our own historical standpoint, we might come up with a way to query a universe of early modern English discourse in a bottom-up way, to generate major concepts in that way.</a:t>
            </a:r>
            <a:endParaRPr/>
          </a:p>
        </p:txBody>
      </p:sp>
      <p:sp>
        <p:nvSpPr>
          <p:cNvPr id="75" name="Google Shape;7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Linguistic DNA </a:t>
            </a:r>
            <a:r>
              <a:rPr b="0" i="0" lang="en-GB" sz="1200" u="none" strike="noStrike">
                <a:solidFill>
                  <a:schemeClr val="dk1"/>
                </a:solidFill>
                <a:latin typeface="Calibri"/>
                <a:ea typeface="Calibri"/>
                <a:cs typeface="Calibri"/>
                <a:sym typeface="Calibri"/>
              </a:rPr>
              <a:t>foregrounded the problem of discovering prominent conceptual content using computational methods to extract it from a particular universe of discourse.  But what is a concept here? A keyword approach was not possible because the conceptual content was supposed to be the output rather than the input. </a:t>
            </a:r>
            <a:endParaRPr/>
          </a:p>
          <a:p>
            <a:pPr indent="0" lvl="0" marL="0" marR="0" rtl="0" algn="l">
              <a:lnSpc>
                <a:spcPct val="100000"/>
              </a:lnSpc>
              <a:spcBef>
                <a:spcPts val="0"/>
              </a:spcBef>
              <a:spcAft>
                <a:spcPts val="0"/>
              </a:spcAft>
              <a:buClr>
                <a:schemeClr val="dk1"/>
              </a:buClr>
              <a:buSzPts val="1200"/>
              <a:buFont typeface="Calibri"/>
              <a:buNone/>
            </a:pPr>
            <a:r>
              <a:rPr b="0" i="0" lang="en-GB" sz="1200" u="none" strike="noStrike">
                <a:solidFill>
                  <a:schemeClr val="dk1"/>
                </a:solidFill>
                <a:latin typeface="Calibri"/>
                <a:ea typeface="Calibri"/>
                <a:cs typeface="Calibri"/>
                <a:sym typeface="Calibri"/>
              </a:rPr>
              <a:t>So LDNA theorized the concept not as a paradigmatic keyword, but as a set of expressions associated in discourse—what we called a discursive concept. </a:t>
            </a:r>
            <a:endParaRPr b="0" i="0" sz="1200" u="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1" i="1" lang="en-GB"/>
              <a:t>democracy</a:t>
            </a:r>
            <a:r>
              <a:rPr i="1" lang="en-GB"/>
              <a:t> </a:t>
            </a:r>
            <a:r>
              <a:rPr lang="en-GB"/>
              <a:t>might be inferred from set of co-occurring lexical expressions in discourse e.g. </a:t>
            </a:r>
            <a:r>
              <a:rPr b="1" i="1" lang="en-GB"/>
              <a:t>election, freedom, government, suffrage</a:t>
            </a:r>
            <a:endParaRPr b="1"/>
          </a:p>
          <a:p>
            <a:pPr indent="0" lvl="0" marL="0" rtl="0" algn="l">
              <a:spcBef>
                <a:spcPts val="0"/>
              </a:spcBef>
              <a:spcAft>
                <a:spcPts val="0"/>
              </a:spcAft>
              <a:buNone/>
            </a:pPr>
            <a:r>
              <a:t/>
            </a:r>
            <a:endParaRPr/>
          </a:p>
        </p:txBody>
      </p:sp>
      <p:sp>
        <p:nvSpPr>
          <p:cNvPr id="87" name="Google Shape;87;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In brief: concept modelling is the name we gave to the</a:t>
            </a:r>
            <a:r>
              <a:rPr lang="en-GB">
                <a:latin typeface="Source Sans Pro"/>
                <a:ea typeface="Source Sans Pro"/>
                <a:cs typeface="Source Sans Pro"/>
                <a:sym typeface="Source Sans Pro"/>
              </a:rPr>
              <a:t> computational bottom-up analysis of texts to generate information about the conceptual structures, genres, discourses and content of large bodies of texts. </a:t>
            </a:r>
            <a:endParaRPr/>
          </a:p>
          <a:p>
            <a:pPr indent="0" lvl="0" marL="0" rtl="0" algn="l">
              <a:spcBef>
                <a:spcPts val="0"/>
              </a:spcBef>
              <a:spcAft>
                <a:spcPts val="0"/>
              </a:spcAft>
              <a:buNone/>
            </a:pPr>
            <a:r>
              <a:t/>
            </a:r>
            <a:endParaRPr/>
          </a:p>
        </p:txBody>
      </p:sp>
      <p:sp>
        <p:nvSpPr>
          <p:cNvPr id="95" name="Google Shape;9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1" name="Google Shape;10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158750" rtl="0" algn="l">
              <a:spcBef>
                <a:spcPts val="0"/>
              </a:spcBef>
              <a:spcAft>
                <a:spcPts val="0"/>
              </a:spcAft>
              <a:buClr>
                <a:srgbClr val="7F7F7F"/>
              </a:buClr>
              <a:buSzPts val="1100"/>
              <a:buFont typeface="Arial"/>
              <a:buNone/>
            </a:pPr>
            <a:r>
              <a:rPr lang="en-GB" sz="1200">
                <a:solidFill>
                  <a:schemeClr val="dk1"/>
                </a:solidFill>
                <a:latin typeface="Calibri"/>
                <a:ea typeface="Calibri"/>
                <a:cs typeface="Calibri"/>
                <a:sym typeface="Calibri"/>
              </a:rPr>
              <a:t>The output of the computational process –the concept modelling--is a list of quads identified, ranked and sorted, using quantitative measures (quads in comma separated values files—csv files). The strength of the co-occurrence relationship among lemmas is calculated using a statistical measure called Mutual Information score (MI), adapted by Seth Mehl especially for use in the project (2019).  </a:t>
            </a:r>
            <a:endParaRPr/>
          </a:p>
          <a:p>
            <a:pPr indent="0" lvl="0" marL="158750" rtl="0" algn="l">
              <a:spcBef>
                <a:spcPts val="0"/>
              </a:spcBef>
              <a:spcAft>
                <a:spcPts val="0"/>
              </a:spcAft>
              <a:buClr>
                <a:srgbClr val="7F7F7F"/>
              </a:buClr>
              <a:buSzPts val="1100"/>
              <a:buFont typeface="Arial"/>
              <a:buNone/>
            </a:pPr>
            <a:r>
              <a:rPr lang="en-GB" sz="1200">
                <a:solidFill>
                  <a:schemeClr val="dk1"/>
                </a:solidFill>
                <a:latin typeface="Calibri"/>
                <a:ea typeface="Calibri"/>
                <a:cs typeface="Calibri"/>
                <a:sym typeface="Calibri"/>
              </a:rPr>
              <a:t>Because the process is computationally very expensive, very high frequency thresholds were applied, yielding quads around very high frequency node words. </a:t>
            </a:r>
            <a:endParaRPr/>
          </a:p>
          <a:p>
            <a:pPr indent="0" lvl="0" marL="158750" rtl="0" algn="l">
              <a:spcBef>
                <a:spcPts val="0"/>
              </a:spcBef>
              <a:spcAft>
                <a:spcPts val="0"/>
              </a:spcAft>
              <a:buClr>
                <a:srgbClr val="7F7F7F"/>
              </a:buClr>
              <a:buSzPts val="1100"/>
              <a:buFont typeface="Arial"/>
              <a:buNone/>
            </a:pPr>
            <a:r>
              <a:rPr lang="en-GB" sz="1200">
                <a:solidFill>
                  <a:schemeClr val="dk1"/>
                </a:solidFill>
                <a:latin typeface="Calibri"/>
                <a:ea typeface="Calibri"/>
                <a:cs typeface="Calibri"/>
                <a:sym typeface="Calibri"/>
              </a:rPr>
              <a:t>The quads can be ranked by raw frequency or by MI score; quads with both high frequency scores and high MI scores are classified as ‘prominent’ quads. </a:t>
            </a:r>
            <a:endParaRPr/>
          </a:p>
          <a:p>
            <a:pPr indent="0" lvl="0" marL="158750" rtl="0" algn="l">
              <a:spcBef>
                <a:spcPts val="0"/>
              </a:spcBef>
              <a:spcAft>
                <a:spcPts val="0"/>
              </a:spcAft>
              <a:buClr>
                <a:srgbClr val="7F7F7F"/>
              </a:buClr>
              <a:buSzPts val="1100"/>
              <a:buFont typeface="Arial"/>
              <a:buNone/>
            </a:pPr>
            <a:r>
              <a:rPr lang="en-GB" sz="1200">
                <a:solidFill>
                  <a:schemeClr val="dk1"/>
                </a:solidFill>
                <a:latin typeface="Calibri"/>
                <a:ea typeface="Calibri"/>
                <a:cs typeface="Calibri"/>
                <a:sym typeface="Calibri"/>
              </a:rPr>
              <a:t>The format and explanation of this output using the Concept Modelling Demonstrator can be inspected on the project website (https://www.linguisticdna.org/).</a:t>
            </a:r>
            <a:endParaRPr/>
          </a:p>
          <a:p>
            <a:pPr indent="0" lvl="0" marL="158750" rtl="0" algn="l">
              <a:spcBef>
                <a:spcPts val="0"/>
              </a:spcBef>
              <a:spcAft>
                <a:spcPts val="0"/>
              </a:spcAft>
              <a:buClr>
                <a:srgbClr val="7F7F7F"/>
              </a:buClr>
              <a:buSzPts val="1100"/>
              <a:buFont typeface="Arial"/>
              <a:buNone/>
            </a:pPr>
            <a:r>
              <a:t/>
            </a:r>
            <a:endParaRPr/>
          </a:p>
          <a:p>
            <a:pPr indent="0" lvl="0" marL="0" rtl="0" algn="l">
              <a:spcBef>
                <a:spcPts val="0"/>
              </a:spcBef>
              <a:spcAft>
                <a:spcPts val="0"/>
              </a:spcAft>
              <a:buNone/>
            </a:pPr>
            <a:r>
              <a:t/>
            </a:r>
            <a:endParaRPr/>
          </a:p>
        </p:txBody>
      </p:sp>
      <p:sp>
        <p:nvSpPr>
          <p:cNvPr id="102" name="Google Shape;102;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GB" sz="1200">
                <a:solidFill>
                  <a:schemeClr val="dk1"/>
                </a:solidFill>
                <a:latin typeface="Calibri"/>
                <a:ea typeface="Calibri"/>
                <a:cs typeface="Calibri"/>
                <a:sym typeface="Calibri"/>
              </a:rPr>
              <a:t>The node word in this list of quads is </a:t>
            </a:r>
            <a:r>
              <a:rPr i="1" lang="en-GB" sz="1200">
                <a:solidFill>
                  <a:schemeClr val="dk1"/>
                </a:solidFill>
                <a:latin typeface="Calibri"/>
                <a:ea typeface="Calibri"/>
                <a:cs typeface="Calibri"/>
                <a:sym typeface="Calibri"/>
              </a:rPr>
              <a:t>day</a:t>
            </a:r>
            <a:r>
              <a:rPr lang="en-GB" sz="1200">
                <a:solidFill>
                  <a:schemeClr val="dk1"/>
                </a:solidFill>
                <a:latin typeface="Calibri"/>
                <a:ea typeface="Calibri"/>
                <a:cs typeface="Calibri"/>
                <a:sym typeface="Calibri"/>
              </a:rPr>
              <a:t>. The quads share some of the same members, units of time: </a:t>
            </a:r>
            <a:r>
              <a:rPr i="1" lang="en-GB" sz="1200">
                <a:solidFill>
                  <a:schemeClr val="dk1"/>
                </a:solidFill>
                <a:latin typeface="Calibri"/>
                <a:ea typeface="Calibri"/>
                <a:cs typeface="Calibri"/>
                <a:sym typeface="Calibri"/>
              </a:rPr>
              <a:t>day</a:t>
            </a:r>
            <a:r>
              <a:rPr lang="en-GB" sz="1200">
                <a:solidFill>
                  <a:schemeClr val="dk1"/>
                </a:solidFill>
                <a:latin typeface="Calibri"/>
                <a:ea typeface="Calibri"/>
                <a:cs typeface="Calibri"/>
                <a:sym typeface="Calibri"/>
              </a:rPr>
              <a:t>, </a:t>
            </a:r>
            <a:r>
              <a:rPr i="1" lang="en-GB" sz="1200">
                <a:solidFill>
                  <a:schemeClr val="dk1"/>
                </a:solidFill>
                <a:latin typeface="Calibri"/>
                <a:ea typeface="Calibri"/>
                <a:cs typeface="Calibri"/>
                <a:sym typeface="Calibri"/>
              </a:rPr>
              <a:t>hour</a:t>
            </a:r>
            <a:r>
              <a:rPr lang="en-GB" sz="1200">
                <a:solidFill>
                  <a:schemeClr val="dk1"/>
                </a:solidFill>
                <a:latin typeface="Calibri"/>
                <a:ea typeface="Calibri"/>
                <a:cs typeface="Calibri"/>
                <a:sym typeface="Calibri"/>
              </a:rPr>
              <a:t>, </a:t>
            </a:r>
            <a:r>
              <a:rPr i="1" lang="en-GB" sz="1200">
                <a:solidFill>
                  <a:schemeClr val="dk1"/>
                </a:solidFill>
                <a:latin typeface="Calibri"/>
                <a:ea typeface="Calibri"/>
                <a:cs typeface="Calibri"/>
                <a:sym typeface="Calibri"/>
              </a:rPr>
              <a:t>minute</a:t>
            </a:r>
            <a:r>
              <a:rPr lang="en-GB" sz="1200">
                <a:solidFill>
                  <a:schemeClr val="dk1"/>
                </a:solidFill>
                <a:latin typeface="Calibri"/>
                <a:ea typeface="Calibri"/>
                <a:cs typeface="Calibri"/>
                <a:sym typeface="Calibri"/>
              </a:rPr>
              <a:t>. The appearance of additional means of measuring time, namely, </a:t>
            </a:r>
            <a:r>
              <a:rPr i="1" lang="en-GB" sz="1200">
                <a:solidFill>
                  <a:schemeClr val="dk1"/>
                </a:solidFill>
                <a:latin typeface="Calibri"/>
                <a:ea typeface="Calibri"/>
                <a:cs typeface="Calibri"/>
                <a:sym typeface="Calibri"/>
              </a:rPr>
              <a:t>degree</a:t>
            </a:r>
            <a:r>
              <a:rPr lang="en-GB" sz="1200">
                <a:solidFill>
                  <a:schemeClr val="dk1"/>
                </a:solidFill>
                <a:latin typeface="Calibri"/>
                <a:ea typeface="Calibri"/>
                <a:cs typeface="Calibri"/>
                <a:sym typeface="Calibri"/>
              </a:rPr>
              <a:t>, the specific event measured, </a:t>
            </a:r>
            <a:r>
              <a:rPr i="1" lang="en-GB" sz="1200">
                <a:solidFill>
                  <a:schemeClr val="dk1"/>
                </a:solidFill>
                <a:latin typeface="Calibri"/>
                <a:ea typeface="Calibri"/>
                <a:cs typeface="Calibri"/>
                <a:sym typeface="Calibri"/>
              </a:rPr>
              <a:t>eclipse</a:t>
            </a:r>
            <a:r>
              <a:rPr lang="en-GB" sz="1200">
                <a:solidFill>
                  <a:schemeClr val="dk1"/>
                </a:solidFill>
                <a:latin typeface="Calibri"/>
                <a:ea typeface="Calibri"/>
                <a:cs typeface="Calibri"/>
                <a:sym typeface="Calibri"/>
              </a:rPr>
              <a:t>,</a:t>
            </a:r>
            <a:r>
              <a:rPr i="1" lang="en-GB" sz="1200">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and </a:t>
            </a:r>
            <a:r>
              <a:rPr i="1" lang="en-GB" sz="1200">
                <a:solidFill>
                  <a:schemeClr val="dk1"/>
                </a:solidFill>
                <a:latin typeface="Calibri"/>
                <a:ea typeface="Calibri"/>
                <a:cs typeface="Calibri"/>
                <a:sym typeface="Calibri"/>
              </a:rPr>
              <a:t>moon</a:t>
            </a:r>
            <a:r>
              <a:rPr lang="en-GB" sz="1200">
                <a:solidFill>
                  <a:schemeClr val="dk1"/>
                </a:solidFill>
                <a:latin typeface="Calibri"/>
                <a:ea typeface="Calibri"/>
                <a:cs typeface="Calibri"/>
                <a:sym typeface="Calibri"/>
              </a:rPr>
              <a:t>, the basis of the lunar calendar, suggests a strong association among the lemmas in these quads.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Appeal to encyclopaedic knowledge alone informs an early hypothesis that these quads might be a concept model signifying the notion of the </a:t>
            </a:r>
            <a:r>
              <a:rPr b="1" lang="en-GB" sz="1200">
                <a:solidFill>
                  <a:schemeClr val="dk1"/>
                </a:solidFill>
                <a:latin typeface="Calibri"/>
                <a:ea typeface="Calibri"/>
                <a:cs typeface="Calibri"/>
                <a:sym typeface="Calibri"/>
              </a:rPr>
              <a:t>lunar calendar</a:t>
            </a:r>
            <a:r>
              <a:rPr lang="en-GB" sz="1200">
                <a:solidFill>
                  <a:schemeClr val="dk1"/>
                </a:solidFill>
                <a:latin typeface="Calibri"/>
                <a:ea typeface="Calibri"/>
                <a:cs typeface="Calibri"/>
                <a:sym typeface="Calibri"/>
              </a:rPr>
              <a:t>. </a:t>
            </a:r>
            <a:endParaRPr/>
          </a:p>
          <a:p>
            <a:pPr indent="0" lvl="0" marL="0" rtl="0" algn="l">
              <a:spcBef>
                <a:spcPts val="0"/>
              </a:spcBef>
              <a:spcAft>
                <a:spcPts val="0"/>
              </a:spcAft>
              <a:buNone/>
            </a:pPr>
            <a:r>
              <a:rPr lang="en-GB" sz="1200">
                <a:solidFill>
                  <a:schemeClr val="dk1"/>
                </a:solidFill>
                <a:latin typeface="Calibri"/>
                <a:ea typeface="Calibri"/>
                <a:cs typeface="Calibri"/>
                <a:sym typeface="Calibri"/>
              </a:rPr>
              <a:t>How can we confirm the hypothesis? By looking at context, e.g.  the document titles in which the quads occur.  The exercise confirms that they relate to the concept of the solar year and its measurement using the lunar calendar.</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An example is a pamphlet authored by John Livie and published in 1659.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It is entitled ‘The bloody almanack: or, Astrological predictions, and monethly observations, for the year, 1659. From the motions and configurations of the cœlestial bodies, three great eclipses, one of the Sun, and two of the Moon: wherein is fore-told, the most eminent actions in Europe’. Its EEBO-TCP identification number is A75144.  </a:t>
            </a:r>
            <a:endParaRPr/>
          </a:p>
          <a:p>
            <a:pPr indent="0" lvl="0" marL="0" rtl="0" algn="l">
              <a:spcBef>
                <a:spcPts val="0"/>
              </a:spcBef>
              <a:spcAft>
                <a:spcPts val="0"/>
              </a:spcAft>
              <a:buNone/>
            </a:pPr>
            <a:r>
              <a:t/>
            </a:r>
            <a:endParaRPr sz="1200">
              <a:solidFill>
                <a:schemeClr val="dk1"/>
              </a:solidFill>
              <a:latin typeface="Calibri"/>
              <a:ea typeface="Calibri"/>
              <a:cs typeface="Calibri"/>
              <a:sym typeface="Calibri"/>
            </a:endParaRPr>
          </a:p>
        </p:txBody>
      </p:sp>
      <p:sp>
        <p:nvSpPr>
          <p:cNvPr id="109" name="Google Shape;109;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5" name="Google Shape;115;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Look at the document itself. The quad appears in the forecast of a spring eclipse of the moon and the precise time and duration of the eclipse.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Inspection of the quad within its discourse confirms the meaning of the concept model inferred from the document title. The discourse about the time and duration of the spring occurrence of the moon’s eclipse in the given year 1659 establishes the discursive meaning of the quad. </a:t>
            </a:r>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A further search of the contexts indicates that Livie’s 1659 instantiation of the ‘Bloody Almanac’ is among a highly eclectic collection of almanac pamphlets published between 1642 and 1666, characterised by titles that are highly political and religious sectarian in tenor. Delving into the documents allows us explore the nature of the discourses in which the concept models prominently appear—almanacs mainly from the mid 17</a:t>
            </a:r>
            <a:r>
              <a:rPr baseline="30000" lang="en-GB" sz="1200">
                <a:solidFill>
                  <a:schemeClr val="dk1"/>
                </a:solidFill>
                <a:latin typeface="Calibri"/>
                <a:ea typeface="Calibri"/>
                <a:cs typeface="Calibri"/>
                <a:sym typeface="Calibri"/>
              </a:rPr>
              <a:t>th</a:t>
            </a:r>
            <a:r>
              <a:rPr lang="en-GB" sz="1200">
                <a:solidFill>
                  <a:schemeClr val="dk1"/>
                </a:solidFill>
                <a:latin typeface="Calibri"/>
                <a:ea typeface="Calibri"/>
                <a:cs typeface="Calibri"/>
                <a:sym typeface="Calibri"/>
              </a:rPr>
              <a:t> century.</a:t>
            </a:r>
            <a:endParaRPr sz="12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So we can conclude that the salient concept that maps onto the output of the concept modeler is the lunar calendar or the cycles of the moon.</a:t>
            </a:r>
            <a:endParaRPr/>
          </a:p>
          <a:p>
            <a:pPr indent="0" lvl="0" marL="0" rtl="0" algn="l">
              <a:spcBef>
                <a:spcPts val="0"/>
              </a:spcBef>
              <a:spcAft>
                <a:spcPts val="0"/>
              </a:spcAft>
              <a:buNone/>
            </a:pPr>
            <a:r>
              <a:t/>
            </a:r>
            <a:endParaRPr/>
          </a:p>
        </p:txBody>
      </p:sp>
      <p:sp>
        <p:nvSpPr>
          <p:cNvPr id="116" name="Google Shape;116;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GB"/>
              <a:t>Discursive concept is not co-terminous with and may pre-date expression as a single lexical item </a:t>
            </a:r>
            <a:endParaRPr/>
          </a:p>
          <a:p>
            <a:pPr indent="0" lvl="0" marL="0" marR="0" rtl="0" algn="l">
              <a:lnSpc>
                <a:spcPct val="100000"/>
              </a:lnSpc>
              <a:spcBef>
                <a:spcPts val="0"/>
              </a:spcBef>
              <a:spcAft>
                <a:spcPts val="0"/>
              </a:spcAft>
              <a:buClr>
                <a:schemeClr val="dk1"/>
              </a:buClr>
              <a:buSzPts val="1200"/>
              <a:buFont typeface="Calibri"/>
              <a:buNone/>
            </a:pPr>
            <a:r>
              <a:rPr lang="en-GB"/>
              <a:t>Semantic search: </a:t>
            </a:r>
            <a:r>
              <a:rPr b="0" i="0" lang="en-GB" sz="1200">
                <a:solidFill>
                  <a:schemeClr val="dk1"/>
                </a:solidFill>
                <a:latin typeface="Calibri"/>
                <a:ea typeface="Calibri"/>
                <a:cs typeface="Calibri"/>
                <a:sym typeface="Calibri"/>
              </a:rPr>
              <a:t>Conventional search is keyword based, whereby the system looks for literal string matches against the search term. When searching very large text corpora this is an imprecise method. A search for the word </a:t>
            </a:r>
            <a:r>
              <a:rPr b="0" i="1" lang="en-GB" sz="1200">
                <a:solidFill>
                  <a:schemeClr val="dk1"/>
                </a:solidFill>
                <a:latin typeface="Calibri"/>
                <a:ea typeface="Calibri"/>
                <a:cs typeface="Calibri"/>
                <a:sym typeface="Calibri"/>
              </a:rPr>
              <a:t>air</a:t>
            </a:r>
            <a:r>
              <a:rPr b="0" i="0" lang="en-GB" sz="1200">
                <a:solidFill>
                  <a:schemeClr val="dk1"/>
                </a:solidFill>
                <a:latin typeface="Calibri"/>
                <a:ea typeface="Calibri"/>
                <a:cs typeface="Calibri"/>
                <a:sym typeface="Calibri"/>
              </a:rPr>
              <a:t> will return documents about the sky, oxygen, breath, melodies and outward appearance. </a:t>
            </a:r>
            <a:endParaRPr/>
          </a:p>
          <a:p>
            <a:pPr indent="0" lvl="0" marL="0" rtl="0" algn="l">
              <a:spcBef>
                <a:spcPts val="0"/>
              </a:spcBef>
              <a:spcAft>
                <a:spcPts val="0"/>
              </a:spcAft>
              <a:buNone/>
            </a:pPr>
            <a:r>
              <a:rPr b="0" i="0" lang="en-GB" sz="1200">
                <a:solidFill>
                  <a:schemeClr val="dk1"/>
                </a:solidFill>
                <a:latin typeface="Calibri"/>
                <a:ea typeface="Calibri"/>
                <a:cs typeface="Calibri"/>
                <a:sym typeface="Calibri"/>
              </a:rPr>
              <a:t>Concept-modelling facilitates a more semantically informed approach to searching. Instead of a system looking for the search term in the corpus of documents, it looks for the term in our index of quad data, then presents the end-user with matching quads. The user is then able to select the quad which most closely matches her or his intended usage – such as </a:t>
            </a:r>
            <a:r>
              <a:rPr b="0" i="1" lang="en-GB" sz="1200">
                <a:solidFill>
                  <a:schemeClr val="dk1"/>
                </a:solidFill>
                <a:latin typeface="Calibri"/>
                <a:ea typeface="Calibri"/>
                <a:cs typeface="Calibri"/>
                <a:sym typeface="Calibri"/>
              </a:rPr>
              <a:t>air-water-earth</a:t>
            </a:r>
            <a:r>
              <a:rPr b="0" i="0" lang="en-GB" sz="1200">
                <a:solidFill>
                  <a:schemeClr val="dk1"/>
                </a:solidFill>
                <a:latin typeface="Calibri"/>
                <a:ea typeface="Calibri"/>
                <a:cs typeface="Calibri"/>
                <a:sym typeface="Calibri"/>
              </a:rPr>
              <a:t>,</a:t>
            </a:r>
            <a:r>
              <a:rPr b="0" i="1" lang="en-GB" sz="1200">
                <a:solidFill>
                  <a:schemeClr val="dk1"/>
                </a:solidFill>
                <a:latin typeface="Calibri"/>
                <a:ea typeface="Calibri"/>
                <a:cs typeface="Calibri"/>
                <a:sym typeface="Calibri"/>
              </a:rPr>
              <a:t> air-music-instrument</a:t>
            </a:r>
            <a:r>
              <a:rPr b="0" i="0" lang="en-GB" sz="1200">
                <a:solidFill>
                  <a:schemeClr val="dk1"/>
                </a:solidFill>
                <a:latin typeface="Calibri"/>
                <a:ea typeface="Calibri"/>
                <a:cs typeface="Calibri"/>
                <a:sym typeface="Calibri"/>
              </a:rPr>
              <a:t>, or </a:t>
            </a:r>
            <a:r>
              <a:rPr b="0" i="1" lang="en-GB" sz="1200">
                <a:solidFill>
                  <a:schemeClr val="dk1"/>
                </a:solidFill>
                <a:latin typeface="Calibri"/>
                <a:ea typeface="Calibri"/>
                <a:cs typeface="Calibri"/>
                <a:sym typeface="Calibri"/>
              </a:rPr>
              <a:t>air-face-demeanour</a:t>
            </a:r>
            <a:r>
              <a:rPr b="0" i="0" lang="en-GB" sz="1200">
                <a:solidFill>
                  <a:schemeClr val="dk1"/>
                </a:solidFill>
                <a:latin typeface="Calibri"/>
                <a:ea typeface="Calibri"/>
                <a:cs typeface="Calibri"/>
                <a:sym typeface="Calibri"/>
              </a:rPr>
              <a:t> – and the system returns the specific spans of documents in which this trio appears.</a:t>
            </a:r>
            <a:endParaRPr/>
          </a:p>
          <a:p>
            <a:pPr indent="0" lvl="0" marL="0" rtl="0" algn="l">
              <a:spcBef>
                <a:spcPts val="0"/>
              </a:spcBef>
              <a:spcAft>
                <a:spcPts val="0"/>
              </a:spcAft>
              <a:buNone/>
            </a:pPr>
            <a:r>
              <a:rPr b="0" i="0" lang="en-GB" sz="1200">
                <a:solidFill>
                  <a:schemeClr val="dk1"/>
                </a:solidFill>
                <a:latin typeface="Calibri"/>
                <a:ea typeface="Calibri"/>
                <a:cs typeface="Calibri"/>
                <a:sym typeface="Calibri"/>
              </a:rPr>
              <a:t>In addition to user searches, our trio data can be used as a recommendation engine – it can identify the strongest trios in the text that a user is currently reading, and recommend other texts with similar strong trios. Such a recommendation engine can lead users to texts they might never have otherwise found, particularly in very large archives where many texts are almost never accessed.</a:t>
            </a:r>
            <a:endParaRPr/>
          </a:p>
        </p:txBody>
      </p:sp>
      <p:sp>
        <p:nvSpPr>
          <p:cNvPr id="129" name="Google Shape;129;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sp>
        <p:nvSpPr>
          <p:cNvPr id="16" name="Google Shape;16;p12"/>
          <p:cNvSpPr txBox="1"/>
          <p:nvPr>
            <p:ph type="ctrTitle"/>
          </p:nvPr>
        </p:nvSpPr>
        <p:spPr>
          <a:xfrm>
            <a:off x="218658" y="2314851"/>
            <a:ext cx="11519455" cy="1511714"/>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1"/>
              </a:buClr>
              <a:buSzPts val="5400"/>
              <a:buFont typeface="Source Sans Pro Black"/>
              <a:buNone/>
              <a:defRPr b="1" i="0" sz="5400">
                <a:latin typeface="Source Sans Pro Black"/>
                <a:ea typeface="Source Sans Pro Black"/>
                <a:cs typeface="Source Sans Pro Black"/>
                <a:sym typeface="Source Sans Pro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subTitle"/>
          </p:nvPr>
        </p:nvSpPr>
        <p:spPr>
          <a:xfrm>
            <a:off x="218658" y="3875824"/>
            <a:ext cx="11519455" cy="514592"/>
          </a:xfrm>
          <a:prstGeom prst="rect">
            <a:avLst/>
          </a:prstGeom>
          <a:noFill/>
          <a:ln>
            <a:noFill/>
          </a:ln>
        </p:spPr>
        <p:txBody>
          <a:bodyPr anchorCtr="0" anchor="t" bIns="45700" lIns="91425" spcFirstLastPara="1" rIns="91425" wrap="square" tIns="45700">
            <a:noAutofit/>
          </a:bodyPr>
          <a:lstStyle>
            <a:lvl1pPr lvl="0" algn="l">
              <a:lnSpc>
                <a:spcPct val="90000"/>
              </a:lnSpc>
              <a:spcBef>
                <a:spcPts val="1000"/>
              </a:spcBef>
              <a:spcAft>
                <a:spcPts val="0"/>
              </a:spcAft>
              <a:buClr>
                <a:schemeClr val="dk1"/>
              </a:buClr>
              <a:buSzPts val="3200"/>
              <a:buNone/>
              <a:defRPr sz="32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descr="The University of Sheffield logo" id="21" name="Google Shape;21;p12"/>
          <p:cNvPicPr preferRelativeResize="0"/>
          <p:nvPr/>
        </p:nvPicPr>
        <p:blipFill rotWithShape="1">
          <a:blip r:embed="rId2">
            <a:alphaModFix/>
          </a:blip>
          <a:srcRect b="0" l="0" r="0" t="0"/>
          <a:stretch/>
        </p:blipFill>
        <p:spPr>
          <a:xfrm>
            <a:off x="218661" y="235450"/>
            <a:ext cx="2923387" cy="886913"/>
          </a:xfrm>
          <a:prstGeom prst="rect">
            <a:avLst/>
          </a:prstGeom>
          <a:noFill/>
          <a:ln>
            <a:noFill/>
          </a:ln>
        </p:spPr>
      </p:pic>
      <p:sp>
        <p:nvSpPr>
          <p:cNvPr id="22" name="Google Shape;22;p12"/>
          <p:cNvSpPr txBox="1"/>
          <p:nvPr>
            <p:ph idx="2" type="body"/>
          </p:nvPr>
        </p:nvSpPr>
        <p:spPr>
          <a:xfrm>
            <a:off x="218658" y="5035387"/>
            <a:ext cx="5877342" cy="51459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3" name="Google Shape;23;p12"/>
          <p:cNvSpPr txBox="1"/>
          <p:nvPr>
            <p:ph idx="3" type="body"/>
          </p:nvPr>
        </p:nvSpPr>
        <p:spPr>
          <a:xfrm>
            <a:off x="6095999" y="5035387"/>
            <a:ext cx="5257797" cy="51459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descr="A World Top 100 University logo" id="24" name="Google Shape;24;p12"/>
          <p:cNvPicPr preferRelativeResize="0"/>
          <p:nvPr/>
        </p:nvPicPr>
        <p:blipFill rotWithShape="1">
          <a:blip r:embed="rId3">
            <a:alphaModFix/>
          </a:blip>
          <a:srcRect b="0" l="0" r="0" t="0"/>
          <a:stretch/>
        </p:blipFill>
        <p:spPr>
          <a:xfrm>
            <a:off x="10658222" y="5937655"/>
            <a:ext cx="1391149" cy="8373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9" name="Shape 29"/>
        <p:cNvGrpSpPr/>
        <p:nvPr/>
      </p:nvGrpSpPr>
      <p:grpSpPr>
        <a:xfrm>
          <a:off x="0" y="0"/>
          <a:ext cx="0" cy="0"/>
          <a:chOff x="0" y="0"/>
          <a:chExt cx="0" cy="0"/>
        </a:xfrm>
      </p:grpSpPr>
      <p:sp>
        <p:nvSpPr>
          <p:cNvPr id="30" name="Google Shape;30;p14"/>
          <p:cNvSpPr/>
          <p:nvPr/>
        </p:nvSpPr>
        <p:spPr>
          <a:xfrm>
            <a:off x="0" y="-4763"/>
            <a:ext cx="12192000" cy="106825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1" name="Google Shape;31;p14"/>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800"/>
              <a:buFont typeface="Source Sans Pro Black"/>
              <a:buNone/>
              <a:defRPr b="1" i="0" sz="2800">
                <a:latin typeface="Source Sans Pro Black"/>
                <a:ea typeface="Source Sans Pro Black"/>
                <a:cs typeface="Source Sans Pro Black"/>
                <a:sym typeface="Source Sans Pro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14"/>
          <p:cNvSpPr txBox="1"/>
          <p:nvPr>
            <p:ph idx="1" type="body"/>
          </p:nvPr>
        </p:nvSpPr>
        <p:spPr>
          <a:xfrm>
            <a:off x="240446" y="1253330"/>
            <a:ext cx="11113354" cy="466682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chemeClr val="dk2"/>
        </a:solidFill>
      </p:bgPr>
    </p:bg>
    <p:spTree>
      <p:nvGrpSpPr>
        <p:cNvPr id="36" name="Shape 36"/>
        <p:cNvGrpSpPr/>
        <p:nvPr/>
      </p:nvGrpSpPr>
      <p:grpSpPr>
        <a:xfrm>
          <a:off x="0" y="0"/>
          <a:ext cx="0" cy="0"/>
          <a:chOff x="0" y="0"/>
          <a:chExt cx="0" cy="0"/>
        </a:xfrm>
      </p:grpSpPr>
      <p:sp>
        <p:nvSpPr>
          <p:cNvPr id="37" name="Google Shape;37;p15"/>
          <p:cNvSpPr txBox="1"/>
          <p:nvPr>
            <p:ph type="title"/>
          </p:nvPr>
        </p:nvSpPr>
        <p:spPr>
          <a:xfrm>
            <a:off x="838200" y="2002631"/>
            <a:ext cx="10515600" cy="2852737"/>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chemeClr val="dk1"/>
              </a:buClr>
              <a:buSzPts val="6000"/>
              <a:buFont typeface="Source Sans Pro"/>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1" name="Shape 41"/>
        <p:cNvGrpSpPr/>
        <p:nvPr/>
      </p:nvGrpSpPr>
      <p:grpSpPr>
        <a:xfrm>
          <a:off x="0" y="0"/>
          <a:ext cx="0" cy="0"/>
          <a:chOff x="0" y="0"/>
          <a:chExt cx="0" cy="0"/>
        </a:xfrm>
      </p:grpSpPr>
      <p:sp>
        <p:nvSpPr>
          <p:cNvPr id="42" name="Google Shape;42;p16"/>
          <p:cNvSpPr/>
          <p:nvPr/>
        </p:nvSpPr>
        <p:spPr>
          <a:xfrm>
            <a:off x="0" y="-4763"/>
            <a:ext cx="12192000" cy="106825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43" name="Google Shape;43;p16"/>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800"/>
              <a:buFont typeface="Source Sans Pro Black"/>
              <a:buNone/>
              <a:defRPr b="1" i="0" sz="2800">
                <a:latin typeface="Source Sans Pro Black"/>
                <a:ea typeface="Source Sans Pro Black"/>
                <a:cs typeface="Source Sans Pro Black"/>
                <a:sym typeface="Source Sans Pro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49" name="Shape 49"/>
        <p:cNvGrpSpPr/>
        <p:nvPr/>
      </p:nvGrpSpPr>
      <p:grpSpPr>
        <a:xfrm>
          <a:off x="0" y="0"/>
          <a:ext cx="0" cy="0"/>
          <a:chOff x="0" y="0"/>
          <a:chExt cx="0" cy="0"/>
        </a:xfrm>
      </p:grpSpPr>
      <p:sp>
        <p:nvSpPr>
          <p:cNvPr id="50" name="Google Shape;50;p17"/>
          <p:cNvSpPr/>
          <p:nvPr/>
        </p:nvSpPr>
        <p:spPr>
          <a:xfrm>
            <a:off x="0" y="-4763"/>
            <a:ext cx="12192000" cy="106825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1" name="Google Shape;51;p17"/>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800"/>
              <a:buFont typeface="Source Sans Pro Black"/>
              <a:buNone/>
              <a:defRPr b="1" i="0" sz="2800">
                <a:latin typeface="Source Sans Pro Black"/>
                <a:ea typeface="Source Sans Pro Black"/>
                <a:cs typeface="Source Sans Pro Black"/>
                <a:sym typeface="Source Sans Pro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7"/>
          <p:cNvSpPr txBox="1"/>
          <p:nvPr>
            <p:ph idx="1" type="body"/>
          </p:nvPr>
        </p:nvSpPr>
        <p:spPr>
          <a:xfrm>
            <a:off x="1649999" y="1991898"/>
            <a:ext cx="8892001" cy="1888712"/>
          </a:xfrm>
          <a:prstGeom prst="rect">
            <a:avLst/>
          </a:prstGeom>
          <a:noFill/>
          <a:ln>
            <a:noFill/>
          </a:ln>
        </p:spPr>
        <p:txBody>
          <a:bodyPr anchorCtr="0" anchor="ctr" bIns="45700" lIns="91425" spcFirstLastPara="1" rIns="91425" wrap="square" tIns="45700">
            <a:noAutofit/>
          </a:bodyPr>
          <a:lstStyle>
            <a:lvl1pPr indent="-228600" lvl="0" marL="457200" algn="ctr">
              <a:lnSpc>
                <a:spcPct val="90000"/>
              </a:lnSpc>
              <a:spcBef>
                <a:spcPts val="1000"/>
              </a:spcBef>
              <a:spcAft>
                <a:spcPts val="0"/>
              </a:spcAft>
              <a:buClr>
                <a:schemeClr val="dk1"/>
              </a:buClr>
              <a:buSzPts val="11000"/>
              <a:buNone/>
              <a:defRPr sz="11000"/>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17"/>
          <p:cNvSpPr txBox="1"/>
          <p:nvPr>
            <p:ph idx="2" type="body"/>
          </p:nvPr>
        </p:nvSpPr>
        <p:spPr>
          <a:xfrm>
            <a:off x="1649999" y="4084500"/>
            <a:ext cx="8892001" cy="1123604"/>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000"/>
              </a:spcBef>
              <a:spcAft>
                <a:spcPts val="0"/>
              </a:spcAft>
              <a:buClr>
                <a:schemeClr val="dk1"/>
              </a:buClr>
              <a:buSzPts val="2800"/>
              <a:buNone/>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4" name="Google Shape;54;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57" name="Shape 57"/>
        <p:cNvGrpSpPr/>
        <p:nvPr/>
      </p:nvGrpSpPr>
      <p:grpSpPr>
        <a:xfrm>
          <a:off x="0" y="0"/>
          <a:ext cx="0" cy="0"/>
          <a:chOff x="0" y="0"/>
          <a:chExt cx="0" cy="0"/>
        </a:xfrm>
      </p:grpSpPr>
      <p:sp>
        <p:nvSpPr>
          <p:cNvPr id="58" name="Google Shape;58;p18"/>
          <p:cNvSpPr/>
          <p:nvPr/>
        </p:nvSpPr>
        <p:spPr>
          <a:xfrm>
            <a:off x="0" y="-4763"/>
            <a:ext cx="12192000" cy="106825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59" name="Google Shape;59;p18"/>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2800"/>
              <a:buFont typeface="Source Sans Pro Black"/>
              <a:buNone/>
              <a:defRPr b="1" i="0" sz="2800">
                <a:latin typeface="Source Sans Pro Black"/>
                <a:ea typeface="Source Sans Pro Black"/>
                <a:cs typeface="Source Sans Pro Black"/>
                <a:sym typeface="Source Sans Pro Black"/>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Source Sans Pro"/>
              <a:buNone/>
              <a:defRPr b="0" i="0" sz="4400" u="none" cap="none" strike="noStrike">
                <a:solidFill>
                  <a:schemeClr val="dk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Source Sans Pro"/>
                <a:ea typeface="Source Sans Pro"/>
                <a:cs typeface="Source Sans Pro"/>
                <a:sym typeface="Source Sans Pro"/>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Source Sans Pro"/>
                <a:ea typeface="Source Sans Pro"/>
                <a:cs typeface="Source Sans Pro"/>
                <a:sym typeface="Source Sans Pro"/>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Source Sans Pro"/>
                <a:ea typeface="Source Sans Pro"/>
                <a:cs typeface="Source Sans Pro"/>
                <a:sym typeface="Source Sans Pro"/>
              </a:defRPr>
            </a:lvl3pPr>
            <a:lvl4pPr indent="-381000" lvl="3" marL="18288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Source Sans Pro"/>
                <a:ea typeface="Source Sans Pro"/>
                <a:cs typeface="Source Sans Pro"/>
                <a:sym typeface="Source Sans Pro"/>
              </a:defRPr>
            </a:lvl4pPr>
            <a:lvl5pPr indent="-381000" lvl="4" marL="22860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Source Sans Pro"/>
                <a:ea typeface="Source Sans Pro"/>
                <a:cs typeface="Source Sans Pro"/>
                <a:sym typeface="Source Sans Pro"/>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E9093"/>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E9093"/>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E9093"/>
                </a:solidFill>
                <a:latin typeface="Calibri"/>
                <a:ea typeface="Calibri"/>
                <a:cs typeface="Calibri"/>
                <a:sym typeface="Calibri"/>
              </a:defRPr>
            </a:lvl1pPr>
            <a:lvl2pPr indent="0" lvl="1" marL="0" marR="0" rtl="0" algn="r">
              <a:spcBef>
                <a:spcPts val="0"/>
              </a:spcBef>
              <a:buNone/>
              <a:defRPr b="0" i="0" sz="1200" u="none" cap="none" strike="noStrike">
                <a:solidFill>
                  <a:srgbClr val="8E9093"/>
                </a:solidFill>
                <a:latin typeface="Calibri"/>
                <a:ea typeface="Calibri"/>
                <a:cs typeface="Calibri"/>
                <a:sym typeface="Calibri"/>
              </a:defRPr>
            </a:lvl2pPr>
            <a:lvl3pPr indent="0" lvl="2" marL="0" marR="0" rtl="0" algn="r">
              <a:spcBef>
                <a:spcPts val="0"/>
              </a:spcBef>
              <a:buNone/>
              <a:defRPr b="0" i="0" sz="1200" u="none" cap="none" strike="noStrike">
                <a:solidFill>
                  <a:srgbClr val="8E9093"/>
                </a:solidFill>
                <a:latin typeface="Calibri"/>
                <a:ea typeface="Calibri"/>
                <a:cs typeface="Calibri"/>
                <a:sym typeface="Calibri"/>
              </a:defRPr>
            </a:lvl3pPr>
            <a:lvl4pPr indent="0" lvl="3" marL="0" marR="0" rtl="0" algn="r">
              <a:spcBef>
                <a:spcPts val="0"/>
              </a:spcBef>
              <a:buNone/>
              <a:defRPr b="0" i="0" sz="1200" u="none" cap="none" strike="noStrike">
                <a:solidFill>
                  <a:srgbClr val="8E9093"/>
                </a:solidFill>
                <a:latin typeface="Calibri"/>
                <a:ea typeface="Calibri"/>
                <a:cs typeface="Calibri"/>
                <a:sym typeface="Calibri"/>
              </a:defRPr>
            </a:lvl4pPr>
            <a:lvl5pPr indent="0" lvl="4" marL="0" marR="0" rtl="0" algn="r">
              <a:spcBef>
                <a:spcPts val="0"/>
              </a:spcBef>
              <a:buNone/>
              <a:defRPr b="0" i="0" sz="1200" u="none" cap="none" strike="noStrike">
                <a:solidFill>
                  <a:srgbClr val="8E9093"/>
                </a:solidFill>
                <a:latin typeface="Calibri"/>
                <a:ea typeface="Calibri"/>
                <a:cs typeface="Calibri"/>
                <a:sym typeface="Calibri"/>
              </a:defRPr>
            </a:lvl5pPr>
            <a:lvl6pPr indent="0" lvl="5" marL="0" marR="0" rtl="0" algn="r">
              <a:spcBef>
                <a:spcPts val="0"/>
              </a:spcBef>
              <a:buNone/>
              <a:defRPr b="0" i="0" sz="1200" u="none" cap="none" strike="noStrike">
                <a:solidFill>
                  <a:srgbClr val="8E9093"/>
                </a:solidFill>
                <a:latin typeface="Calibri"/>
                <a:ea typeface="Calibri"/>
                <a:cs typeface="Calibri"/>
                <a:sym typeface="Calibri"/>
              </a:defRPr>
            </a:lvl6pPr>
            <a:lvl7pPr indent="0" lvl="6" marL="0" marR="0" rtl="0" algn="r">
              <a:spcBef>
                <a:spcPts val="0"/>
              </a:spcBef>
              <a:buNone/>
              <a:defRPr b="0" i="0" sz="1200" u="none" cap="none" strike="noStrike">
                <a:solidFill>
                  <a:srgbClr val="8E9093"/>
                </a:solidFill>
                <a:latin typeface="Calibri"/>
                <a:ea typeface="Calibri"/>
                <a:cs typeface="Calibri"/>
                <a:sym typeface="Calibri"/>
              </a:defRPr>
            </a:lvl7pPr>
            <a:lvl8pPr indent="0" lvl="7" marL="0" marR="0" rtl="0" algn="r">
              <a:spcBef>
                <a:spcPts val="0"/>
              </a:spcBef>
              <a:buNone/>
              <a:defRPr b="0" i="0" sz="1200" u="none" cap="none" strike="noStrike">
                <a:solidFill>
                  <a:srgbClr val="8E9093"/>
                </a:solidFill>
                <a:latin typeface="Calibri"/>
                <a:ea typeface="Calibri"/>
                <a:cs typeface="Calibri"/>
                <a:sym typeface="Calibri"/>
              </a:defRPr>
            </a:lvl8pPr>
            <a:lvl9pPr indent="0" lvl="8" marL="0" marR="0" rtl="0" algn="r">
              <a:spcBef>
                <a:spcPts val="0"/>
              </a:spcBef>
              <a:buNone/>
              <a:defRPr b="0" i="0" sz="1200" u="none" cap="none" strike="noStrike">
                <a:solidFill>
                  <a:srgbClr val="8E9093"/>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 Id="rId4" Type="http://schemas.openxmlformats.org/officeDocument/2006/relationships/image" Target="../media/image7.gif"/><Relationship Id="rId5" Type="http://schemas.openxmlformats.org/officeDocument/2006/relationships/image" Target="../media/image2.png"/><Relationship Id="rId6" Type="http://schemas.openxmlformats.org/officeDocument/2006/relationships/image" Target="../media/image5.gif"/><Relationship Id="rId7"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linguisticdna.org/cm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
          <p:cNvSpPr txBox="1"/>
          <p:nvPr>
            <p:ph type="ctrTitle"/>
          </p:nvPr>
        </p:nvSpPr>
        <p:spPr>
          <a:xfrm>
            <a:off x="218658" y="2314851"/>
            <a:ext cx="11519455" cy="1511714"/>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5400"/>
              <a:buFont typeface="Source Sans Pro Black"/>
              <a:buNone/>
            </a:pPr>
            <a:r>
              <a:rPr lang="en-GB"/>
              <a:t>Linguistic DNA</a:t>
            </a:r>
            <a:endParaRPr/>
          </a:p>
        </p:txBody>
      </p:sp>
      <p:sp>
        <p:nvSpPr>
          <p:cNvPr id="69" name="Google Shape;69;p1"/>
          <p:cNvSpPr txBox="1"/>
          <p:nvPr>
            <p:ph idx="1" type="subTitle"/>
          </p:nvPr>
        </p:nvSpPr>
        <p:spPr>
          <a:xfrm>
            <a:off x="218658" y="3875824"/>
            <a:ext cx="11519455" cy="51459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GB"/>
              <a:t>In search of the conceptual structure of Early Modern English</a:t>
            </a:r>
            <a:endParaRPr/>
          </a:p>
          <a:p>
            <a:pPr indent="0" lvl="0" marL="0" rtl="0" algn="l">
              <a:lnSpc>
                <a:spcPct val="90000"/>
              </a:lnSpc>
              <a:spcBef>
                <a:spcPts val="1000"/>
              </a:spcBef>
              <a:spcAft>
                <a:spcPts val="0"/>
              </a:spcAft>
              <a:buClr>
                <a:schemeClr val="dk1"/>
              </a:buClr>
              <a:buSzPts val="3200"/>
              <a:buNone/>
            </a:pPr>
            <a:r>
              <a:t/>
            </a:r>
            <a:endParaRPr/>
          </a:p>
        </p:txBody>
      </p:sp>
      <p:sp>
        <p:nvSpPr>
          <p:cNvPr id="70" name="Google Shape;70;p1"/>
          <p:cNvSpPr txBox="1"/>
          <p:nvPr>
            <p:ph idx="2" type="body"/>
          </p:nvPr>
        </p:nvSpPr>
        <p:spPr>
          <a:xfrm>
            <a:off x="218658" y="5035387"/>
            <a:ext cx="5877342" cy="51459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GB"/>
              <a:t>Susan Fitzmaurice</a:t>
            </a:r>
            <a:endParaRPr/>
          </a:p>
        </p:txBody>
      </p:sp>
      <p:sp>
        <p:nvSpPr>
          <p:cNvPr id="71" name="Google Shape;71;p1"/>
          <p:cNvSpPr txBox="1"/>
          <p:nvPr>
            <p:ph idx="3" type="body"/>
          </p:nvPr>
        </p:nvSpPr>
        <p:spPr>
          <a:xfrm>
            <a:off x="6095999" y="5035387"/>
            <a:ext cx="5257797" cy="51459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rPr lang="en-GB"/>
              <a:t>June 8,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0"/>
          <p:cNvSpPr txBox="1"/>
          <p:nvPr>
            <p:ph type="title"/>
          </p:nvPr>
        </p:nvSpPr>
        <p:spPr>
          <a:xfrm>
            <a:off x="888625" y="2002631"/>
            <a:ext cx="10515600" cy="2852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Source Sans Pro"/>
              <a:buNone/>
            </a:pPr>
            <a:r>
              <a:rPr lang="en-GB"/>
              <a:t>Thanks</a:t>
            </a:r>
            <a:endParaRPr/>
          </a:p>
          <a:p>
            <a:pPr indent="0" lvl="0" marL="0" rtl="0" algn="ctr">
              <a:lnSpc>
                <a:spcPct val="90000"/>
              </a:lnSpc>
              <a:spcBef>
                <a:spcPts val="0"/>
              </a:spcBef>
              <a:spcAft>
                <a:spcPts val="0"/>
              </a:spcAft>
              <a:buClr>
                <a:schemeClr val="dk1"/>
              </a:buClr>
              <a:buSzPts val="6000"/>
              <a:buFont typeface="Source Sans Pro"/>
              <a:buNone/>
            </a:pPr>
            <a:r>
              <a:rPr lang="en-GB"/>
              <a:t>Any questions?</a:t>
            </a:r>
            <a:br>
              <a:rPr lang="en-GB"/>
            </a:b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GB"/>
              <a:t>05/06/2023</a:t>
            </a:r>
            <a:endParaRPr/>
          </a:p>
        </p:txBody>
      </p:sp>
      <p:sp>
        <p:nvSpPr>
          <p:cNvPr id="78" name="Google Shape;78;p2"/>
          <p:cNvSpPr txBox="1"/>
          <p:nvPr>
            <p:ph idx="11" type="ftr"/>
          </p:nvPr>
        </p:nvSpPr>
        <p:spPr>
          <a:xfrm>
            <a:off x="4080537" y="6173787"/>
            <a:ext cx="4114800" cy="3651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GB"/>
              <a:t>© The University of Sheffield</a:t>
            </a:r>
            <a:endParaRPr/>
          </a:p>
        </p:txBody>
      </p:sp>
      <p:pic>
        <p:nvPicPr>
          <p:cNvPr id="79" name="Google Shape;79;p2"/>
          <p:cNvPicPr preferRelativeResize="0"/>
          <p:nvPr/>
        </p:nvPicPr>
        <p:blipFill rotWithShape="1">
          <a:blip r:embed="rId3">
            <a:alphaModFix/>
          </a:blip>
          <a:srcRect b="0" l="0" r="0" t="0"/>
          <a:stretch/>
        </p:blipFill>
        <p:spPr>
          <a:xfrm>
            <a:off x="0" y="1196752"/>
            <a:ext cx="12194370" cy="4349363"/>
          </a:xfrm>
          <a:prstGeom prst="rect">
            <a:avLst/>
          </a:prstGeom>
          <a:noFill/>
          <a:ln>
            <a:noFill/>
          </a:ln>
        </p:spPr>
      </p:pic>
      <p:pic>
        <p:nvPicPr>
          <p:cNvPr descr="http://www.hrionline.ac.uk/san/logos/logo-ahrc.gif" id="80" name="Google Shape;80;p2"/>
          <p:cNvPicPr preferRelativeResize="0"/>
          <p:nvPr/>
        </p:nvPicPr>
        <p:blipFill rotWithShape="1">
          <a:blip r:embed="rId4">
            <a:alphaModFix/>
          </a:blip>
          <a:srcRect b="0" l="0" r="0" t="0"/>
          <a:stretch/>
        </p:blipFill>
        <p:spPr>
          <a:xfrm>
            <a:off x="407368" y="5725209"/>
            <a:ext cx="2474011" cy="672104"/>
          </a:xfrm>
          <a:prstGeom prst="rect">
            <a:avLst/>
          </a:prstGeom>
          <a:noFill/>
          <a:ln>
            <a:noFill/>
          </a:ln>
        </p:spPr>
      </p:pic>
      <p:pic>
        <p:nvPicPr>
          <p:cNvPr descr="University of Sussex" id="81" name="Google Shape;81;p2"/>
          <p:cNvPicPr preferRelativeResize="0"/>
          <p:nvPr/>
        </p:nvPicPr>
        <p:blipFill rotWithShape="1">
          <a:blip r:embed="rId5">
            <a:alphaModFix/>
          </a:blip>
          <a:srcRect b="0" l="0" r="0" t="0"/>
          <a:stretch/>
        </p:blipFill>
        <p:spPr>
          <a:xfrm>
            <a:off x="6648665" y="5748416"/>
            <a:ext cx="1589798" cy="648897"/>
          </a:xfrm>
          <a:prstGeom prst="rect">
            <a:avLst/>
          </a:prstGeom>
          <a:noFill/>
          <a:ln>
            <a:noFill/>
          </a:ln>
        </p:spPr>
      </p:pic>
      <p:pic>
        <p:nvPicPr>
          <p:cNvPr descr="University of Glasgow" id="82" name="Google Shape;82;p2"/>
          <p:cNvPicPr preferRelativeResize="0"/>
          <p:nvPr/>
        </p:nvPicPr>
        <p:blipFill rotWithShape="1">
          <a:blip r:embed="rId6">
            <a:alphaModFix/>
          </a:blip>
          <a:srcRect b="0" l="0" r="0" t="0"/>
          <a:stretch/>
        </p:blipFill>
        <p:spPr>
          <a:xfrm>
            <a:off x="8737600" y="5725209"/>
            <a:ext cx="1702576" cy="729675"/>
          </a:xfrm>
          <a:prstGeom prst="rect">
            <a:avLst/>
          </a:prstGeom>
          <a:noFill/>
          <a:ln>
            <a:noFill/>
          </a:ln>
        </p:spPr>
      </p:pic>
      <p:pic>
        <p:nvPicPr>
          <p:cNvPr descr="https://lh3.googleusercontent.com/JpqZTBnqeFqEKmHjHZzpEdI5B9oHzxCEnorHugXOEF82ru3JyfyCz2nFbkehk3KKGV2bG5ZFhRBKh8SSqFybZxAM_R4cmb5n5TzhUz0SF5CSpK6gyQwhQuAIZ_kbdWfpNMAS9vF4CYwPHdsaHq_yriCHMQ=s2048" id="83" name="Google Shape;83;p2"/>
          <p:cNvPicPr preferRelativeResize="0"/>
          <p:nvPr/>
        </p:nvPicPr>
        <p:blipFill rotWithShape="1">
          <a:blip r:embed="rId7">
            <a:alphaModFix/>
          </a:blip>
          <a:srcRect b="0" l="0" r="0" t="0"/>
          <a:stretch/>
        </p:blipFill>
        <p:spPr>
          <a:xfrm>
            <a:off x="3380516" y="5707594"/>
            <a:ext cx="2683949" cy="81413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3"/>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What is a concept?</a:t>
            </a:r>
            <a:endParaRPr/>
          </a:p>
        </p:txBody>
      </p:sp>
      <p:sp>
        <p:nvSpPr>
          <p:cNvPr id="90" name="Google Shape;90;p3"/>
          <p:cNvSpPr txBox="1"/>
          <p:nvPr>
            <p:ph idx="1" type="body"/>
          </p:nvPr>
        </p:nvSpPr>
        <p:spPr>
          <a:xfrm>
            <a:off x="240446" y="1253330"/>
            <a:ext cx="11113354" cy="4666823"/>
          </a:xfrm>
          <a:prstGeom prst="rect">
            <a:avLst/>
          </a:prstGeom>
          <a:noFill/>
          <a:ln>
            <a:noFill/>
          </a:ln>
        </p:spPr>
        <p:txBody>
          <a:bodyPr anchorCtr="0" anchor="t" bIns="45700" lIns="91425" spcFirstLastPara="1" rIns="91425" wrap="square" tIns="45700">
            <a:normAutofit lnSpcReduction="10000"/>
          </a:bodyPr>
          <a:lstStyle/>
          <a:p>
            <a:pPr indent="-470535" lvl="0" marL="457200" rtl="0" algn="l">
              <a:lnSpc>
                <a:spcPct val="90000"/>
              </a:lnSpc>
              <a:spcBef>
                <a:spcPts val="0"/>
              </a:spcBef>
              <a:spcAft>
                <a:spcPts val="0"/>
              </a:spcAft>
              <a:buClr>
                <a:schemeClr val="dk1"/>
              </a:buClr>
              <a:buSzPts val="2800"/>
              <a:buFont typeface="Arial"/>
              <a:buChar char="•"/>
            </a:pPr>
            <a:r>
              <a:rPr lang="en-GB"/>
              <a:t>Analysis predicated on conceptual structure being located in groups of words within discourse—discursive concept</a:t>
            </a:r>
            <a:endParaRPr/>
          </a:p>
          <a:p>
            <a:pPr indent="-470535" lvl="0" marL="457200" rtl="0" algn="l">
              <a:lnSpc>
                <a:spcPct val="90000"/>
              </a:lnSpc>
              <a:spcBef>
                <a:spcPts val="1000"/>
              </a:spcBef>
              <a:spcAft>
                <a:spcPts val="0"/>
              </a:spcAft>
              <a:buClr>
                <a:schemeClr val="dk1"/>
              </a:buClr>
              <a:buSzPts val="2800"/>
              <a:buFont typeface="Arial"/>
              <a:buChar char="•"/>
            </a:pPr>
            <a:r>
              <a:rPr lang="en-GB"/>
              <a:t>Discursive concept is not coterminous with and may predate expression as a single lexical item </a:t>
            </a:r>
            <a:endParaRPr/>
          </a:p>
          <a:p>
            <a:pPr indent="0" lvl="0" marL="0" rtl="0" algn="l">
              <a:lnSpc>
                <a:spcPct val="90000"/>
              </a:lnSpc>
              <a:spcBef>
                <a:spcPts val="1000"/>
              </a:spcBef>
              <a:spcAft>
                <a:spcPts val="0"/>
              </a:spcAft>
              <a:buClr>
                <a:schemeClr val="dk1"/>
              </a:buClr>
              <a:buSzPts val="2800"/>
              <a:buNone/>
            </a:pPr>
            <a:r>
              <a:t/>
            </a:r>
            <a:endParaRPr/>
          </a:p>
          <a:p>
            <a:pPr indent="0" lvl="0" marL="274638" rtl="0" algn="ctr">
              <a:lnSpc>
                <a:spcPct val="90000"/>
              </a:lnSpc>
              <a:spcBef>
                <a:spcPts val="1000"/>
              </a:spcBef>
              <a:spcAft>
                <a:spcPts val="0"/>
              </a:spcAft>
              <a:buClr>
                <a:schemeClr val="dk1"/>
              </a:buClr>
              <a:buSzPts val="2800"/>
              <a:buNone/>
            </a:pPr>
            <a:r>
              <a:rPr b="1" i="1" lang="en-GB"/>
              <a:t>election, freedom, government, suffrage &gt; democracy</a:t>
            </a:r>
            <a:endParaRPr b="1"/>
          </a:p>
          <a:p>
            <a:pPr indent="0" lvl="0" marL="0" rtl="0" algn="l">
              <a:lnSpc>
                <a:spcPct val="90000"/>
              </a:lnSpc>
              <a:spcBef>
                <a:spcPts val="1000"/>
              </a:spcBef>
              <a:spcAft>
                <a:spcPts val="0"/>
              </a:spcAft>
              <a:buClr>
                <a:schemeClr val="dk1"/>
              </a:buClr>
              <a:buSzPts val="2800"/>
              <a:buNone/>
            </a:pPr>
            <a:r>
              <a:t/>
            </a:r>
            <a:endParaRPr/>
          </a:p>
          <a:p>
            <a:pPr indent="-470535" lvl="0" marL="457200" rtl="0" algn="l">
              <a:lnSpc>
                <a:spcPct val="90000"/>
              </a:lnSpc>
              <a:spcBef>
                <a:spcPts val="1000"/>
              </a:spcBef>
              <a:spcAft>
                <a:spcPts val="0"/>
              </a:spcAft>
              <a:buClr>
                <a:schemeClr val="dk1"/>
              </a:buClr>
              <a:buSzPts val="2800"/>
              <a:buFont typeface="Arial"/>
              <a:buChar char="•"/>
            </a:pPr>
            <a:r>
              <a:rPr lang="en-GB"/>
              <a:t>Computational methods used to calculate strong associations between lexical items in large spans of text</a:t>
            </a:r>
            <a:endParaRPr/>
          </a:p>
          <a:p>
            <a:pPr indent="-470535" lvl="0" marL="457200" rtl="0" algn="l">
              <a:lnSpc>
                <a:spcPct val="90000"/>
              </a:lnSpc>
              <a:spcBef>
                <a:spcPts val="1000"/>
              </a:spcBef>
              <a:spcAft>
                <a:spcPts val="0"/>
              </a:spcAft>
              <a:buClr>
                <a:schemeClr val="dk1"/>
              </a:buClr>
              <a:buSzPts val="2800"/>
              <a:buFont typeface="Arial"/>
              <a:buChar char="•"/>
            </a:pPr>
            <a:r>
              <a:rPr lang="en-GB"/>
              <a:t>Concepts modelled as sets of four co-occurring terms across a single span of text (co-occurring quads)</a:t>
            </a:r>
            <a:endParaRPr/>
          </a:p>
        </p:txBody>
      </p:sp>
      <p:sp>
        <p:nvSpPr>
          <p:cNvPr id="91" name="Google Shape;91;p3"/>
          <p:cNvSpPr/>
          <p:nvPr/>
        </p:nvSpPr>
        <p:spPr>
          <a:xfrm>
            <a:off x="875211" y="2899954"/>
            <a:ext cx="9940836" cy="901337"/>
          </a:xfrm>
          <a:prstGeom prst="rect">
            <a:avLst/>
          </a:prstGeom>
          <a:noFill/>
          <a:ln cap="flat" cmpd="sng" w="12700">
            <a:solidFill>
              <a:schemeClr val="l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Concept modelling</a:t>
            </a:r>
            <a:endParaRPr/>
          </a:p>
        </p:txBody>
      </p:sp>
      <p:sp>
        <p:nvSpPr>
          <p:cNvPr id="98" name="Google Shape;98;p4"/>
          <p:cNvSpPr txBox="1"/>
          <p:nvPr>
            <p:ph idx="1" type="body"/>
          </p:nvPr>
        </p:nvSpPr>
        <p:spPr>
          <a:xfrm>
            <a:off x="240446" y="1253330"/>
            <a:ext cx="11113354" cy="4666823"/>
          </a:xfrm>
          <a:prstGeom prst="rect">
            <a:avLst/>
          </a:prstGeom>
          <a:noFill/>
          <a:ln>
            <a:noFill/>
          </a:ln>
        </p:spPr>
        <p:txBody>
          <a:bodyPr anchorCtr="0" anchor="t" bIns="45700" lIns="91425" spcFirstLastPara="1" rIns="91425" wrap="square" tIns="45700">
            <a:normAutofit lnSpcReduction="10000"/>
          </a:bodyPr>
          <a:lstStyle/>
          <a:p>
            <a:pPr indent="-457200" lvl="0" marL="457200" rtl="0" algn="l">
              <a:lnSpc>
                <a:spcPct val="90000"/>
              </a:lnSpc>
              <a:spcBef>
                <a:spcPts val="0"/>
              </a:spcBef>
              <a:spcAft>
                <a:spcPts val="0"/>
              </a:spcAft>
              <a:buClr>
                <a:schemeClr val="dk1"/>
              </a:buClr>
              <a:buSzPts val="3200"/>
              <a:buFont typeface="Arial"/>
              <a:buChar char="•"/>
            </a:pPr>
            <a:r>
              <a:rPr lang="en-GB" sz="3200"/>
              <a:t>Novel set of computational methods for calculating </a:t>
            </a:r>
            <a:r>
              <a:rPr b="1" lang="en-GB" sz="3200"/>
              <a:t>lexical co-occurrence</a:t>
            </a:r>
            <a:r>
              <a:rPr lang="en-GB" sz="3200"/>
              <a:t> in large spans of text to identify prominent conceptual content in discourse. </a:t>
            </a:r>
            <a:endParaRPr sz="3200">
              <a:latin typeface="Source Sans Pro"/>
              <a:ea typeface="Source Sans Pro"/>
              <a:cs typeface="Source Sans Pro"/>
              <a:sym typeface="Source Sans Pro"/>
            </a:endParaRPr>
          </a:p>
          <a:p>
            <a:pPr indent="-457200" lvl="0" marL="457200" rtl="0" algn="l">
              <a:lnSpc>
                <a:spcPct val="90000"/>
              </a:lnSpc>
              <a:spcBef>
                <a:spcPts val="1000"/>
              </a:spcBef>
              <a:spcAft>
                <a:spcPts val="0"/>
              </a:spcAft>
              <a:buClr>
                <a:schemeClr val="dk1"/>
              </a:buClr>
              <a:buSzPts val="3200"/>
              <a:buFont typeface="Arial"/>
              <a:buChar char="•"/>
            </a:pPr>
            <a:r>
              <a:rPr lang="en-GB" sz="3200"/>
              <a:t>We needed to be able to </a:t>
            </a:r>
            <a:r>
              <a:rPr b="1" lang="en-GB" sz="3200"/>
              <a:t>locate and see </a:t>
            </a:r>
            <a:r>
              <a:rPr lang="en-GB" sz="3200"/>
              <a:t>linguistic examples of the conceptual content in the texts analysed. </a:t>
            </a:r>
            <a:endParaRPr/>
          </a:p>
          <a:p>
            <a:pPr indent="-457200" lvl="0" marL="457200" rtl="0" algn="l">
              <a:lnSpc>
                <a:spcPct val="90000"/>
              </a:lnSpc>
              <a:spcBef>
                <a:spcPts val="1000"/>
              </a:spcBef>
              <a:spcAft>
                <a:spcPts val="0"/>
              </a:spcAft>
              <a:buClr>
                <a:schemeClr val="dk1"/>
              </a:buClr>
              <a:buSzPts val="3200"/>
              <a:buFont typeface="Arial"/>
              <a:buChar char="•"/>
            </a:pPr>
            <a:r>
              <a:rPr lang="en-GB" sz="3200"/>
              <a:t>Our software developers came up with a way to link from </a:t>
            </a:r>
            <a:r>
              <a:rPr b="1" lang="en-GB" sz="3200"/>
              <a:t>quad lists </a:t>
            </a:r>
            <a:r>
              <a:rPr lang="en-GB" sz="3200"/>
              <a:t>to the </a:t>
            </a:r>
            <a:r>
              <a:rPr b="1" lang="en-GB" sz="3200"/>
              <a:t>texts</a:t>
            </a:r>
            <a:r>
              <a:rPr lang="en-GB" sz="3200"/>
              <a:t> and within those, to the </a:t>
            </a:r>
            <a:r>
              <a:rPr b="1" lang="en-GB" sz="3200"/>
              <a:t>co-texts</a:t>
            </a:r>
            <a:r>
              <a:rPr lang="en-GB" sz="3200"/>
              <a:t> where the quads occur.</a:t>
            </a:r>
            <a:endParaRPr/>
          </a:p>
          <a:p>
            <a:pPr indent="-457200" lvl="0" marL="457200" rtl="0" algn="l">
              <a:lnSpc>
                <a:spcPct val="90000"/>
              </a:lnSpc>
              <a:spcBef>
                <a:spcPts val="1000"/>
              </a:spcBef>
              <a:spcAft>
                <a:spcPts val="0"/>
              </a:spcAft>
              <a:buClr>
                <a:schemeClr val="dk1"/>
              </a:buClr>
              <a:buSzPts val="3200"/>
              <a:buFont typeface="Arial"/>
              <a:buChar char="•"/>
            </a:pPr>
            <a:r>
              <a:rPr lang="en-GB" sz="3200"/>
              <a:t>So the quads may co-occur </a:t>
            </a:r>
            <a:r>
              <a:rPr b="1" lang="en-GB" sz="3200"/>
              <a:t>outside</a:t>
            </a:r>
            <a:r>
              <a:rPr lang="en-GB" sz="3200"/>
              <a:t> the level of the phrase or clause, </a:t>
            </a:r>
            <a:r>
              <a:rPr b="1" lang="en-GB" sz="3200"/>
              <a:t>across large spans of discourse</a:t>
            </a:r>
            <a:r>
              <a:rPr lang="en-GB" sz="3200"/>
              <a:t>.</a:t>
            </a:r>
            <a:endParaRPr/>
          </a:p>
          <a:p>
            <a:pPr indent="-279400" lvl="0" marL="457200" rtl="0" algn="l">
              <a:lnSpc>
                <a:spcPct val="90000"/>
              </a:lnSpc>
              <a:spcBef>
                <a:spcPts val="1000"/>
              </a:spcBef>
              <a:spcAft>
                <a:spcPts val="0"/>
              </a:spcAft>
              <a:buClr>
                <a:schemeClr val="dk1"/>
              </a:buClr>
              <a:buSzPts val="2800"/>
              <a:buFont typeface="Arial"/>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5"/>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Concept modelling outputs</a:t>
            </a:r>
            <a:endParaRPr/>
          </a:p>
        </p:txBody>
      </p:sp>
      <p:sp>
        <p:nvSpPr>
          <p:cNvPr id="105" name="Google Shape;105;p5"/>
          <p:cNvSpPr txBox="1"/>
          <p:nvPr>
            <p:ph idx="1" type="body"/>
          </p:nvPr>
        </p:nvSpPr>
        <p:spPr>
          <a:xfrm>
            <a:off x="240446" y="1253330"/>
            <a:ext cx="11113354" cy="4666823"/>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lt2"/>
              </a:buClr>
              <a:buSzPct val="94117"/>
              <a:buNone/>
            </a:pPr>
            <a:r>
              <a:rPr lang="en-GB" sz="3500"/>
              <a:t>Quad Data – Lists  </a:t>
            </a:r>
            <a:endParaRPr/>
          </a:p>
          <a:p>
            <a:pPr indent="-457200" lvl="1" marL="1143000" rtl="0" algn="l">
              <a:lnSpc>
                <a:spcPct val="90000"/>
              </a:lnSpc>
              <a:spcBef>
                <a:spcPts val="0"/>
              </a:spcBef>
              <a:spcAft>
                <a:spcPts val="0"/>
              </a:spcAft>
              <a:buClr>
                <a:schemeClr val="lt2"/>
              </a:buClr>
              <a:buSzPct val="94117"/>
              <a:buChar char="•"/>
            </a:pPr>
            <a:r>
              <a:rPr lang="en-GB" sz="3500"/>
              <a:t>billions of quads as csv files</a:t>
            </a:r>
            <a:endParaRPr/>
          </a:p>
          <a:p>
            <a:pPr indent="0" lvl="0" marL="0" rtl="0" algn="l">
              <a:lnSpc>
                <a:spcPct val="90000"/>
              </a:lnSpc>
              <a:spcBef>
                <a:spcPts val="0"/>
              </a:spcBef>
              <a:spcAft>
                <a:spcPts val="0"/>
              </a:spcAft>
              <a:buClr>
                <a:schemeClr val="lt2"/>
              </a:buClr>
              <a:buSzPct val="94117"/>
              <a:buNone/>
            </a:pPr>
            <a:r>
              <a:t/>
            </a:r>
            <a:endParaRPr sz="3500"/>
          </a:p>
          <a:p>
            <a:pPr indent="0" lvl="0" marL="0" rtl="0" algn="l">
              <a:lnSpc>
                <a:spcPct val="90000"/>
              </a:lnSpc>
              <a:spcBef>
                <a:spcPts val="0"/>
              </a:spcBef>
              <a:spcAft>
                <a:spcPts val="0"/>
              </a:spcAft>
              <a:buClr>
                <a:schemeClr val="lt2"/>
              </a:buClr>
              <a:buSzPct val="94117"/>
              <a:buNone/>
            </a:pPr>
            <a:r>
              <a:rPr lang="en-GB" sz="3500"/>
              <a:t>Frequency Data – Raw Numbers </a:t>
            </a:r>
            <a:endParaRPr/>
          </a:p>
          <a:p>
            <a:pPr indent="-457200" lvl="1" marL="1143000" rtl="0" algn="l">
              <a:lnSpc>
                <a:spcPct val="90000"/>
              </a:lnSpc>
              <a:spcBef>
                <a:spcPts val="0"/>
              </a:spcBef>
              <a:spcAft>
                <a:spcPts val="0"/>
              </a:spcAft>
              <a:buClr>
                <a:schemeClr val="lt2"/>
              </a:buClr>
              <a:buSzPct val="94117"/>
              <a:buChar char="•"/>
            </a:pPr>
            <a:r>
              <a:rPr lang="en-GB" sz="3500"/>
              <a:t>every quad around high frequency node words</a:t>
            </a:r>
            <a:endParaRPr/>
          </a:p>
          <a:p>
            <a:pPr indent="0" lvl="0" marL="0" rtl="0" algn="l">
              <a:lnSpc>
                <a:spcPct val="90000"/>
              </a:lnSpc>
              <a:spcBef>
                <a:spcPts val="0"/>
              </a:spcBef>
              <a:spcAft>
                <a:spcPts val="0"/>
              </a:spcAft>
              <a:buClr>
                <a:schemeClr val="lt2"/>
              </a:buClr>
              <a:buSzPct val="94117"/>
              <a:buNone/>
            </a:pPr>
            <a:r>
              <a:t/>
            </a:r>
            <a:endParaRPr sz="3500"/>
          </a:p>
          <a:p>
            <a:pPr indent="0" lvl="0" marL="0" rtl="0" algn="l">
              <a:lnSpc>
                <a:spcPct val="90000"/>
              </a:lnSpc>
              <a:spcBef>
                <a:spcPts val="0"/>
              </a:spcBef>
              <a:spcAft>
                <a:spcPts val="0"/>
              </a:spcAft>
              <a:buClr>
                <a:schemeClr val="lt2"/>
              </a:buClr>
              <a:buSzPct val="94117"/>
              <a:buNone/>
            </a:pPr>
            <a:r>
              <a:rPr lang="en-GB" sz="3500"/>
              <a:t>Statistical Data </a:t>
            </a:r>
            <a:endParaRPr sz="3500"/>
          </a:p>
          <a:p>
            <a:pPr indent="-457200" lvl="1" marL="1143000" rtl="0" algn="l">
              <a:lnSpc>
                <a:spcPct val="90000"/>
              </a:lnSpc>
              <a:spcBef>
                <a:spcPts val="0"/>
              </a:spcBef>
              <a:spcAft>
                <a:spcPts val="0"/>
              </a:spcAft>
              <a:buClr>
                <a:schemeClr val="lt2"/>
              </a:buClr>
              <a:buSzPct val="94117"/>
              <a:buChar char="•"/>
            </a:pPr>
            <a:r>
              <a:rPr lang="en-GB" sz="3500"/>
              <a:t>MI - mutual information- scores for all quads</a:t>
            </a:r>
            <a:endParaRPr/>
          </a:p>
          <a:p>
            <a:pPr indent="0" lvl="0" marL="0" rtl="0" algn="l">
              <a:lnSpc>
                <a:spcPct val="90000"/>
              </a:lnSpc>
              <a:spcBef>
                <a:spcPts val="0"/>
              </a:spcBef>
              <a:spcAft>
                <a:spcPts val="0"/>
              </a:spcAft>
              <a:buClr>
                <a:schemeClr val="lt2"/>
              </a:buClr>
              <a:buSzPct val="94117"/>
              <a:buNone/>
            </a:pPr>
            <a:r>
              <a:t/>
            </a:r>
            <a:endParaRPr sz="3500"/>
          </a:p>
          <a:p>
            <a:pPr indent="0" lvl="0" marL="0" rtl="0" algn="l">
              <a:lnSpc>
                <a:spcPct val="90000"/>
              </a:lnSpc>
              <a:spcBef>
                <a:spcPts val="0"/>
              </a:spcBef>
              <a:spcAft>
                <a:spcPts val="0"/>
              </a:spcAft>
              <a:buClr>
                <a:schemeClr val="lt2"/>
              </a:buClr>
              <a:buSzPct val="94117"/>
              <a:buNone/>
            </a:pPr>
            <a:r>
              <a:rPr lang="en-GB" sz="3500"/>
              <a:t>Prominence </a:t>
            </a:r>
            <a:endParaRPr/>
          </a:p>
          <a:p>
            <a:pPr indent="-457200" lvl="1" marL="1143000" rtl="0" algn="l">
              <a:lnSpc>
                <a:spcPct val="90000"/>
              </a:lnSpc>
              <a:spcBef>
                <a:spcPts val="0"/>
              </a:spcBef>
              <a:spcAft>
                <a:spcPts val="0"/>
              </a:spcAft>
              <a:buClr>
                <a:schemeClr val="lt2"/>
              </a:buClr>
              <a:buSzPct val="94117"/>
              <a:buChar char="•"/>
            </a:pPr>
            <a:r>
              <a:rPr lang="en-GB" sz="3500"/>
              <a:t>Quads with high scores for </a:t>
            </a:r>
            <a:r>
              <a:rPr i="1" lang="en-GB" sz="3500"/>
              <a:t>both</a:t>
            </a:r>
            <a:r>
              <a:rPr lang="en-GB" sz="3500"/>
              <a:t> frequency and MI </a:t>
            </a:r>
            <a:endParaRPr sz="3500"/>
          </a:p>
          <a:p>
            <a:pPr indent="0" lvl="0" marL="0" rtl="0" algn="l">
              <a:lnSpc>
                <a:spcPct val="90000"/>
              </a:lnSpc>
              <a:spcBef>
                <a:spcPts val="0"/>
              </a:spcBef>
              <a:spcAft>
                <a:spcPts val="0"/>
              </a:spcAft>
              <a:buClr>
                <a:schemeClr val="lt2"/>
              </a:buClr>
              <a:buSzPct val="117647"/>
              <a:buNone/>
            </a:pPr>
            <a:r>
              <a:t/>
            </a:r>
            <a:endParaRPr/>
          </a:p>
          <a:p>
            <a:pPr indent="0" lvl="0" marL="0" rtl="0" algn="l">
              <a:lnSpc>
                <a:spcPct val="90000"/>
              </a:lnSpc>
              <a:spcBef>
                <a:spcPts val="0"/>
              </a:spcBef>
              <a:spcAft>
                <a:spcPts val="0"/>
              </a:spcAft>
              <a:buClr>
                <a:schemeClr val="lt2"/>
              </a:buClr>
              <a:buSzPct val="117647"/>
              <a:buNone/>
            </a:pPr>
            <a:r>
              <a:t/>
            </a:r>
            <a:endParaRPr/>
          </a:p>
          <a:p>
            <a:pPr indent="0" lvl="0" marL="0" rtl="0" algn="l">
              <a:lnSpc>
                <a:spcPct val="90000"/>
              </a:lnSpc>
              <a:spcBef>
                <a:spcPts val="0"/>
              </a:spcBef>
              <a:spcAft>
                <a:spcPts val="0"/>
              </a:spcAft>
              <a:buClr>
                <a:schemeClr val="lt2"/>
              </a:buClr>
              <a:buSzPct val="126696"/>
              <a:buNone/>
            </a:pPr>
            <a:r>
              <a:rPr lang="en-GB" sz="2600"/>
              <a:t>See Concept Modelling Demonstrator for the format and explanation (https://www.linguisticdna.org/)</a:t>
            </a:r>
            <a:endParaRPr sz="2600"/>
          </a:p>
          <a:p>
            <a:pPr indent="0" lvl="0" marL="0" rtl="0" algn="l">
              <a:lnSpc>
                <a:spcPct val="90000"/>
              </a:lnSpc>
              <a:spcBef>
                <a:spcPts val="0"/>
              </a:spcBef>
              <a:spcAft>
                <a:spcPts val="0"/>
              </a:spcAft>
              <a:buClr>
                <a:schemeClr val="lt2"/>
              </a:buClr>
              <a:buSzPct val="117647"/>
              <a:buNone/>
            </a:pPr>
            <a:r>
              <a:t/>
            </a:r>
            <a:endParaRPr/>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239713" y="239837"/>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The lunar calendar</a:t>
            </a:r>
            <a:endParaRPr/>
          </a:p>
        </p:txBody>
      </p:sp>
      <p:graphicFrame>
        <p:nvGraphicFramePr>
          <p:cNvPr id="112" name="Google Shape;112;p6"/>
          <p:cNvGraphicFramePr/>
          <p:nvPr/>
        </p:nvGraphicFramePr>
        <p:xfrm>
          <a:off x="239713" y="1252538"/>
          <a:ext cx="3000000" cy="3000000"/>
        </p:xfrm>
        <a:graphic>
          <a:graphicData uri="http://schemas.openxmlformats.org/drawingml/2006/table">
            <a:tbl>
              <a:tblPr bandRow="1" firstRow="1">
                <a:noFill/>
                <a:tableStyleId>{1695D969-D486-4B8D-858A-9341C122CE46}</a:tableStyleId>
              </a:tblPr>
              <a:tblGrid>
                <a:gridCol w="1852350"/>
                <a:gridCol w="1852350"/>
                <a:gridCol w="1852350"/>
                <a:gridCol w="1852350"/>
                <a:gridCol w="1852350"/>
                <a:gridCol w="1852350"/>
              </a:tblGrid>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Word A</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Word B</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Word C</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Word D</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Frequency</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 score</a:t>
                      </a:r>
                      <a:endParaRPr b="1"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hour</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moon</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27,672</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11.4679</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eclipse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hour</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17,598</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14.3206</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eclipse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moon</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12,931</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12.8749</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eclipse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hour</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moon</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18,191</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12.7500</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degree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hour</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23,734</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12.6443</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degree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long</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12,081</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12.6215</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r h="370850">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Day</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hour</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long</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minute</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15,987</a:t>
                      </a:r>
                      <a:endParaRPr sz="2800" u="none" cap="none" strike="noStrike">
                        <a:solidFill>
                          <a:srgbClr val="90D3E9"/>
                        </a:solidFill>
                        <a:latin typeface="Source Sans Pro"/>
                        <a:ea typeface="Source Sans Pro"/>
                        <a:cs typeface="Source Sans Pro"/>
                        <a:sym typeface="Source Sans Pro"/>
                      </a:endParaRPr>
                    </a:p>
                  </a:txBody>
                  <a:tcPr marT="0" marB="0" marR="68575" marL="68575"/>
                </a:tc>
                <a:tc>
                  <a:txBody>
                    <a:bodyPr/>
                    <a:lstStyle/>
                    <a:p>
                      <a:pPr indent="0" lvl="0" marL="0" marR="0" rtl="0" algn="l">
                        <a:lnSpc>
                          <a:spcPct val="107000"/>
                        </a:lnSpc>
                        <a:spcBef>
                          <a:spcPts val="0"/>
                        </a:spcBef>
                        <a:spcAft>
                          <a:spcPts val="0"/>
                        </a:spcAft>
                        <a:buNone/>
                      </a:pPr>
                      <a:r>
                        <a:rPr lang="en-GB" sz="2800" u="none" cap="none" strike="noStrike">
                          <a:latin typeface="Source Sans Pro"/>
                          <a:ea typeface="Source Sans Pro"/>
                          <a:cs typeface="Source Sans Pro"/>
                          <a:sym typeface="Source Sans Pro"/>
                        </a:rPr>
                        <a:t>12.6107</a:t>
                      </a:r>
                      <a:endParaRPr sz="2800" u="none" cap="none" strike="noStrike">
                        <a:solidFill>
                          <a:srgbClr val="90D3E9"/>
                        </a:solidFill>
                        <a:latin typeface="Source Sans Pro"/>
                        <a:ea typeface="Source Sans Pro"/>
                        <a:cs typeface="Source Sans Pro"/>
                        <a:sym typeface="Source Sans Pro"/>
                      </a:endParaRPr>
                    </a:p>
                  </a:txBody>
                  <a:tcPr marT="0" marB="0" marR="68575" marL="6857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7"/>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Quad to concept model</a:t>
            </a:r>
            <a:endParaRPr/>
          </a:p>
        </p:txBody>
      </p:sp>
      <p:sp>
        <p:nvSpPr>
          <p:cNvPr id="119" name="Google Shape;119;p7"/>
          <p:cNvSpPr txBox="1"/>
          <p:nvPr>
            <p:ph idx="1" type="body"/>
          </p:nvPr>
        </p:nvSpPr>
        <p:spPr>
          <a:xfrm>
            <a:off x="240446" y="1253330"/>
            <a:ext cx="11113354" cy="5291161"/>
          </a:xfrm>
          <a:prstGeom prst="rect">
            <a:avLst/>
          </a:prstGeom>
          <a:noFill/>
          <a:ln>
            <a:noFill/>
          </a:ln>
        </p:spPr>
        <p:txBody>
          <a:bodyPr anchorCtr="0" anchor="t" bIns="45700" lIns="91425" spcFirstLastPara="1" rIns="91425" wrap="square" tIns="45700">
            <a:normAutofit fontScale="92500" lnSpcReduction="10000"/>
          </a:bodyPr>
          <a:lstStyle/>
          <a:p>
            <a:pPr indent="0" lvl="0" marL="0" rtl="0" algn="l">
              <a:lnSpc>
                <a:spcPct val="90000"/>
              </a:lnSpc>
              <a:spcBef>
                <a:spcPts val="0"/>
              </a:spcBef>
              <a:spcAft>
                <a:spcPts val="0"/>
              </a:spcAft>
              <a:buClr>
                <a:schemeClr val="dk1"/>
              </a:buClr>
              <a:buSzPct val="100000"/>
              <a:buNone/>
            </a:pPr>
            <a:r>
              <a:rPr lang="en-GB" sz="3500"/>
              <a:t>THough the spring be seasonable, yet diseases proceeding from abundance of blood and choller are rife. Authority somewhat molested by men pretending holiness at home, yet curteously treated from forreiners. The six and twentieth </a:t>
            </a:r>
            <a:r>
              <a:rPr b="1" lang="en-GB" sz="3500"/>
              <a:t>day</a:t>
            </a:r>
            <a:r>
              <a:rPr lang="en-GB" sz="3500"/>
              <a:t> there hapneth a great </a:t>
            </a:r>
            <a:r>
              <a:rPr b="1" lang="en-GB" sz="3500"/>
              <a:t>Eclipse </a:t>
            </a:r>
            <a:r>
              <a:rPr lang="en-GB" sz="3500"/>
              <a:t>of the </a:t>
            </a:r>
            <a:r>
              <a:rPr b="1" lang="en-GB" sz="3500"/>
              <a:t>moon</a:t>
            </a:r>
            <a:r>
              <a:rPr lang="en-GB" sz="3500"/>
              <a:t>, the beginning at thirty four </a:t>
            </a:r>
            <a:r>
              <a:rPr b="1" lang="en-GB" sz="3500"/>
              <a:t>minutes</a:t>
            </a:r>
            <a:r>
              <a:rPr lang="en-GB" sz="3500"/>
              <a:t> past six in the evening, she riseth eclipsed: the greatest obscuration will appear at eight; the end will be somewhat after nine: the whole duration will be almost three houres: almost nine digits or parts will be darkned.</a:t>
            </a:r>
            <a:endParaRPr/>
          </a:p>
          <a:p>
            <a:pPr indent="0" lvl="0" marL="627063" rtl="0" algn="l">
              <a:lnSpc>
                <a:spcPct val="90000"/>
              </a:lnSpc>
              <a:spcBef>
                <a:spcPts val="1000"/>
              </a:spcBef>
              <a:spcAft>
                <a:spcPts val="0"/>
              </a:spcAft>
              <a:buClr>
                <a:schemeClr val="dk1"/>
              </a:buClr>
              <a:buSzPct val="100000"/>
              <a:buNone/>
            </a:pPr>
            <a:r>
              <a:rPr lang="en-GB"/>
              <a:t>‘The bloody almanack: or, Astrological predictions, and monethly observations, for the year, 1659. From the motions and configurations of the cœlestial bodies, three great eclipses, one of the Sun, and two of the Moon: wherein is fore-told, the most eminent actions in Europe’.</a:t>
            </a:r>
            <a:endParaRPr/>
          </a:p>
          <a:p>
            <a:pPr indent="0" lvl="0" marL="0" rtl="0" algn="l">
              <a:lnSpc>
                <a:spcPct val="90000"/>
              </a:lnSpc>
              <a:spcBef>
                <a:spcPts val="1000"/>
              </a:spcBef>
              <a:spcAft>
                <a:spcPts val="0"/>
              </a:spcAft>
              <a:buClr>
                <a:schemeClr val="dk1"/>
              </a:buClr>
              <a:buSzPct val="100000"/>
              <a:buNone/>
            </a:pPr>
            <a:r>
              <a:t/>
            </a:r>
            <a:endParaRPr sz="2400"/>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Linguistic DNA as a big data DH project</a:t>
            </a:r>
            <a:endParaRPr/>
          </a:p>
        </p:txBody>
      </p:sp>
      <p:sp>
        <p:nvSpPr>
          <p:cNvPr id="125" name="Google Shape;125;p8"/>
          <p:cNvSpPr txBox="1"/>
          <p:nvPr>
            <p:ph idx="1" type="body"/>
          </p:nvPr>
        </p:nvSpPr>
        <p:spPr>
          <a:xfrm>
            <a:off x="240446" y="1253330"/>
            <a:ext cx="11113354" cy="4666823"/>
          </a:xfrm>
          <a:prstGeom prst="rect">
            <a:avLst/>
          </a:prstGeom>
          <a:noFill/>
          <a:ln>
            <a:noFill/>
          </a:ln>
        </p:spPr>
        <p:txBody>
          <a:bodyPr anchorCtr="0" anchor="t" bIns="45700" lIns="91425" spcFirstLastPara="1" rIns="91425" wrap="square" tIns="45700">
            <a:normAutofit fontScale="77500"/>
          </a:bodyPr>
          <a:lstStyle/>
          <a:p>
            <a:pPr indent="-417194" lvl="0" marL="457200" rtl="0" algn="l">
              <a:lnSpc>
                <a:spcPct val="90000"/>
              </a:lnSpc>
              <a:spcBef>
                <a:spcPts val="0"/>
              </a:spcBef>
              <a:spcAft>
                <a:spcPts val="0"/>
              </a:spcAft>
              <a:buClr>
                <a:schemeClr val="lt2"/>
              </a:buClr>
              <a:buSzPct val="87500"/>
              <a:buFont typeface="Arial"/>
              <a:buChar char="•"/>
            </a:pPr>
            <a:r>
              <a:rPr lang="en-GB" sz="3200"/>
              <a:t>The project developed an </a:t>
            </a:r>
            <a:r>
              <a:rPr b="1" lang="en-GB" sz="3200"/>
              <a:t>unsupervised, entirely data-driven computational process</a:t>
            </a:r>
            <a:r>
              <a:rPr lang="en-GB" sz="3200"/>
              <a:t> capable of analyzing the entire Early English Books Online Text Creation Partnership (EEBO-TCP) of 58,000 texts (approximately 5 million pages)</a:t>
            </a:r>
            <a:endParaRPr/>
          </a:p>
          <a:p>
            <a:pPr indent="0" lvl="0" marL="0" rtl="0" algn="l">
              <a:lnSpc>
                <a:spcPct val="90000"/>
              </a:lnSpc>
              <a:spcBef>
                <a:spcPts val="0"/>
              </a:spcBef>
              <a:spcAft>
                <a:spcPts val="0"/>
              </a:spcAft>
              <a:buClr>
                <a:schemeClr val="lt2"/>
              </a:buClr>
              <a:buSzPct val="87500"/>
              <a:buNone/>
            </a:pPr>
            <a:r>
              <a:rPr lang="en-GB" sz="3200"/>
              <a:t> </a:t>
            </a:r>
            <a:endParaRPr/>
          </a:p>
          <a:p>
            <a:pPr indent="-417194" lvl="0" marL="457200" rtl="0" algn="l">
              <a:lnSpc>
                <a:spcPct val="90000"/>
              </a:lnSpc>
              <a:spcBef>
                <a:spcPts val="0"/>
              </a:spcBef>
              <a:spcAft>
                <a:spcPts val="0"/>
              </a:spcAft>
              <a:buClr>
                <a:schemeClr val="lt2"/>
              </a:buClr>
              <a:buSzPct val="87500"/>
              <a:buFont typeface="Arial"/>
              <a:buChar char="•"/>
            </a:pPr>
            <a:r>
              <a:rPr b="1" lang="en-GB" sz="3200"/>
              <a:t>Seven days of continuous processing</a:t>
            </a:r>
            <a:r>
              <a:rPr lang="en-GB" sz="3200"/>
              <a:t> on a standard PC with eight virtual cores  are required to take each word and compare it against every other word </a:t>
            </a:r>
            <a:endParaRPr/>
          </a:p>
          <a:p>
            <a:pPr indent="0" lvl="0" marL="0" rtl="0" algn="l">
              <a:lnSpc>
                <a:spcPct val="90000"/>
              </a:lnSpc>
              <a:spcBef>
                <a:spcPts val="0"/>
              </a:spcBef>
              <a:spcAft>
                <a:spcPts val="0"/>
              </a:spcAft>
              <a:buClr>
                <a:schemeClr val="lt2"/>
              </a:buClr>
              <a:buSzPct val="87500"/>
              <a:buNone/>
            </a:pPr>
            <a:r>
              <a:t/>
            </a:r>
            <a:endParaRPr sz="3200"/>
          </a:p>
          <a:p>
            <a:pPr indent="-417194" lvl="0" marL="457200" rtl="0" algn="l">
              <a:lnSpc>
                <a:spcPct val="90000"/>
              </a:lnSpc>
              <a:spcBef>
                <a:spcPts val="0"/>
              </a:spcBef>
              <a:spcAft>
                <a:spcPts val="0"/>
              </a:spcAft>
              <a:buClr>
                <a:schemeClr val="lt2"/>
              </a:buClr>
              <a:buSzPct val="87500"/>
              <a:buFont typeface="Arial"/>
              <a:buChar char="•"/>
            </a:pPr>
            <a:r>
              <a:rPr lang="en-GB" sz="3200"/>
              <a:t>We used </a:t>
            </a:r>
            <a:r>
              <a:rPr b="1" lang="en-GB" sz="3200"/>
              <a:t>distributed processing, specifically Amazon’s AWS</a:t>
            </a:r>
            <a:r>
              <a:rPr lang="en-GB" sz="3200"/>
              <a:t>, to bring the computation time down to two hours.</a:t>
            </a:r>
            <a:endParaRPr sz="3200"/>
          </a:p>
          <a:p>
            <a:pPr indent="0" lvl="0" marL="0" rtl="0" algn="l">
              <a:lnSpc>
                <a:spcPct val="90000"/>
              </a:lnSpc>
              <a:spcBef>
                <a:spcPts val="0"/>
              </a:spcBef>
              <a:spcAft>
                <a:spcPts val="0"/>
              </a:spcAft>
              <a:buNone/>
            </a:pPr>
            <a:r>
              <a:t/>
            </a:r>
            <a:endParaRPr sz="3200"/>
          </a:p>
          <a:p>
            <a:pPr indent="-436880" lvl="0" marL="457200" rtl="0" algn="l">
              <a:lnSpc>
                <a:spcPct val="90000"/>
              </a:lnSpc>
              <a:spcBef>
                <a:spcPts val="0"/>
              </a:spcBef>
              <a:spcAft>
                <a:spcPts val="0"/>
              </a:spcAft>
              <a:buSzPct val="102591"/>
              <a:buChar char="•"/>
            </a:pPr>
            <a:r>
              <a:rPr lang="en-GB" sz="3119">
                <a:solidFill>
                  <a:srgbClr val="222222"/>
                </a:solidFill>
                <a:highlight>
                  <a:srgbClr val="FFFFFF"/>
                </a:highlight>
              </a:rPr>
              <a:t>W</a:t>
            </a:r>
            <a:r>
              <a:rPr lang="en-GB" sz="3119">
                <a:solidFill>
                  <a:srgbClr val="222222"/>
                </a:solidFill>
                <a:highlight>
                  <a:srgbClr val="FFFFFF"/>
                </a:highlight>
              </a:rPr>
              <a:t>e cannot offer live searching because of the </a:t>
            </a:r>
            <a:r>
              <a:rPr b="1" lang="en-GB" sz="3119">
                <a:solidFill>
                  <a:srgbClr val="222222"/>
                </a:solidFill>
                <a:highlight>
                  <a:srgbClr val="FFFFFF"/>
                </a:highlight>
              </a:rPr>
              <a:t>cost of processing </a:t>
            </a:r>
            <a:r>
              <a:rPr b="1" lang="en-GB" sz="3200"/>
              <a:t>a massive amount of</a:t>
            </a:r>
            <a:r>
              <a:rPr b="1" lang="en-GB" sz="3200"/>
              <a:t> data</a:t>
            </a:r>
            <a:r>
              <a:rPr lang="en-GB" sz="3119">
                <a:solidFill>
                  <a:srgbClr val="222222"/>
                </a:solidFill>
                <a:highlight>
                  <a:srgbClr val="FFFFFF"/>
                </a:highlight>
              </a:rPr>
              <a:t>. So we pre-run searches on request (cf. the concept interface).</a:t>
            </a:r>
            <a:endParaRPr sz="3119"/>
          </a:p>
          <a:p>
            <a:pPr indent="0" lvl="0" marL="0" rtl="0" algn="l">
              <a:lnSpc>
                <a:spcPct val="90000"/>
              </a:lnSpc>
              <a:spcBef>
                <a:spcPts val="1000"/>
              </a:spcBef>
              <a:spcAft>
                <a:spcPts val="0"/>
              </a:spcAft>
              <a:buClr>
                <a:schemeClr val="dk1"/>
              </a:buClr>
              <a:buSzPct val="1000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9"/>
          <p:cNvSpPr txBox="1"/>
          <p:nvPr>
            <p:ph type="title"/>
          </p:nvPr>
        </p:nvSpPr>
        <p:spPr>
          <a:xfrm>
            <a:off x="240446" y="252899"/>
            <a:ext cx="11113353" cy="564234"/>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Source Sans Pro Black"/>
              <a:buNone/>
            </a:pPr>
            <a:r>
              <a:rPr lang="en-GB"/>
              <a:t>Uses and applications of concept modelling </a:t>
            </a:r>
            <a:endParaRPr/>
          </a:p>
        </p:txBody>
      </p:sp>
      <p:sp>
        <p:nvSpPr>
          <p:cNvPr id="132" name="Google Shape;132;p9"/>
          <p:cNvSpPr txBox="1"/>
          <p:nvPr>
            <p:ph idx="1" type="body"/>
          </p:nvPr>
        </p:nvSpPr>
        <p:spPr>
          <a:xfrm>
            <a:off x="240446" y="1253330"/>
            <a:ext cx="11113354" cy="5147470"/>
          </a:xfrm>
          <a:prstGeom prst="rect">
            <a:avLst/>
          </a:prstGeom>
          <a:noFill/>
          <a:ln>
            <a:noFill/>
          </a:ln>
        </p:spPr>
        <p:txBody>
          <a:bodyPr anchorCtr="0" anchor="t" bIns="45700" lIns="91425" spcFirstLastPara="1" rIns="91425" wrap="square" tIns="45700">
            <a:normAutofit lnSpcReduction="10000"/>
          </a:bodyPr>
          <a:lstStyle/>
          <a:p>
            <a:pPr indent="-457200" lvl="0" marL="457200" rtl="0" algn="l">
              <a:lnSpc>
                <a:spcPct val="90000"/>
              </a:lnSpc>
              <a:spcBef>
                <a:spcPts val="0"/>
              </a:spcBef>
              <a:spcAft>
                <a:spcPts val="0"/>
              </a:spcAft>
              <a:buClr>
                <a:schemeClr val="dk1"/>
              </a:buClr>
              <a:buSzPts val="2800"/>
              <a:buFont typeface="Arial"/>
              <a:buChar char="•"/>
            </a:pPr>
            <a:r>
              <a:rPr lang="en-GB"/>
              <a:t>Contribution to theoretical semantics:  the discursive construction of the CONCEPT</a:t>
            </a:r>
            <a:endParaRPr/>
          </a:p>
          <a:p>
            <a:pPr indent="-457200" lvl="0" marL="457200" rtl="0" algn="l">
              <a:lnSpc>
                <a:spcPct val="90000"/>
              </a:lnSpc>
              <a:spcBef>
                <a:spcPts val="1000"/>
              </a:spcBef>
              <a:spcAft>
                <a:spcPts val="0"/>
              </a:spcAft>
              <a:buClr>
                <a:schemeClr val="dk1"/>
              </a:buClr>
              <a:buSzPts val="2800"/>
              <a:buFont typeface="Arial"/>
              <a:buChar char="•"/>
            </a:pPr>
            <a:r>
              <a:rPr lang="en-GB"/>
              <a:t>Technique for ‘concept modelling’</a:t>
            </a:r>
            <a:endParaRPr/>
          </a:p>
          <a:p>
            <a:pPr indent="-457200" lvl="0" marL="457200" rtl="0" algn="l">
              <a:lnSpc>
                <a:spcPct val="90000"/>
              </a:lnSpc>
              <a:spcBef>
                <a:spcPts val="1000"/>
              </a:spcBef>
              <a:spcAft>
                <a:spcPts val="0"/>
              </a:spcAft>
              <a:buClr>
                <a:schemeClr val="dk1"/>
              </a:buClr>
              <a:buSzPts val="2800"/>
              <a:buFont typeface="Arial"/>
              <a:buChar char="•"/>
            </a:pPr>
            <a:r>
              <a:rPr lang="en-GB"/>
              <a:t>Demonstrator (</a:t>
            </a:r>
            <a:r>
              <a:rPr lang="en-GB" u="sng">
                <a:solidFill>
                  <a:schemeClr val="hlink"/>
                </a:solidFill>
                <a:hlinkClick r:id="rId3"/>
              </a:rPr>
              <a:t>https://www.linguisticdna.org/cmd/</a:t>
            </a:r>
            <a:r>
              <a:rPr lang="en-GB"/>
              <a:t>)</a:t>
            </a:r>
            <a:endParaRPr/>
          </a:p>
          <a:p>
            <a:pPr indent="-457200" lvl="0" marL="457200" rtl="0" algn="l">
              <a:lnSpc>
                <a:spcPct val="90000"/>
              </a:lnSpc>
              <a:spcBef>
                <a:spcPts val="1000"/>
              </a:spcBef>
              <a:spcAft>
                <a:spcPts val="0"/>
              </a:spcAft>
              <a:buClr>
                <a:schemeClr val="dk1"/>
              </a:buClr>
              <a:buSzPts val="2800"/>
              <a:buFont typeface="Arial"/>
              <a:buChar char="•"/>
            </a:pPr>
            <a:r>
              <a:rPr lang="en-GB"/>
              <a:t>Recommendation engine: identify the strongest quads in the text that a user is currently reading, and recommend other texts with similar strong quads.</a:t>
            </a:r>
            <a:endParaRPr/>
          </a:p>
          <a:p>
            <a:pPr indent="-457200" lvl="0" marL="457200" rtl="0" algn="l">
              <a:lnSpc>
                <a:spcPct val="90000"/>
              </a:lnSpc>
              <a:spcBef>
                <a:spcPts val="1000"/>
              </a:spcBef>
              <a:spcAft>
                <a:spcPts val="0"/>
              </a:spcAft>
              <a:buClr>
                <a:schemeClr val="dk1"/>
              </a:buClr>
              <a:buSzPts val="2800"/>
              <a:buFont typeface="Arial"/>
              <a:buChar char="•"/>
            </a:pPr>
            <a:r>
              <a:rPr lang="en-GB"/>
              <a:t>Discovery: finding content, discourses, genres within large corpora</a:t>
            </a:r>
            <a:endParaRPr/>
          </a:p>
          <a:p>
            <a:pPr indent="-457200" lvl="0" marL="457200" rtl="0" algn="l">
              <a:lnSpc>
                <a:spcPct val="90000"/>
              </a:lnSpc>
              <a:spcBef>
                <a:spcPts val="1000"/>
              </a:spcBef>
              <a:spcAft>
                <a:spcPts val="0"/>
              </a:spcAft>
              <a:buClr>
                <a:schemeClr val="dk1"/>
              </a:buClr>
              <a:buSzPts val="2800"/>
              <a:buFont typeface="Arial"/>
              <a:buChar char="•"/>
            </a:pPr>
            <a:r>
              <a:rPr lang="en-GB"/>
              <a:t>Semantic search: bottom-up search function to explore collections and inform cataloguing</a:t>
            </a:r>
            <a:endParaRPr/>
          </a:p>
          <a:p>
            <a:pPr indent="0" lvl="0" marL="0" rtl="0" algn="l">
              <a:lnSpc>
                <a:spcPct val="90000"/>
              </a:lnSpc>
              <a:spcBef>
                <a:spcPts val="1000"/>
              </a:spcBef>
              <a:spcAft>
                <a:spcPts val="0"/>
              </a:spcAft>
              <a:buNone/>
            </a:pPr>
            <a:r>
              <a:t/>
            </a:r>
            <a:endParaRPr/>
          </a:p>
          <a:p>
            <a:pPr indent="-304800" lvl="1" marL="1143000" rtl="0" algn="l">
              <a:lnSpc>
                <a:spcPct val="90000"/>
              </a:lnSpc>
              <a:spcBef>
                <a:spcPts val="500"/>
              </a:spcBef>
              <a:spcAft>
                <a:spcPts val="0"/>
              </a:spcAft>
              <a:buClr>
                <a:schemeClr val="dk1"/>
              </a:buClr>
              <a:buSzPts val="24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TUOS - BASIC">
      <a:dk1>
        <a:srgbClr val="363F49"/>
      </a:dk1>
      <a:lt1>
        <a:srgbClr val="FAFDFE"/>
      </a:lt1>
      <a:dk2>
        <a:srgbClr val="F6F2FA"/>
      </a:dk2>
      <a:lt2>
        <a:srgbClr val="363F49"/>
      </a:lt2>
      <a:accent1>
        <a:srgbClr val="FAFDFE"/>
      </a:accent1>
      <a:accent2>
        <a:srgbClr val="F6F2FA"/>
      </a:accent2>
      <a:accent3>
        <a:srgbClr val="363F49"/>
      </a:accent3>
      <a:accent4>
        <a:srgbClr val="FAFDFE"/>
      </a:accent4>
      <a:accent5>
        <a:srgbClr val="F6F2FA"/>
      </a:accent5>
      <a:accent6>
        <a:srgbClr val="363F49"/>
      </a:accent6>
      <a:hlink>
        <a:srgbClr val="00598F"/>
      </a:hlink>
      <a:folHlink>
        <a:srgbClr val="44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2022-12-13T14:54:21Z</dcterms:created>
  <dc:creator>tomroper123@googlemail.com</dc:creator>
</cp:coreProperties>
</file>