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79" r:id="rId5"/>
    <p:sldId id="262" r:id="rId6"/>
    <p:sldId id="263" r:id="rId7"/>
    <p:sldId id="285" r:id="rId8"/>
    <p:sldId id="269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4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09EC59-9672-4C54-8BE2-81C220F08E4B}" v="3" dt="2023-06-07T10:25:49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2" autoAdjust="0"/>
    <p:restoredTop sz="70182" autoAdjust="0"/>
  </p:normalViewPr>
  <p:slideViewPr>
    <p:cSldViewPr snapToGrid="0" snapToObjects="1">
      <p:cViewPr varScale="1">
        <p:scale>
          <a:sx n="72" d="100"/>
          <a:sy n="72" d="100"/>
        </p:scale>
        <p:origin x="77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lian Sinclair" userId="c183fa44-652f-4eec-b006-ce261720a463" providerId="ADAL" clId="{C609EC59-9672-4C54-8BE2-81C220F08E4B}"/>
    <pc:docChg chg="undo custSel modSld">
      <pc:chgData name="Gillian Sinclair" userId="c183fa44-652f-4eec-b006-ce261720a463" providerId="ADAL" clId="{C609EC59-9672-4C54-8BE2-81C220F08E4B}" dt="2023-06-07T10:29:14.978" v="176" actId="207"/>
      <pc:docMkLst>
        <pc:docMk/>
      </pc:docMkLst>
      <pc:sldChg chg="modSp mod">
        <pc:chgData name="Gillian Sinclair" userId="c183fa44-652f-4eec-b006-ce261720a463" providerId="ADAL" clId="{C609EC59-9672-4C54-8BE2-81C220F08E4B}" dt="2023-06-07T10:29:14.978" v="176" actId="207"/>
        <pc:sldMkLst>
          <pc:docMk/>
          <pc:sldMk cId="1824833146" sldId="261"/>
        </pc:sldMkLst>
        <pc:spChg chg="mod">
          <ac:chgData name="Gillian Sinclair" userId="c183fa44-652f-4eec-b006-ce261720a463" providerId="ADAL" clId="{C609EC59-9672-4C54-8BE2-81C220F08E4B}" dt="2023-06-07T10:29:14.978" v="176" actId="207"/>
          <ac:spMkLst>
            <pc:docMk/>
            <pc:sldMk cId="1824833146" sldId="261"/>
            <ac:spMk id="6" creationId="{00000000-0000-0000-0000-000000000000}"/>
          </ac:spMkLst>
        </pc:spChg>
      </pc:sldChg>
      <pc:sldChg chg="modSp mod">
        <pc:chgData name="Gillian Sinclair" userId="c183fa44-652f-4eec-b006-ce261720a463" providerId="ADAL" clId="{C609EC59-9672-4C54-8BE2-81C220F08E4B}" dt="2023-06-07T10:15:47.474" v="0" actId="6549"/>
        <pc:sldMkLst>
          <pc:docMk/>
          <pc:sldMk cId="3332313797" sldId="264"/>
        </pc:sldMkLst>
        <pc:spChg chg="mod">
          <ac:chgData name="Gillian Sinclair" userId="c183fa44-652f-4eec-b006-ce261720a463" providerId="ADAL" clId="{C609EC59-9672-4C54-8BE2-81C220F08E4B}" dt="2023-06-07T10:15:47.474" v="0" actId="6549"/>
          <ac:spMkLst>
            <pc:docMk/>
            <pc:sldMk cId="3332313797" sldId="264"/>
            <ac:spMk id="3" creationId="{00000000-0000-0000-0000-000000000000}"/>
          </ac:spMkLst>
        </pc:spChg>
      </pc:sldChg>
      <pc:sldChg chg="modSp mod">
        <pc:chgData name="Gillian Sinclair" userId="c183fa44-652f-4eec-b006-ce261720a463" providerId="ADAL" clId="{C609EC59-9672-4C54-8BE2-81C220F08E4B}" dt="2023-06-07T10:26:39.099" v="173" actId="207"/>
        <pc:sldMkLst>
          <pc:docMk/>
          <pc:sldMk cId="2840587810" sldId="269"/>
        </pc:sldMkLst>
        <pc:spChg chg="mod">
          <ac:chgData name="Gillian Sinclair" userId="c183fa44-652f-4eec-b006-ce261720a463" providerId="ADAL" clId="{C609EC59-9672-4C54-8BE2-81C220F08E4B}" dt="2023-06-07T10:26:39.099" v="173" actId="207"/>
          <ac:spMkLst>
            <pc:docMk/>
            <pc:sldMk cId="2840587810" sldId="269"/>
            <ac:spMk id="3" creationId="{3F970804-F4DC-DA4E-9CA6-BC515F8A8FB9}"/>
          </ac:spMkLst>
        </pc:spChg>
      </pc:sldChg>
      <pc:sldChg chg="modSp mod modAnim">
        <pc:chgData name="Gillian Sinclair" userId="c183fa44-652f-4eec-b006-ce261720a463" providerId="ADAL" clId="{C609EC59-9672-4C54-8BE2-81C220F08E4B}" dt="2023-06-07T10:16:28.660" v="3" actId="1076"/>
        <pc:sldMkLst>
          <pc:docMk/>
          <pc:sldMk cId="2612025902" sldId="285"/>
        </pc:sldMkLst>
        <pc:spChg chg="mod">
          <ac:chgData name="Gillian Sinclair" userId="c183fa44-652f-4eec-b006-ce261720a463" providerId="ADAL" clId="{C609EC59-9672-4C54-8BE2-81C220F08E4B}" dt="2023-06-07T10:16:24.532" v="2" actId="6549"/>
          <ac:spMkLst>
            <pc:docMk/>
            <pc:sldMk cId="2612025902" sldId="285"/>
            <ac:spMk id="3" creationId="{3F970804-F4DC-DA4E-9CA6-BC515F8A8FB9}"/>
          </ac:spMkLst>
        </pc:spChg>
        <pc:spChg chg="mod">
          <ac:chgData name="Gillian Sinclair" userId="c183fa44-652f-4eec-b006-ce261720a463" providerId="ADAL" clId="{C609EC59-9672-4C54-8BE2-81C220F08E4B}" dt="2023-06-07T10:16:28.660" v="3" actId="1076"/>
          <ac:spMkLst>
            <pc:docMk/>
            <pc:sldMk cId="2612025902" sldId="285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19ADD-38D0-4931-98F5-5E5A86B4FD72}" type="datetimeFigureOut">
              <a:rPr lang="en-GB" smtClean="0"/>
              <a:t>07/06/2023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661B8-4981-4F33-B002-03B0A7004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1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1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E7F780A5-06EB-495C-B6FE-AD5B84B99569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668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D2D372B1-E8E7-C44E-9DAA-BBD67D4A7AC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000" y="205200"/>
            <a:ext cx="1026000" cy="82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4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072129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1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B8BEA7D6-4EAB-443A-BEA6-FDC3C49125EA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66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D2D372B1-E8E7-C44E-9DAA-BBD67D4A7AC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84330"/>
            <a:ext cx="1236133" cy="78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000" y="205200"/>
            <a:ext cx="1026000" cy="82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2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39"/>
            <a:ext cx="181507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1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0161F06C-DFE0-49E7-AC14-8B6A25D71A43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66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D2D372B1-E8E7-C44E-9DAA-BBD67D4A7AC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84330"/>
            <a:ext cx="1236133" cy="787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873997" y="374807"/>
            <a:ext cx="1026000" cy="82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00805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1252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25EDBEF2-1685-4754-B908-7B7912026E55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66426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D2D372B1-E8E7-C44E-9DAA-BBD67D4A7AC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84330"/>
            <a:ext cx="1236133" cy="787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000" y="205200"/>
            <a:ext cx="1026000" cy="82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4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1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A47B34AB-79F5-4C5B-B41C-8629D126BE53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668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D2D372B1-E8E7-C44E-9DAA-BBD67D4A7AC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84330"/>
            <a:ext cx="1236133" cy="787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000" y="205200"/>
            <a:ext cx="1026000" cy="82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03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044671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1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D380F65-099A-4D25-AF2E-937669C0CFED}" type="datetime1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66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2D372B1-E8E7-C44E-9DAA-BBD67D4A7AC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84330"/>
            <a:ext cx="1236133" cy="787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000" y="205200"/>
            <a:ext cx="1026000" cy="82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27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01721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11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1357724C-9BB7-4290-886E-870FE0E645D3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66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D2D372B1-E8E7-C44E-9DAA-BBD67D4A7AC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84330"/>
            <a:ext cx="1236133" cy="787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000" y="205200"/>
            <a:ext cx="1026000" cy="82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9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053824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11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67FC1E62-E0C6-4B02-9207-3E9AA1064622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66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2D372B1-E8E7-C44E-9DAA-BBD67D4A7AC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84330"/>
            <a:ext cx="1236133" cy="78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000" y="205200"/>
            <a:ext cx="1026000" cy="82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92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11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79B91216-80BF-48B4-BC36-FF2D618359F3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66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D2D372B1-E8E7-C44E-9DAA-BBD67D4A7AC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84330"/>
            <a:ext cx="1236133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17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589669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1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3733039D-1E8C-4F6D-AFFB-44F952E87EBE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66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D2D372B1-E8E7-C44E-9DAA-BBD67D4A7AC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84330"/>
            <a:ext cx="1236133" cy="787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000" y="205200"/>
            <a:ext cx="1026000" cy="82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0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1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6D2E4959-9D4A-4AA1-B491-4CFFB6336AC4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66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54D91"/>
                </a:solidFill>
              </a:defRPr>
            </a:lvl1pPr>
          </a:lstStyle>
          <a:p>
            <a:fld id="{D2D372B1-E8E7-C44E-9DAA-BBD67D4A7AC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84330"/>
            <a:ext cx="1236133" cy="787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000" y="205200"/>
            <a:ext cx="1026000" cy="82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58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23099" y="6367503"/>
            <a:ext cx="10859301" cy="184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200" dirty="0">
                <a:solidFill>
                  <a:srgbClr val="FF6600"/>
                </a:solidFill>
                <a:latin typeface="Arial"/>
                <a:cs typeface="Arial"/>
              </a:rPr>
              <a:t>www.n8cir.org.uk</a:t>
            </a:r>
          </a:p>
        </p:txBody>
      </p:sp>
    </p:spTree>
    <p:extLst>
      <p:ext uri="{BB962C8B-B14F-4D97-AF65-F5344CB8AC3E}">
        <p14:creationId xmlns:p14="http://schemas.microsoft.com/office/powerpoint/2010/main" val="2485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rgbClr val="054D9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54D9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54D9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54D9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54D9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54D9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N8CIR" TargetMode="External"/><Relationship Id="rId2" Type="http://schemas.openxmlformats.org/officeDocument/2006/relationships/hyperlink" Target="https://n8cir.org.uk/themes/digital-humanities/digital-humanities-resourc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8cir.org.uk/supporting-research/facilities/bede/" TargetMode="External"/><Relationship Id="rId2" Type="http://schemas.openxmlformats.org/officeDocument/2006/relationships/hyperlink" Target="https://n8cir.org.uk/supporting-research/facilities/bede/hardwar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8cir.org.uk/bede/" TargetMode="External"/><Relationship Id="rId2" Type="http://schemas.openxmlformats.org/officeDocument/2006/relationships/hyperlink" Target="https://n8cir.org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hyperlink" Target="https://n8cir.org.uk/contac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9"/>
            <a:ext cx="12191238" cy="68575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330" y="3287266"/>
            <a:ext cx="3188214" cy="12740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2330" y="4735214"/>
            <a:ext cx="4747741" cy="856265"/>
          </a:xfrm>
        </p:spPr>
        <p:txBody>
          <a:bodyPr anchor="t">
            <a:noAutofit/>
          </a:bodyPr>
          <a:lstStyle/>
          <a:p>
            <a:pPr algn="l"/>
            <a:r>
              <a:rPr lang="en-GB" sz="3200" dirty="0"/>
              <a:t>Introduction to N8 CIR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2330" y="5663491"/>
            <a:ext cx="4747741" cy="832560"/>
          </a:xfrm>
        </p:spPr>
        <p:txBody>
          <a:bodyPr anchor="t">
            <a:normAutofit/>
          </a:bodyPr>
          <a:lstStyle/>
          <a:p>
            <a:pPr algn="l"/>
            <a:r>
              <a:rPr lang="en-GB" dirty="0">
                <a:solidFill>
                  <a:srgbClr val="054D91"/>
                </a:solidFill>
              </a:rPr>
              <a:t>Gillian Sinclair</a:t>
            </a:r>
          </a:p>
          <a:p>
            <a:pPr algn="l"/>
            <a:r>
              <a:rPr lang="en-GB" dirty="0">
                <a:solidFill>
                  <a:srgbClr val="054D91"/>
                </a:solidFill>
              </a:rPr>
              <a:t>N8 CIR Programme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80618" y="6356351"/>
            <a:ext cx="401782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372B1-E8E7-C44E-9DAA-BBD67D4A7AC2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54D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54D9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51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008057" cy="559080"/>
          </a:xfrm>
        </p:spPr>
        <p:txBody>
          <a:bodyPr/>
          <a:lstStyle/>
          <a:p>
            <a:r>
              <a:rPr lang="en-GB" dirty="0"/>
              <a:t>Who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453" y="1113905"/>
            <a:ext cx="7013675" cy="489655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en-GB" dirty="0"/>
              <a:t>N8 Research Partnership is the 8 most research intensive universities in the North of England – Durham, Lancaster, Leeds, Liverpool, Manchester, Newcastle, Sheffield and York</a:t>
            </a:r>
          </a:p>
          <a:p>
            <a:pPr marL="0" indent="0">
              <a:lnSpc>
                <a:spcPct val="170000"/>
              </a:lnSpc>
              <a:buNone/>
            </a:pPr>
            <a:endParaRPr lang="en-GB" dirty="0"/>
          </a:p>
          <a:p>
            <a:pPr>
              <a:lnSpc>
                <a:spcPct val="170000"/>
              </a:lnSpc>
            </a:pPr>
            <a:r>
              <a:rPr lang="en-GB" dirty="0"/>
              <a:t>N8 Centre of Excellence for Computationally Intensive Research (N8 CIR)</a:t>
            </a:r>
          </a:p>
          <a:p>
            <a:pPr lvl="1">
              <a:lnSpc>
                <a:spcPct val="170000"/>
              </a:lnSpc>
            </a:pPr>
            <a:r>
              <a:rPr lang="en-GB" dirty="0"/>
              <a:t>Derived from N8 HPC (2012 – 2018) which offered access to a shared compute platform for all 8 universities for 6 years. </a:t>
            </a:r>
          </a:p>
          <a:p>
            <a:pPr lvl="1">
              <a:lnSpc>
                <a:spcPct val="170000"/>
              </a:lnSpc>
            </a:pPr>
            <a:r>
              <a:rPr lang="en-GB" dirty="0"/>
              <a:t>Established to build on this partnership to expand the </a:t>
            </a:r>
            <a:r>
              <a:rPr lang="en-GB" i="1" dirty="0"/>
              <a:t>art of the possible </a:t>
            </a:r>
            <a:r>
              <a:rPr lang="en-GB" dirty="0"/>
              <a:t>within research themes by leveraging computational- and data-intensive practice.</a:t>
            </a:r>
          </a:p>
          <a:p>
            <a:pPr>
              <a:lnSpc>
                <a:spcPct val="170000"/>
              </a:lnSpc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645" y="1484499"/>
            <a:ext cx="4202531" cy="334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647054" y="6356351"/>
            <a:ext cx="331585" cy="365125"/>
          </a:xfrm>
        </p:spPr>
        <p:txBody>
          <a:bodyPr/>
          <a:lstStyle/>
          <a:p>
            <a:fld id="{D2D372B1-E8E7-C44E-9DAA-BBD67D4A7A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9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80292"/>
            <a:ext cx="10972800" cy="5545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/>
              <a:t>N8 CIR Aims</a:t>
            </a:r>
          </a:p>
          <a:p>
            <a:pPr marL="0" indent="0">
              <a:buNone/>
            </a:pPr>
            <a:endParaRPr lang="en-GB" sz="2800" b="1" dirty="0"/>
          </a:p>
          <a:p>
            <a:r>
              <a:rPr lang="en-GB" sz="2200" dirty="0"/>
              <a:t>Develop skills across the partner organisations</a:t>
            </a:r>
          </a:p>
          <a:p>
            <a:r>
              <a:rPr lang="en-GB" sz="2200" dirty="0"/>
              <a:t>Develop shared software </a:t>
            </a:r>
          </a:p>
          <a:p>
            <a:r>
              <a:rPr lang="en-GB" sz="2200" dirty="0"/>
              <a:t>Facilitate access to computational resources </a:t>
            </a:r>
          </a:p>
          <a:p>
            <a:r>
              <a:rPr lang="en-GB" sz="2200" dirty="0"/>
              <a:t>Leverage funding for computationally intensive research</a:t>
            </a:r>
          </a:p>
          <a:p>
            <a:r>
              <a:rPr lang="en-GB" sz="2200" dirty="0"/>
              <a:t>Help “non-traditional” users access computational resources</a:t>
            </a:r>
          </a:p>
          <a:p>
            <a:r>
              <a:rPr lang="en-GB" sz="2200" dirty="0"/>
              <a:t>Accelerate research!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530" y="1182762"/>
            <a:ext cx="2707602" cy="203070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46130" y="6173788"/>
            <a:ext cx="302029" cy="365125"/>
          </a:xfrm>
        </p:spPr>
        <p:txBody>
          <a:bodyPr/>
          <a:lstStyle/>
          <a:p>
            <a:fld id="{D2D372B1-E8E7-C44E-9DAA-BBD67D4A7A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89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4C7E-3369-AB4F-9D15-1326EB07F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Practitioner-led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70804-F4DC-DA4E-9CA6-BC515F8A8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22219"/>
            <a:ext cx="10972800" cy="5003946"/>
          </a:xfrm>
        </p:spPr>
        <p:txBody>
          <a:bodyPr>
            <a:normAutofit/>
          </a:bodyPr>
          <a:lstStyle/>
          <a:p>
            <a:r>
              <a:rPr lang="en-GB" dirty="0"/>
              <a:t>Important not to re-invent the wheel – leverage what is already out there.</a:t>
            </a:r>
          </a:p>
          <a:p>
            <a:endParaRPr lang="en-GB" dirty="0"/>
          </a:p>
          <a:p>
            <a:r>
              <a:rPr lang="en-GB" dirty="0"/>
              <a:t>Provide signposting &amp; mechanism to share resources.</a:t>
            </a:r>
          </a:p>
          <a:p>
            <a:endParaRPr lang="en-GB" dirty="0"/>
          </a:p>
          <a:p>
            <a:r>
              <a:rPr lang="en-GB" dirty="0"/>
              <a:t>Inspire researchers to embrace new methods through practitioner-led activity</a:t>
            </a:r>
          </a:p>
          <a:p>
            <a:pPr lvl="1"/>
            <a:r>
              <a:rPr lang="en-GB" dirty="0"/>
              <a:t>Provide forums for researchers to highlight their computational methods.</a:t>
            </a:r>
          </a:p>
          <a:p>
            <a:pPr lvl="2"/>
            <a:r>
              <a:rPr lang="en-GB" dirty="0"/>
              <a:t>Online researcher case studies</a:t>
            </a:r>
          </a:p>
          <a:p>
            <a:pPr lvl="2"/>
            <a:r>
              <a:rPr lang="en-GB" dirty="0"/>
              <a:t>Workshops and facilitated discussion</a:t>
            </a:r>
          </a:p>
          <a:p>
            <a:pPr lvl="1"/>
            <a:r>
              <a:rPr lang="en-GB" dirty="0"/>
              <a:t>Capture domain-specific examples to enhance existing material.</a:t>
            </a:r>
          </a:p>
          <a:p>
            <a:endParaRPr lang="en-GB" dirty="0"/>
          </a:p>
          <a:p>
            <a:r>
              <a:rPr lang="en-GB" dirty="0"/>
              <a:t>Help bring training available outside of the region, into the region 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389227" y="5513710"/>
            <a:ext cx="160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Suggestions?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276111"/>
            <a:ext cx="310342" cy="365125"/>
          </a:xfrm>
        </p:spPr>
        <p:txBody>
          <a:bodyPr/>
          <a:lstStyle/>
          <a:p>
            <a:fld id="{D2D372B1-E8E7-C44E-9DAA-BBD67D4A7AC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>
            <a:off x="8364583" y="3298095"/>
            <a:ext cx="3827417" cy="2978016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Suggestions welcome!</a:t>
            </a:r>
          </a:p>
        </p:txBody>
      </p:sp>
    </p:spTree>
    <p:extLst>
      <p:ext uri="{BB962C8B-B14F-4D97-AF65-F5344CB8AC3E}">
        <p14:creationId xmlns:p14="http://schemas.microsoft.com/office/powerpoint/2010/main" val="261202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4C7E-3369-AB4F-9D15-1326EB07F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274639"/>
            <a:ext cx="10008057" cy="483008"/>
          </a:xfrm>
        </p:spPr>
        <p:txBody>
          <a:bodyPr>
            <a:normAutofit fontScale="90000"/>
          </a:bodyPr>
          <a:lstStyle/>
          <a:p>
            <a:r>
              <a:rPr lang="en-GB" dirty="0"/>
              <a:t>Our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70804-F4DC-DA4E-9CA6-BC515F8A8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757647"/>
            <a:ext cx="10972800" cy="598771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3200" b="1" dirty="0"/>
              <a:t>Themes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400" dirty="0"/>
              <a:t>Digital Health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400" dirty="0"/>
              <a:t>Digital Humanities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400" dirty="0"/>
              <a:t>Research Software Engineers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400" dirty="0"/>
              <a:t>Research Infrastructure Engineers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400" dirty="0"/>
              <a:t>Machine Learning</a:t>
            </a:r>
          </a:p>
          <a:p>
            <a:pPr>
              <a:lnSpc>
                <a:spcPct val="120000"/>
              </a:lnSpc>
            </a:pPr>
            <a:endParaRPr lang="en-GB" sz="2400" dirty="0"/>
          </a:p>
          <a:p>
            <a:pPr>
              <a:lnSpc>
                <a:spcPct val="120000"/>
              </a:lnSpc>
            </a:pPr>
            <a:r>
              <a:rPr lang="en-GB" sz="2400" dirty="0"/>
              <a:t>Health and Humanities in place since Spring 2019; Machine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400" dirty="0"/>
              <a:t>Learning launched Nov 2022</a:t>
            </a:r>
          </a:p>
          <a:p>
            <a:pPr>
              <a:lnSpc>
                <a:spcPct val="120000"/>
              </a:lnSpc>
            </a:pPr>
            <a:endParaRPr lang="en-GB" sz="2400" dirty="0"/>
          </a:p>
          <a:p>
            <a:pPr marL="400050">
              <a:lnSpc>
                <a:spcPct val="120000"/>
              </a:lnSpc>
            </a:pPr>
            <a:r>
              <a:rPr lang="en-GB" sz="2400" dirty="0"/>
              <a:t>Wide variety of training / events for the Humanities including R, Python, web scraping, text analysis, visualisation, Machine Learning for Humanities and much more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https://n8cir.org.uk/themes/digital-humanities/digital-humanities-resources/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400050">
              <a:lnSpc>
                <a:spcPct val="120000"/>
              </a:lnSpc>
            </a:pPr>
            <a:endParaRPr lang="en-GB" sz="2400" dirty="0"/>
          </a:p>
          <a:p>
            <a:pPr marL="400050">
              <a:lnSpc>
                <a:spcPct val="120000"/>
              </a:lnSpc>
            </a:pPr>
            <a:r>
              <a:rPr lang="en-GB" sz="2400" dirty="0"/>
              <a:t>Full details on our website and recordings on our YouTube channel -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https://www.youtube.com/N8CIR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276111"/>
            <a:ext cx="310342" cy="365125"/>
          </a:xfrm>
        </p:spPr>
        <p:txBody>
          <a:bodyPr/>
          <a:lstStyle/>
          <a:p>
            <a:fld id="{D2D372B1-E8E7-C44E-9DAA-BBD67D4A7AC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600" y="757647"/>
            <a:ext cx="3548282" cy="278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587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Bede – Tier 2 HPC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3869"/>
            <a:ext cx="10972800" cy="506229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GB" dirty="0">
                <a:solidFill>
                  <a:schemeClr val="tx2"/>
                </a:solidFill>
              </a:rPr>
              <a:t>Tier 2 supercomputer delivered in early 2020</a:t>
            </a:r>
          </a:p>
          <a:p>
            <a:pPr>
              <a:lnSpc>
                <a:spcPct val="200000"/>
              </a:lnSpc>
            </a:pPr>
            <a:r>
              <a:rPr lang="en-GB" dirty="0"/>
              <a:t>Comprised of 32 IBM Power 9 dual-CPU nodes, each with 4 NVIDIA V100 GPUs and high performance interconnect </a:t>
            </a:r>
            <a:r>
              <a:rPr lang="en-GB" dirty="0">
                <a:hlinkClick r:id="rId2"/>
              </a:rPr>
              <a:t>https://n8cir.org.uk/supporting-research/facilities/bede/hardware/</a:t>
            </a:r>
            <a:r>
              <a:rPr lang="en-GB" dirty="0"/>
              <a:t> </a:t>
            </a:r>
          </a:p>
          <a:p>
            <a:pPr>
              <a:lnSpc>
                <a:spcPct val="200000"/>
              </a:lnSpc>
            </a:pPr>
            <a:r>
              <a:rPr lang="en-GB" dirty="0">
                <a:solidFill>
                  <a:schemeClr val="tx2"/>
                </a:solidFill>
              </a:rPr>
              <a:t>All N8 researchers can apply for access to Bede</a:t>
            </a:r>
          </a:p>
          <a:p>
            <a:pPr>
              <a:lnSpc>
                <a:spcPct val="200000"/>
              </a:lnSpc>
            </a:pPr>
            <a:r>
              <a:rPr lang="en-GB" dirty="0">
                <a:solidFill>
                  <a:schemeClr val="tx2"/>
                </a:solidFill>
              </a:rPr>
              <a:t>Research Software Engineer support available at each institution to help you get started</a:t>
            </a:r>
          </a:p>
          <a:p>
            <a:pPr>
              <a:lnSpc>
                <a:spcPct val="200000"/>
              </a:lnSpc>
            </a:pPr>
            <a:r>
              <a:rPr lang="en-GB" dirty="0">
                <a:solidFill>
                  <a:schemeClr val="tx2"/>
                </a:solidFill>
              </a:rPr>
              <a:t>For more information and to apply  - </a:t>
            </a:r>
            <a:r>
              <a:rPr lang="en-GB" dirty="0">
                <a:solidFill>
                  <a:srgbClr val="FF0000"/>
                </a:solidFill>
                <a:hlinkClick r:id="rId3"/>
              </a:rPr>
              <a:t>https://n8cir.org.uk/supporting-research/facilities/bede/</a:t>
            </a:r>
            <a:r>
              <a:rPr lang="en-GB" dirty="0">
                <a:solidFill>
                  <a:schemeClr val="tx2"/>
                </a:solidFill>
              </a:rPr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646131" y="6239973"/>
            <a:ext cx="335280" cy="365125"/>
          </a:xfrm>
        </p:spPr>
        <p:txBody>
          <a:bodyPr/>
          <a:lstStyle/>
          <a:p>
            <a:fld id="{D2D372B1-E8E7-C44E-9DAA-BBD67D4A7A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13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Keep In Touch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163783"/>
            <a:ext cx="10972800" cy="4962382"/>
          </a:xfrm>
        </p:spPr>
        <p:txBody>
          <a:bodyPr>
            <a:normAutofit/>
          </a:bodyPr>
          <a:lstStyle/>
          <a:p>
            <a:r>
              <a:rPr lang="en-GB" sz="2400" dirty="0"/>
              <a:t>Website –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https://n8cir.org.uk/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Bede -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https://n8cir.org.uk/bede/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sz="2400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400" dirty="0"/>
          </a:p>
          <a:p>
            <a:r>
              <a:rPr lang="en-GB" sz="2400" dirty="0"/>
              <a:t>Twitter - @N8CIR</a:t>
            </a:r>
          </a:p>
          <a:p>
            <a:endParaRPr lang="en-GB" sz="2400" dirty="0"/>
          </a:p>
          <a:p>
            <a:r>
              <a:rPr lang="en-GB" sz="2400" dirty="0"/>
              <a:t>Join our mailing list at 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https://n8cir.org.uk/contact/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5" name="Picture 4" descr="university-logo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658" y="4531059"/>
            <a:ext cx="9144000" cy="166254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21440" y="6356351"/>
            <a:ext cx="493222" cy="365125"/>
          </a:xfrm>
        </p:spPr>
        <p:txBody>
          <a:bodyPr/>
          <a:lstStyle/>
          <a:p>
            <a:fld id="{D2D372B1-E8E7-C44E-9DAA-BBD67D4A7A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3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8 1">
      <a:dk1>
        <a:srgbClr val="323232"/>
      </a:dk1>
      <a:lt1>
        <a:srgbClr val="FFFFFF"/>
      </a:lt1>
      <a:dk2>
        <a:srgbClr val="054D91"/>
      </a:dk2>
      <a:lt2>
        <a:srgbClr val="FFFFFF"/>
      </a:lt2>
      <a:accent1>
        <a:srgbClr val="FA5424"/>
      </a:accent1>
      <a:accent2>
        <a:srgbClr val="054D91"/>
      </a:accent2>
      <a:accent3>
        <a:srgbClr val="77C630"/>
      </a:accent3>
      <a:accent4>
        <a:srgbClr val="7DD9FC"/>
      </a:accent4>
      <a:accent5>
        <a:srgbClr val="4BACC6"/>
      </a:accent5>
      <a:accent6>
        <a:srgbClr val="F79646"/>
      </a:accent6>
      <a:hlink>
        <a:srgbClr val="77C630"/>
      </a:hlink>
      <a:folHlink>
        <a:srgbClr val="FA54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DEF42EA84D2F49AB25191F0F227F7A" ma:contentTypeVersion="14" ma:contentTypeDescription="Create a new document." ma:contentTypeScope="" ma:versionID="6016464d9accd277c656979f988c163d">
  <xsd:schema xmlns:xsd="http://www.w3.org/2001/XMLSchema" xmlns:xs="http://www.w3.org/2001/XMLSchema" xmlns:p="http://schemas.microsoft.com/office/2006/metadata/properties" xmlns:ns3="7ca18f88-e54e-4f54-8830-0d8854d824f7" xmlns:ns4="ca6c786b-0f0f-4796-ae81-68b55cb12eef" targetNamespace="http://schemas.microsoft.com/office/2006/metadata/properties" ma:root="true" ma:fieldsID="39ce9c6a72f7f0efefbd7eabf9e6612a" ns3:_="" ns4:_="">
    <xsd:import namespace="7ca18f88-e54e-4f54-8830-0d8854d824f7"/>
    <xsd:import namespace="ca6c786b-0f0f-4796-ae81-68b55cb12e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18f88-e54e-4f54-8830-0d8854d824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c786b-0f0f-4796-ae81-68b55cb12ee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A1FAA1-BCB3-4665-B430-75D4D22369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a18f88-e54e-4f54-8830-0d8854d824f7"/>
    <ds:schemaRef ds:uri="ca6c786b-0f0f-4796-ae81-68b55cb12e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828845-E1C8-4CF2-A4AD-DCEB2CB686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FA00DB-315B-420F-A65C-9DF6B5DE53D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a6c786b-0f0f-4796-ae81-68b55cb12eef"/>
    <ds:schemaRef ds:uri="http://purl.org/dc/terms/"/>
    <ds:schemaRef ds:uri="http://schemas.openxmlformats.org/package/2006/metadata/core-properties"/>
    <ds:schemaRef ds:uri="7ca18f88-e54e-4f54-8830-0d8854d824f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N8-Powerpoint-Template</Template>
  <TotalTime>1617</TotalTime>
  <Words>449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Introduction to N8 CIR</vt:lpstr>
      <vt:lpstr>Who are we?</vt:lpstr>
      <vt:lpstr>PowerPoint Presentation</vt:lpstr>
      <vt:lpstr>Practitioner-led approach</vt:lpstr>
      <vt:lpstr>Our Themes</vt:lpstr>
      <vt:lpstr>Bede – Tier 2 HPC</vt:lpstr>
      <vt:lpstr>Keep In Touch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Niki Harratt</dc:creator>
  <cp:lastModifiedBy>Gillian Sinclair</cp:lastModifiedBy>
  <cp:revision>107</cp:revision>
  <dcterms:created xsi:type="dcterms:W3CDTF">2019-06-13T08:36:31Z</dcterms:created>
  <dcterms:modified xsi:type="dcterms:W3CDTF">2023-06-07T10:29:17Z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0x010100EDDEF42EA84D2F49AB25191F0F227F7A</vt:lpwstr>
  </property>
</Properties>
</file>