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64" r:id="rId3"/>
    <p:sldId id="257" r:id="rId4"/>
    <p:sldId id="262" r:id="rId5"/>
    <p:sldId id="268" r:id="rId6"/>
    <p:sldId id="271" r:id="rId7"/>
    <p:sldId id="265" r:id="rId8"/>
    <p:sldId id="266" r:id="rId9"/>
    <p:sldId id="260" r:id="rId10"/>
    <p:sldId id="261" r:id="rId11"/>
    <p:sldId id="263" r:id="rId12"/>
    <p:sldId id="269" r:id="rId13"/>
    <p:sldId id="267" r:id="rId14"/>
    <p:sldId id="326" r:id="rId15"/>
    <p:sldId id="270" r:id="rId16"/>
    <p:sldId id="324" r:id="rId17"/>
    <p:sldId id="325" r:id="rId18"/>
    <p:sldId id="330" r:id="rId19"/>
    <p:sldId id="327" r:id="rId20"/>
    <p:sldId id="322" r:id="rId21"/>
    <p:sldId id="285" r:id="rId22"/>
    <p:sldId id="32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88613-FAD9-4E1A-B5FD-66C2914BF850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E4851-083C-4B93-B0ED-D94305880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876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0B2CA-BE91-4BB1-A80A-39660D247E3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861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dirty="0"/>
              <a:t>From the 1623 score; play from 2.15)</a:t>
            </a:r>
            <a:endParaRPr lang="en-GB" u="none" dirty="0"/>
          </a:p>
          <a:p>
            <a:endParaRPr lang="en-GB" dirty="0"/>
          </a:p>
          <a:p>
            <a:r>
              <a:rPr lang="en-GB" dirty="0"/>
              <a:t>Play from 3.36.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0B2CA-BE91-4BB1-A80A-39660D247E3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296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5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8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40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78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60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79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84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33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23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43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18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5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translations.atnu.ncl.ac.uk/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ballot.atnu.ncl.ac.uk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nglishassociation.ac.uk/the-creativity-engine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p2eonteQEps?feature=oembed" TargetMode="Externa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Floating Numbers And Letters On Top Of A Book">
            <a:extLst>
              <a:ext uri="{FF2B5EF4-FFF2-40B4-BE49-F238E27FC236}">
                <a16:creationId xmlns:a16="http://schemas.microsoft.com/office/drawing/2014/main" id="{E7ABD0B1-287B-220F-F145-10FC429EA5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87249-68E3-56CF-6114-5B87B9ED3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6" y="643467"/>
            <a:ext cx="5452529" cy="3569242"/>
          </a:xfrm>
        </p:spPr>
        <p:txBody>
          <a:bodyPr anchor="t">
            <a:normAutofit/>
          </a:bodyPr>
          <a:lstStyle/>
          <a:p>
            <a:pPr algn="r"/>
            <a:r>
              <a:rPr lang="en-GB" sz="6000">
                <a:solidFill>
                  <a:schemeClr val="bg1"/>
                </a:solidFill>
              </a:rPr>
              <a:t>Animating Text Newcastle University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FCEA9-D32D-EC83-3C3D-8307C4F3C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9055" y="4551036"/>
            <a:ext cx="5449479" cy="1663495"/>
          </a:xfrm>
        </p:spPr>
        <p:txBody>
          <a:bodyPr anchor="b">
            <a:norm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Jennifer Richards, Joseph Cowen Chair of English Literature, Newcastle University</a:t>
            </a:r>
          </a:p>
        </p:txBody>
      </p:sp>
    </p:spTree>
    <p:extLst>
      <p:ext uri="{BB962C8B-B14F-4D97-AF65-F5344CB8AC3E}">
        <p14:creationId xmlns:p14="http://schemas.microsoft.com/office/powerpoint/2010/main" val="108311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CEFE2E-F3AE-9998-0BA9-FC6EBBDFE3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18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0A25E-4B40-D698-F54E-FEA268E23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28C09-2512-4896-1808-09A84810B4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25CD0-6466-E7DD-8385-08CF56AD40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804A6138-ADB6-6B88-DE10-924DF2A3E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84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4B2C668-85F5-8D16-8679-429D1C96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 descr="A picture containing clothing, person, outdoor, cloud&#10;&#10;Description automatically generated">
            <a:extLst>
              <a:ext uri="{FF2B5EF4-FFF2-40B4-BE49-F238E27FC236}">
                <a16:creationId xmlns:a16="http://schemas.microsoft.com/office/drawing/2014/main" id="{09F52C21-8628-3A19-4E11-6C160A9093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2" y="1524000"/>
            <a:ext cx="3810000" cy="3810000"/>
          </a:xfrm>
        </p:spPr>
      </p:pic>
      <p:pic>
        <p:nvPicPr>
          <p:cNvPr id="14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6A53926E-2E20-83C2-AD49-31342B0C5E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064" y="1104106"/>
            <a:ext cx="7680004" cy="4320000"/>
          </a:xfrm>
        </p:spPr>
      </p:pic>
    </p:spTree>
    <p:extLst>
      <p:ext uri="{BB962C8B-B14F-4D97-AF65-F5344CB8AC3E}">
        <p14:creationId xmlns:p14="http://schemas.microsoft.com/office/powerpoint/2010/main" val="405021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8CE18-2D70-9CCA-457B-4514A98C1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BCF0F6-C0BC-934E-93FE-4208F534F9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 descr="A computer screen shot of a computer screen&#10;&#10;Description automatically generated with low confidence">
            <a:hlinkClick r:id="rId2"/>
            <a:extLst>
              <a:ext uri="{FF2B5EF4-FFF2-40B4-BE49-F238E27FC236}">
                <a16:creationId xmlns:a16="http://schemas.microsoft.com/office/drawing/2014/main" id="{70B3DF8D-7E2C-29E8-ED26-A8D8EFB768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12800003" cy="7200000"/>
          </a:xfrm>
          <a:prstGeom prst="rect">
            <a:avLst/>
          </a:prstGeom>
        </p:spPr>
      </p:pic>
      <p:pic>
        <p:nvPicPr>
          <p:cNvPr id="3074" name="Picture 2" descr="Rachel Hammersley — Institute of Intellectual History">
            <a:extLst>
              <a:ext uri="{FF2B5EF4-FFF2-40B4-BE49-F238E27FC236}">
                <a16:creationId xmlns:a16="http://schemas.microsoft.com/office/drawing/2014/main" id="{C69B23F1-B950-A08C-6382-5EF06FA4E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2214" y="3600000"/>
            <a:ext cx="4045639" cy="227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53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, screenshot, rectangle, computer&#10;&#10;Description automatically generated">
            <a:extLst>
              <a:ext uri="{FF2B5EF4-FFF2-40B4-BE49-F238E27FC236}">
                <a16:creationId xmlns:a16="http://schemas.microsoft.com/office/drawing/2014/main" id="{02D02387-76CA-2035-C888-872D1A5B39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44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screenshot of a computer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88A1F90F-1957-5961-B659-2A83D87F9F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73549" y="286257"/>
            <a:ext cx="12191980" cy="685799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23333AA-20EB-204D-2231-6B3E0633B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120" y="18000"/>
            <a:ext cx="1277063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0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63180-F04B-6908-4706-10B90F37E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A computer screen shot of a keyboard&#10;&#10;Description automatically generated with low confidence">
            <a:extLst>
              <a:ext uri="{FF2B5EF4-FFF2-40B4-BE49-F238E27FC236}">
                <a16:creationId xmlns:a16="http://schemas.microsoft.com/office/drawing/2014/main" id="{AE38F8C7-507E-4EC0-122F-01DC67F427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" y="-85877"/>
            <a:ext cx="12800003" cy="7200000"/>
          </a:xfrm>
        </p:spPr>
      </p:pic>
    </p:spTree>
    <p:extLst>
      <p:ext uri="{BB962C8B-B14F-4D97-AF65-F5344CB8AC3E}">
        <p14:creationId xmlns:p14="http://schemas.microsoft.com/office/powerpoint/2010/main" val="1656195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1B6BE-1174-0B31-87A2-2712FD087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F2787-31F2-7CFB-4594-A0AFE0EA30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AA154C3-5CA3-1513-1CBC-3B40484642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301" y="-333762"/>
            <a:ext cx="13442777" cy="7200000"/>
          </a:xfrm>
        </p:spPr>
      </p:pic>
    </p:spTree>
    <p:extLst>
      <p:ext uri="{BB962C8B-B14F-4D97-AF65-F5344CB8AC3E}">
        <p14:creationId xmlns:p14="http://schemas.microsoft.com/office/powerpoint/2010/main" val="3711430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A5B8D-B7D9-E08A-3895-2CF8C8D1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* ;&gt; THE « 9 ■ A • Feminitf Afonarchi% OR I THE HISTORI O F BE‘S. SHEWING Their admirable lSLatur€9 dtfd Tropertis * Their Generation and (jolonis- Their Government9 Loyalti, ^rtjndujlri • EnimiU^VVwsyMagnanimiti, &lt;src, % Together W icb the right Ordering of them from time to timc; and the fw«tc Profit arifing the^of. Written out of Experience By Charls Butler, Magi. Plant in Trwcul. Aft x. Sc, 6. I __ P Inris eft oculatm teftis urns, quam auriti decern. OXFORD, Printed by William Turner, for de uthor, UM.VC.XXXiy.">
            <a:extLst>
              <a:ext uri="{FF2B5EF4-FFF2-40B4-BE49-F238E27FC236}">
                <a16:creationId xmlns:a16="http://schemas.microsoft.com/office/drawing/2014/main" id="{B451CDCC-BBAC-0DFD-8A71-1B49881B5F8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7" y="189000"/>
            <a:ext cx="4691402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feminin’ monarchi, or the histori’ of bee’s. Shewing their admirable natur’, and propertis; their generation and colonis; their government, loyalti, art, industri; enimi’s, wars, magnanimiti, etc. Together with the right ordering of them from tim’ to tim’: and the sweet’ profit arising ther’of/ Written out of Experienc by Charles Butler. (Oxford: William Turner, 1634). Wellcome Collection. Public Domain Mark/ &#10;&#10; ">
            <a:extLst>
              <a:ext uri="{FF2B5EF4-FFF2-40B4-BE49-F238E27FC236}">
                <a16:creationId xmlns:a16="http://schemas.microsoft.com/office/drawing/2014/main" id="{F9109301-6AAD-9007-4C8C-4F75CB0A6B8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19" y="189000"/>
            <a:ext cx="468914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56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0948911-6690-3AE4-92DF-380585A8A5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98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2DA63-40AD-FD4A-A5E1-F3E50533C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3834174"/>
            <a:ext cx="5257800" cy="17015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i="1"/>
              <a:t>Bee-ing Human</a:t>
            </a:r>
          </a:p>
        </p:txBody>
      </p:sp>
    </p:spTree>
    <p:extLst>
      <p:ext uri="{BB962C8B-B14F-4D97-AF65-F5344CB8AC3E}">
        <p14:creationId xmlns:p14="http://schemas.microsoft.com/office/powerpoint/2010/main" val="4079468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250D4-5500-1E60-1C4A-F890DBAC6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team (RSE, digital humanities, computing science, library services)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E0B52-3E80-9CF2-A091-A8BC699BB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3800" b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Kate Court, James Cummings, Fiona </a:t>
            </a:r>
            <a:r>
              <a:rPr lang="en-GB" sz="3800" b="0" dirty="0" err="1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Galston</a:t>
            </a:r>
            <a:r>
              <a:rPr lang="en-GB" sz="3800" b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, Kathryn Garside, </a:t>
            </a:r>
            <a:r>
              <a:rPr lang="en-GB" sz="3800" dirty="0">
                <a:solidFill>
                  <a:srgbClr val="333333"/>
                </a:solidFill>
                <a:latin typeface="Trebuchet MS" panose="020B0603020202020204" pitchFamily="34" charset="0"/>
              </a:rPr>
              <a:t>Rachel Hammersley, </a:t>
            </a:r>
            <a:r>
              <a:rPr lang="en-GB" sz="3800" b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Ian Johnson, Laura Kirkley, Jennifer Orr, Michael Rossington, Tiago Sousa Garcia, Mark Turner, Paul Watson, Magnus Williamson, and Nick Holliman</a:t>
            </a:r>
            <a:r>
              <a:rPr lang="en-GB" sz="3800" b="1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GB" sz="380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(previously of NU, now </a:t>
            </a:r>
            <a:r>
              <a:rPr lang="en-GB" sz="38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Director of CUSP, London and Professor in Computer Science at King's College London.</a:t>
            </a:r>
            <a:endParaRPr lang="en-GB" sz="3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39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610C2-8A63-44D3-9D1C-A0D0485C7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95" y="568960"/>
            <a:ext cx="4965795" cy="6120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646475A-7DEB-47E6-855E-89BB5649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Content Placeholder 2" descr="Text&#10;&#10;Description automatically generated">
            <a:extLst>
              <a:ext uri="{FF2B5EF4-FFF2-40B4-BE49-F238E27FC236}">
                <a16:creationId xmlns:a16="http://schemas.microsoft.com/office/drawing/2014/main" id="{2048B329-D264-4B72-8CA1-18B9431C8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07" y="365127"/>
            <a:ext cx="9304968" cy="6512400"/>
          </a:xfrm>
        </p:spPr>
      </p:pic>
    </p:spTree>
    <p:extLst>
      <p:ext uri="{BB962C8B-B14F-4D97-AF65-F5344CB8AC3E}">
        <p14:creationId xmlns:p14="http://schemas.microsoft.com/office/powerpoint/2010/main" val="62200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F66C-8EE3-4306-92BC-6E01FD675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 </a:t>
            </a:r>
            <a:endParaRPr lang="en-GB" sz="3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5B051-71CC-420F-A0A5-9869A49CF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676775"/>
            <a:ext cx="10515600" cy="1500187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6" name="Online Media 3" title="Butler Melissomelos">
            <a:hlinkClick r:id="" action="ppaction://media"/>
            <a:extLst>
              <a:ext uri="{FF2B5EF4-FFF2-40B4-BE49-F238E27FC236}">
                <a16:creationId xmlns:a16="http://schemas.microsoft.com/office/drawing/2014/main" id="{A5620080-0A3A-44F7-8778-FD92CE8A2F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71988" y="681038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4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47766EE-4192-4B2D-A5A0-F60F9A5F7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2DC0A-FD8C-0468-832F-5F38834D9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06" b="1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664A62-D0CB-4F7E-9B51-BA2214071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9931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30000"/>
                </a:schemeClr>
              </a:gs>
              <a:gs pos="80000">
                <a:schemeClr val="bg1">
                  <a:alpha val="15000"/>
                </a:schemeClr>
              </a:gs>
              <a:gs pos="0">
                <a:schemeClr val="bg1">
                  <a:alpha val="0"/>
                </a:schemeClr>
              </a:gs>
              <a:gs pos="2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36828C-51DB-FBC1-871A-0ABC35E87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473" y="1998924"/>
            <a:ext cx="5541054" cy="22136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53606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AC3ED-E4FA-A19D-C48C-036B2AFD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GB" sz="3000" cap="small" dirty="0"/>
              <a:t>What will the book of the future look like?</a:t>
            </a:r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2871AEC5-2ABA-F16F-9257-B8F2D4378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63" r="31402" b="-1"/>
          <a:stretch/>
        </p:blipFill>
        <p:spPr>
          <a:xfrm>
            <a:off x="2" y="10"/>
            <a:ext cx="611656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CB9E-14D7-8146-200F-E5875EFA9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0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will ‘be fluid [...] a richly networked portal, organized along lines of enquiry in which primary source material, secondary interpretations, witnesses and evidence, are all available, incorporated, made accessible for use’.</a:t>
            </a:r>
            <a:r>
              <a:rPr lang="en-GB" sz="2000" dirty="0">
                <a:effectLst/>
                <a:latin typeface="Trebuchet MS" panose="020B0603020202020204" pitchFamily="34" charset="0"/>
              </a:rPr>
              <a:t> </a:t>
            </a:r>
            <a:r>
              <a:rPr lang="en-GB" sz="20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Johanna Drucker, </a:t>
            </a:r>
            <a:r>
              <a:rPr lang="en-GB" sz="2000" i="1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Graphesis</a:t>
            </a:r>
            <a:r>
              <a:rPr lang="en-GB" sz="2000" i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Visual Forms of Knowledge Production</a:t>
            </a:r>
            <a:r>
              <a:rPr lang="en-GB" sz="20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(Cambridge MA and London: Harvard University Press, 2014).</a:t>
            </a:r>
            <a:endParaRPr lang="en-GB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116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0E872C-9C6F-BEC5-CBA8-8EDF33A3F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46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CC6F2-8379-4066-ED40-194768D1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1AB3EADF-6074-1D83-CB2C-B4F719DB4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13" y="-577049"/>
            <a:ext cx="12799999" cy="7200000"/>
          </a:xfrm>
        </p:spPr>
      </p:pic>
    </p:spTree>
    <p:extLst>
      <p:ext uri="{BB962C8B-B14F-4D97-AF65-F5344CB8AC3E}">
        <p14:creationId xmlns:p14="http://schemas.microsoft.com/office/powerpoint/2010/main" val="3676492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9720C8A5-6B45-4E4F-BA80-8A14A9F5B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C89ECBDA-51E6-4484-8F25-E777102F7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Freeform: Shape 1047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6749" y="720952"/>
            <a:ext cx="6959544" cy="5545704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26C8E-A193-90B4-3FE0-E5451748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179" y="1472030"/>
            <a:ext cx="3978442" cy="16319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A page from Thomas Nashe</a:t>
            </a:r>
            <a:r>
              <a:rPr lang="en-US" sz="2800" i="1"/>
              <a:t>,</a:t>
            </a:r>
            <a:r>
              <a:rPr lang="en-US" sz="2800"/>
              <a:t> </a:t>
            </a:r>
            <a:r>
              <a:rPr lang="en-US" sz="2800" i="1"/>
              <a:t>Have with you to Saffron Walden</a:t>
            </a:r>
            <a:r>
              <a:rPr lang="en-US" sz="2800"/>
              <a:t>, 1596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04BD9A-F534-1831-698A-15196F3E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338" y="949424"/>
            <a:ext cx="4015954" cy="496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Content Placeholder 1040">
            <a:extLst>
              <a:ext uri="{FF2B5EF4-FFF2-40B4-BE49-F238E27FC236}">
                <a16:creationId xmlns:a16="http://schemas.microsoft.com/office/drawing/2014/main" id="{C857E021-B21E-1199-2F3D-60F7DABC2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179" y="3243151"/>
            <a:ext cx="3978442" cy="241971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11684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D28DC1-9879-4141-17FA-479912028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i="1" dirty="0"/>
              <a:t>Paul Watson, </a:t>
            </a:r>
            <a:r>
              <a:rPr lang="en-US" sz="4800" i="1" dirty="0" err="1"/>
              <a:t>Directior</a:t>
            </a:r>
            <a:r>
              <a:rPr lang="en-US" sz="4800" i="1" dirty="0"/>
              <a:t>, National Innovation Centre for Data, Newcastle University</a:t>
            </a:r>
          </a:p>
        </p:txBody>
      </p:sp>
      <p:pic>
        <p:nvPicPr>
          <p:cNvPr id="1026" name="Picture 2" descr="Meet the Team | National Innovation Centre for Data">
            <a:extLst>
              <a:ext uri="{FF2B5EF4-FFF2-40B4-BE49-F238E27FC236}">
                <a16:creationId xmlns:a16="http://schemas.microsoft.com/office/drawing/2014/main" id="{7872ED21-779D-9FA6-588E-F21B44A261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0" r="6391"/>
          <a:stretch/>
        </p:blipFill>
        <p:spPr bwMode="auto">
          <a:xfrm>
            <a:off x="6606253" y="1161038"/>
            <a:ext cx="4942280" cy="453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877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aherne collator">
            <a:extLst>
              <a:ext uri="{FF2B5EF4-FFF2-40B4-BE49-F238E27FC236}">
                <a16:creationId xmlns:a16="http://schemas.microsoft.com/office/drawing/2014/main" id="{19F52C67-0D6B-0389-4E3F-1D638EBE3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02733"/>
            <a:ext cx="10905066" cy="5452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1465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067" name="Rectangle 2066">
            <a:extLst>
              <a:ext uri="{FF2B5EF4-FFF2-40B4-BE49-F238E27FC236}">
                <a16:creationId xmlns:a16="http://schemas.microsoft.com/office/drawing/2014/main" id="{B0BAC1A6-EF09-4FC0-A134-C8EA941C2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494CB0-51F3-0846-9B04-E1013F0C8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353" y="4063296"/>
            <a:ext cx="9517294" cy="11526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i="1" dirty="0"/>
              <a:t>Some of the ATNU people</a:t>
            </a:r>
          </a:p>
        </p:txBody>
      </p:sp>
      <p:pic>
        <p:nvPicPr>
          <p:cNvPr id="2056" name="Picture 8" descr="Kate Court headshot">
            <a:extLst>
              <a:ext uri="{FF2B5EF4-FFF2-40B4-BE49-F238E27FC236}">
                <a16:creationId xmlns:a16="http://schemas.microsoft.com/office/drawing/2014/main" id="{144FFFA4-3ED8-BF37-BA92-DED549061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3492" y="730261"/>
            <a:ext cx="269730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492256C-C4E9-7625-0F3B-B8A256622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3368" y="746653"/>
            <a:ext cx="243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ames Cummings">
            <a:extLst>
              <a:ext uri="{FF2B5EF4-FFF2-40B4-BE49-F238E27FC236}">
                <a16:creationId xmlns:a16="http://schemas.microsoft.com/office/drawing/2014/main" id="{F6663BAC-76FC-F9D0-6240-05261D7C50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243" y="803457"/>
            <a:ext cx="2602722" cy="31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 person smiling at camera&#10;&#10;Description automatically generated with low confidence">
            <a:extLst>
              <a:ext uri="{FF2B5EF4-FFF2-40B4-BE49-F238E27FC236}">
                <a16:creationId xmlns:a16="http://schemas.microsoft.com/office/drawing/2014/main" id="{C014B40E-9779-C28D-48BC-DC9874CD1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3492" y="698065"/>
            <a:ext cx="3240000" cy="328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3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3E3423"/>
      </a:dk2>
      <a:lt2>
        <a:srgbClr val="E2E7E8"/>
      </a:lt2>
      <a:accent1>
        <a:srgbClr val="C49791"/>
      </a:accent1>
      <a:accent2>
        <a:srgbClr val="BA9E7F"/>
      </a:accent2>
      <a:accent3>
        <a:srgbClr val="A7A57F"/>
      </a:accent3>
      <a:accent4>
        <a:srgbClr val="97AB75"/>
      </a:accent4>
      <a:accent5>
        <a:srgbClr val="8CAD83"/>
      </a:accent5>
      <a:accent6>
        <a:srgbClr val="78AF82"/>
      </a:accent6>
      <a:hlink>
        <a:srgbClr val="598C92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219</Words>
  <Application>Microsoft Office PowerPoint</Application>
  <PresentationFormat>Widescreen</PresentationFormat>
  <Paragraphs>17</Paragraphs>
  <Slides>22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Trebuchet MS</vt:lpstr>
      <vt:lpstr>BrushVTI</vt:lpstr>
      <vt:lpstr>Animating Text Newcastle University</vt:lpstr>
      <vt:lpstr>The team (RSE, digital humanities, computing science, library services)</vt:lpstr>
      <vt:lpstr>What will the book of the future look like?</vt:lpstr>
      <vt:lpstr>PowerPoint Presentation</vt:lpstr>
      <vt:lpstr>PowerPoint Presentation</vt:lpstr>
      <vt:lpstr>A page from Thomas Nashe, Have with you to Saffron Walden, 1596</vt:lpstr>
      <vt:lpstr>Paul Watson, Directior, National Innovation Centre for Data, Newcastle University</vt:lpstr>
      <vt:lpstr>PowerPoint Presentation</vt:lpstr>
      <vt:lpstr>Some of the ATNU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Bee-ing Human</vt:lpstr>
      <vt:lpstr>PowerPoint Presentation</vt:lpstr>
      <vt:lpstr> 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Richards</dc:creator>
  <cp:lastModifiedBy>Jennifer Richards</cp:lastModifiedBy>
  <cp:revision>29</cp:revision>
  <dcterms:created xsi:type="dcterms:W3CDTF">2023-05-27T17:06:29Z</dcterms:created>
  <dcterms:modified xsi:type="dcterms:W3CDTF">2023-06-05T21:20:16Z</dcterms:modified>
</cp:coreProperties>
</file>