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12"/>
  </p:notesMasterIdLst>
  <p:sldIdLst>
    <p:sldId id="256" r:id="rId6"/>
    <p:sldId id="257" r:id="rId7"/>
    <p:sldId id="258" r:id="rId8"/>
    <p:sldId id="259" r:id="rId9"/>
    <p:sldId id="260" r:id="rId10"/>
    <p:sldId id="261" r:id="rId11"/>
  </p:sldIdLst>
  <p:sldSz cx="18288000" cy="10287000"/>
  <p:notesSz cx="6858000" cy="9144000"/>
  <p:embeddedFontLst>
    <p:embeddedFont>
      <p:font typeface="Rasputin Light Bold" charset="1" panose="00000000000000000000"/>
      <p:regular r:id="rId15"/>
    </p:embeddedFont>
    <p:embeddedFont>
      <p:font typeface="Rasputin Light" charset="1" panose="0000000000000000000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notesMasters/notesMaster1.xml" Type="http://schemas.openxmlformats.org/officeDocument/2006/relationships/notesMaster"/><Relationship Id="rId13" Target="theme/theme2.xml" Type="http://schemas.openxmlformats.org/officeDocument/2006/relationships/theme"/><Relationship Id="rId14" Target="notesSlides/notesSlide1.xml" Type="http://schemas.openxmlformats.org/officeDocument/2006/relationships/notesSlide"/><Relationship Id="rId15" Target="fonts/font15.fntdata" Type="http://schemas.openxmlformats.org/officeDocument/2006/relationships/font"/><Relationship Id="rId16" Target="notesSlides/notesSlide2.xml" Type="http://schemas.openxmlformats.org/officeDocument/2006/relationships/notesSlide"/><Relationship Id="rId17" Target="notesSlides/notesSlide3.xml" Type="http://schemas.openxmlformats.org/officeDocument/2006/relationships/notesSlide"/><Relationship Id="rId18" Target="notesSlides/notesSlide4.xml" Type="http://schemas.openxmlformats.org/officeDocument/2006/relationships/notesSlide"/><Relationship Id="rId19" Target="fonts/font19.fntdata" Type="http://schemas.openxmlformats.org/officeDocument/2006/relationships/font"/><Relationship Id="rId2" Target="presProps.xml" Type="http://schemas.openxmlformats.org/officeDocument/2006/relationships/presProps"/><Relationship Id="rId20" Target="notesSlides/notesSlide5.xml" Type="http://schemas.openxmlformats.org/officeDocument/2006/relationships/notesSlide"/><Relationship Id="rId21" Target="notesSlides/notesSlide6.xml" Type="http://schemas.openxmlformats.org/officeDocument/2006/relationships/notesSlide"/><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Hello everyone, my name is Mysha Zaman, and I’m an undergraduate Computer Science student at the University of Leeds. This summer, I worked on the WardSonar project, where I focused on developing both the front-end and back-end of the system. Today, I’ll share my experience, the problem we aimed to address, and what I learned through the process.</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Let's start with the problem we aimed to solve. Inpatient mental health wards, while providing essential care, can be complex environments. Unfortunately, they sometimes face high levels of safety incidents, such as violence or self-harm. The current system for reporting these incidents is often reactive, meaning we report what happened after the fact. This is a bit like driving a car and only looking in the rear-view mirror."</a:t>
            </a:r>
          </a:p>
          <a:p>
            <a:r>
              <a:rPr lang="en-US"/>
              <a:t/>
            </a:r>
          </a:p>
          <a:p>
            <a:r>
              <a:rPr lang="en-US"/>
              <a:t>"The core question of the WardSonar project was this: Can we use a digital tool to get real-time feedback from patients and use that information to predict and prevent safety issues? If we could, we would be moving from a reactive to a proactive approach to safety. This is a very important goal because it has the potential to help staff make timely interventions, ultimately creating a safer and more positive environment for patients and staff alike.</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My specific role in this larger project was to build the WardSonar tool itself. My work was divided into two main parts: the front-end and the back-end. On the front-end, my goal was to create a simple, easy-to-use web application that patients could access on a tablet or mobile device. As you can see from this image, it's designed to be straightforward. Patients can log how they're feeling about their safety at any given moment with just a few taps."</a:t>
            </a:r>
          </a:p>
          <a:p>
            <a:r>
              <a:rPr lang="en-US"/>
              <a:t/>
            </a:r>
          </a:p>
          <a:p>
            <a:r>
              <a:rPr lang="en-US"/>
              <a:t>"On the back-end, my job was to build the infrastructure that takes that feedback and securely stores it. A major challenge was ensuring the data was completely anonymous. Patients needed to feel confident that their feedback couldn't be traced back to them. We had to implement robust security measures to protect their privacy, which was a top priority.</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Now, before I talk about my specific results, it's important to understand the findings from the original WardSonar study that motivated my project. I didn't conduct the research that led to these findings; my role was to create a new and improved version of the tool."</a:t>
            </a:r>
          </a:p>
          <a:p>
            <a:r>
              <a:rPr lang="en-US"/>
              <a:t/>
            </a:r>
          </a:p>
          <a:p>
            <a:r>
              <a:rPr lang="en-US"/>
              <a:t>"The original research, led by Dr. Baker and his team, demonstrated the incredible potential of a tool like WardSonar. They found that the frequency of use was a powerful signal for potential safety issues on the ward. And even more compellingly, their data confirmed the existence of a 'contagion effect,' showing that after a safety incident, the odds of another one increase significantly for up to four hours."</a:t>
            </a:r>
          </a:p>
          <a:p>
            <a:r>
              <a:rPr lang="en-US"/>
              <a:t/>
            </a:r>
          </a:p>
          <a:p>
            <a:r>
              <a:rPr lang="en-US"/>
              <a:t>"These are the findings that justified my project. My goal was to take this proven concept and re-engineer the technology, making it more robust and accessible. My work focused on building a new version that can stand the test of time, is easier for patients and staff to use, and is ready for future research and implementation."</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To conclude, my project was about taking the valuable research from the original WardSonar study and giving it a new life. My core contribution was developing a new version of the WardSonar web application, making it more robust and accessible for future use."</a:t>
            </a:r>
          </a:p>
          <a:p>
            <a:r>
              <a:rPr lang="en-US"/>
              <a:t/>
            </a:r>
          </a:p>
          <a:p>
            <a:r>
              <a:rPr lang="en-US"/>
              <a:t>"The key takeaway is that I successfully re-engineered the technology from a basic, decommissioned prototype into a functional web application with enhanced user experience and security. This means the research foundation is now ready to be built upon with a reliable and scalable tool."</a:t>
            </a:r>
          </a:p>
          <a:p>
            <a:r>
              <a:rPr lang="en-US"/>
              <a:t/>
            </a:r>
          </a:p>
          <a:p>
            <a:r>
              <a:rPr lang="en-US"/>
              <a:t>"Looking ahead, the next steps are crucial. We need to conduct thorough usability testing with patients and staff to ensure the new application meets their needs. We also need to work on integrating it directly with other hospital systems so the data can be used to inform real-time decisions on the wards."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6.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Finally, I want to express my sincere gratitude to my project leader, John Baker, and my supervisor Sorrel for their invaluable guidance throughout this internship. Thank you all for listening!</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svg" Type="http://schemas.openxmlformats.org/officeDocument/2006/relationships/image"/><Relationship Id="rId5" Target="../media/image3.png" Type="http://schemas.openxmlformats.org/officeDocument/2006/relationships/image"/><Relationship Id="rId6" Target="../media/image4.svg" Type="http://schemas.openxmlformats.org/officeDocument/2006/relationships/image"/><Relationship Id="rId7"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 Id="rId3" Target="../media/image6.png" Type="http://schemas.openxmlformats.org/officeDocument/2006/relationships/image"/><Relationship Id="rId4" Target="../media/image7.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6.png" Type="http://schemas.openxmlformats.org/officeDocument/2006/relationships/image"/><Relationship Id="rId4" Target="../media/image7.svg" Type="http://schemas.openxmlformats.org/officeDocument/2006/relationships/image"/><Relationship Id="rId5" Target="../media/image8.png" Type="http://schemas.openxmlformats.org/officeDocument/2006/relationships/image"/><Relationship Id="rId6" Target="../media/image9.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 Id="rId3" Target="../media/image1.png" Type="http://schemas.openxmlformats.org/officeDocument/2006/relationships/image"/><Relationship Id="rId4" Target="../media/image2.svg" Type="http://schemas.openxmlformats.org/officeDocument/2006/relationships/image"/><Relationship Id="rId5" Target="../media/image6.png" Type="http://schemas.openxmlformats.org/officeDocument/2006/relationships/image"/><Relationship Id="rId6" Target="../media/image7.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10.png" Type="http://schemas.openxmlformats.org/officeDocument/2006/relationships/image"/><Relationship Id="rId4" Target="../media/image11.svg" Type="http://schemas.openxmlformats.org/officeDocument/2006/relationships/image"/><Relationship Id="rId5" Target="../media/image12.png" Type="http://schemas.openxmlformats.org/officeDocument/2006/relationships/image"/><Relationship Id="rId6" Target="../media/image13.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 Id="rId3" Target="../media/image10.png" Type="http://schemas.openxmlformats.org/officeDocument/2006/relationships/image"/><Relationship Id="rId4" Target="../media/image11.svg" Type="http://schemas.openxmlformats.org/officeDocument/2006/relationships/image"/><Relationship Id="rId5" Target="../media/image12.png" Type="http://schemas.openxmlformats.org/officeDocument/2006/relationships/image"/><Relationship Id="rId6" Target="../media/image13.svg" Type="http://schemas.openxmlformats.org/officeDocument/2006/relationships/image"/><Relationship Id="rId7" Target="../media/image14.png" Type="http://schemas.openxmlformats.org/officeDocument/2006/relationships/image"/><Relationship Id="rId8" Target="../media/image15.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4F674F"/>
        </a:solidFill>
      </p:bgPr>
    </p:bg>
    <p:spTree>
      <p:nvGrpSpPr>
        <p:cNvPr id="1" name=""/>
        <p:cNvGrpSpPr/>
        <p:nvPr/>
      </p:nvGrpSpPr>
      <p:grpSpPr>
        <a:xfrm>
          <a:off x="0" y="0"/>
          <a:ext cx="0" cy="0"/>
          <a:chOff x="0" y="0"/>
          <a:chExt cx="0" cy="0"/>
        </a:xfrm>
      </p:grpSpPr>
      <p:sp>
        <p:nvSpPr>
          <p:cNvPr name="TextBox 2" id="2"/>
          <p:cNvSpPr txBox="true"/>
          <p:nvPr/>
        </p:nvSpPr>
        <p:spPr>
          <a:xfrm rot="0">
            <a:off x="2855751" y="4203527"/>
            <a:ext cx="13633678" cy="1927571"/>
          </a:xfrm>
          <a:prstGeom prst="rect">
            <a:avLst/>
          </a:prstGeom>
        </p:spPr>
        <p:txBody>
          <a:bodyPr anchor="t" rtlCol="false" tIns="0" lIns="0" bIns="0" rIns="0">
            <a:spAutoFit/>
          </a:bodyPr>
          <a:lstStyle/>
          <a:p>
            <a:pPr algn="ctr">
              <a:lnSpc>
                <a:spcPts val="7412"/>
              </a:lnSpc>
            </a:pPr>
            <a:r>
              <a:rPr lang="en-US" sz="6738" b="true">
                <a:solidFill>
                  <a:srgbClr val="FFFFFF"/>
                </a:solidFill>
                <a:latin typeface="Rasputin Light Bold"/>
                <a:ea typeface="Rasputin Light Bold"/>
                <a:cs typeface="Rasputin Light Bold"/>
                <a:sym typeface="Rasputin Light Bold"/>
              </a:rPr>
              <a:t>The Technical Development of WardSonar. </a:t>
            </a:r>
          </a:p>
        </p:txBody>
      </p:sp>
      <p:sp>
        <p:nvSpPr>
          <p:cNvPr name="Freeform 3" id="3" descr="green blob"/>
          <p:cNvSpPr/>
          <p:nvPr/>
        </p:nvSpPr>
        <p:spPr>
          <a:xfrm flipH="false" flipV="false" rot="0">
            <a:off x="-2284790" y="-3746425"/>
            <a:ext cx="8857785" cy="8525618"/>
          </a:xfrm>
          <a:custGeom>
            <a:avLst/>
            <a:gdLst/>
            <a:ahLst/>
            <a:cxnLst/>
            <a:rect r="r" b="b" t="t" l="l"/>
            <a:pathLst>
              <a:path h="8525618" w="8857785">
                <a:moveTo>
                  <a:pt x="0" y="0"/>
                </a:moveTo>
                <a:lnTo>
                  <a:pt x="8857785" y="0"/>
                </a:lnTo>
                <a:lnTo>
                  <a:pt x="8857785" y="8525618"/>
                </a:lnTo>
                <a:lnTo>
                  <a:pt x="0" y="8525618"/>
                </a:lnTo>
                <a:lnTo>
                  <a:pt x="0" y="0"/>
                </a:lnTo>
                <a:close/>
              </a:path>
            </a:pathLst>
          </a:custGeom>
          <a:blipFill>
            <a:blip r:embed="rId3">
              <a:alphaModFix amt="21999"/>
              <a:extLst>
                <a:ext uri="{96DAC541-7B7A-43D3-8B79-37D633B846F1}">
                  <asvg:svgBlip xmlns:asvg="http://schemas.microsoft.com/office/drawing/2016/SVG/main" r:embed="rId4"/>
                </a:ext>
              </a:extLst>
            </a:blip>
            <a:stretch>
              <a:fillRect l="0" t="0" r="0" b="0"/>
            </a:stretch>
          </a:blipFill>
        </p:spPr>
      </p:sp>
      <p:sp>
        <p:nvSpPr>
          <p:cNvPr name="Freeform 4" id="4" descr="green organic shape"/>
          <p:cNvSpPr/>
          <p:nvPr/>
        </p:nvSpPr>
        <p:spPr>
          <a:xfrm flipH="false" flipV="false" rot="6653687">
            <a:off x="10166505" y="4129872"/>
            <a:ext cx="9957653" cy="8663158"/>
          </a:xfrm>
          <a:custGeom>
            <a:avLst/>
            <a:gdLst/>
            <a:ahLst/>
            <a:cxnLst/>
            <a:rect r="r" b="b" t="t" l="l"/>
            <a:pathLst>
              <a:path h="8663158" w="9957653">
                <a:moveTo>
                  <a:pt x="0" y="0"/>
                </a:moveTo>
                <a:lnTo>
                  <a:pt x="9957652" y="0"/>
                </a:lnTo>
                <a:lnTo>
                  <a:pt x="9957652" y="8663157"/>
                </a:lnTo>
                <a:lnTo>
                  <a:pt x="0" y="8663157"/>
                </a:lnTo>
                <a:lnTo>
                  <a:pt x="0" y="0"/>
                </a:lnTo>
                <a:close/>
              </a:path>
            </a:pathLst>
          </a:custGeom>
          <a:blipFill>
            <a:blip r:embed="rId5">
              <a:alphaModFix amt="21999"/>
              <a:extLst>
                <a:ext uri="{96DAC541-7B7A-43D3-8B79-37D633B846F1}">
                  <asvg:svgBlip xmlns:asvg="http://schemas.microsoft.com/office/drawing/2016/SVG/main" r:embed="rId6"/>
                </a:ext>
              </a:extLst>
            </a:blip>
            <a:stretch>
              <a:fillRect l="0" t="0" r="0" b="0"/>
            </a:stretch>
          </a:blipFill>
        </p:spPr>
      </p:sp>
      <p:grpSp>
        <p:nvGrpSpPr>
          <p:cNvPr name="Group 5" id="5"/>
          <p:cNvGrpSpPr/>
          <p:nvPr/>
        </p:nvGrpSpPr>
        <p:grpSpPr>
          <a:xfrm rot="0">
            <a:off x="0" y="7734310"/>
            <a:ext cx="19360400" cy="2569759"/>
            <a:chOff x="0" y="0"/>
            <a:chExt cx="5099035" cy="676809"/>
          </a:xfrm>
        </p:grpSpPr>
        <p:sp>
          <p:nvSpPr>
            <p:cNvPr name="Freeform 6" id="6"/>
            <p:cNvSpPr/>
            <p:nvPr/>
          </p:nvSpPr>
          <p:spPr>
            <a:xfrm flipH="false" flipV="false" rot="0">
              <a:off x="0" y="0"/>
              <a:ext cx="5099035" cy="676809"/>
            </a:xfrm>
            <a:custGeom>
              <a:avLst/>
              <a:gdLst/>
              <a:ahLst/>
              <a:cxnLst/>
              <a:rect r="r" b="b" t="t" l="l"/>
              <a:pathLst>
                <a:path h="676809" w="5099035">
                  <a:moveTo>
                    <a:pt x="20394" y="0"/>
                  </a:moveTo>
                  <a:lnTo>
                    <a:pt x="5078641" y="0"/>
                  </a:lnTo>
                  <a:cubicBezTo>
                    <a:pt x="5084050" y="0"/>
                    <a:pt x="5089237" y="2149"/>
                    <a:pt x="5093062" y="5973"/>
                  </a:cubicBezTo>
                  <a:cubicBezTo>
                    <a:pt x="5096887" y="9798"/>
                    <a:pt x="5099035" y="14985"/>
                    <a:pt x="5099035" y="20394"/>
                  </a:cubicBezTo>
                  <a:lnTo>
                    <a:pt x="5099035" y="656415"/>
                  </a:lnTo>
                  <a:cubicBezTo>
                    <a:pt x="5099035" y="661824"/>
                    <a:pt x="5096887" y="667011"/>
                    <a:pt x="5093062" y="670836"/>
                  </a:cubicBezTo>
                  <a:cubicBezTo>
                    <a:pt x="5089237" y="674660"/>
                    <a:pt x="5084050" y="676809"/>
                    <a:pt x="5078641" y="676809"/>
                  </a:cubicBezTo>
                  <a:lnTo>
                    <a:pt x="20394" y="676809"/>
                  </a:lnTo>
                  <a:cubicBezTo>
                    <a:pt x="14985" y="676809"/>
                    <a:pt x="9798" y="674660"/>
                    <a:pt x="5973" y="670836"/>
                  </a:cubicBezTo>
                  <a:cubicBezTo>
                    <a:pt x="2149" y="667011"/>
                    <a:pt x="0" y="661824"/>
                    <a:pt x="0" y="656415"/>
                  </a:cubicBezTo>
                  <a:lnTo>
                    <a:pt x="0" y="20394"/>
                  </a:lnTo>
                  <a:cubicBezTo>
                    <a:pt x="0" y="14985"/>
                    <a:pt x="2149" y="9798"/>
                    <a:pt x="5973" y="5973"/>
                  </a:cubicBezTo>
                  <a:cubicBezTo>
                    <a:pt x="9798" y="2149"/>
                    <a:pt x="14985" y="0"/>
                    <a:pt x="20394" y="0"/>
                  </a:cubicBezTo>
                  <a:close/>
                </a:path>
              </a:pathLst>
            </a:custGeom>
            <a:solidFill>
              <a:srgbClr val="FFFFFF">
                <a:alpha val="94902"/>
              </a:srgbClr>
            </a:solidFill>
          </p:spPr>
        </p:sp>
        <p:sp>
          <p:nvSpPr>
            <p:cNvPr name="TextBox 7" id="7"/>
            <p:cNvSpPr txBox="true"/>
            <p:nvPr/>
          </p:nvSpPr>
          <p:spPr>
            <a:xfrm>
              <a:off x="0" y="-38100"/>
              <a:ext cx="5099035" cy="714909"/>
            </a:xfrm>
            <a:prstGeom prst="rect">
              <a:avLst/>
            </a:prstGeom>
          </p:spPr>
          <p:txBody>
            <a:bodyPr anchor="ctr" rtlCol="false" tIns="50800" lIns="50800" bIns="50800" rIns="50800"/>
            <a:lstStyle/>
            <a:p>
              <a:pPr algn="ctr">
                <a:lnSpc>
                  <a:spcPts val="2659"/>
                </a:lnSpc>
                <a:spcBef>
                  <a:spcPct val="0"/>
                </a:spcBef>
              </a:pPr>
            </a:p>
          </p:txBody>
        </p:sp>
      </p:grpSp>
      <p:sp>
        <p:nvSpPr>
          <p:cNvPr name="Freeform 8" id="8"/>
          <p:cNvSpPr/>
          <p:nvPr/>
        </p:nvSpPr>
        <p:spPr>
          <a:xfrm flipH="false" flipV="false" rot="0">
            <a:off x="0" y="7734310"/>
            <a:ext cx="5148099" cy="2569759"/>
          </a:xfrm>
          <a:custGeom>
            <a:avLst/>
            <a:gdLst/>
            <a:ahLst/>
            <a:cxnLst/>
            <a:rect r="r" b="b" t="t" l="l"/>
            <a:pathLst>
              <a:path h="2569759" w="5148099">
                <a:moveTo>
                  <a:pt x="0" y="0"/>
                </a:moveTo>
                <a:lnTo>
                  <a:pt x="5148099" y="0"/>
                </a:lnTo>
                <a:lnTo>
                  <a:pt x="5148099" y="2569759"/>
                </a:lnTo>
                <a:lnTo>
                  <a:pt x="0" y="2569759"/>
                </a:lnTo>
                <a:lnTo>
                  <a:pt x="0" y="0"/>
                </a:lnTo>
                <a:close/>
              </a:path>
            </a:pathLst>
          </a:custGeom>
          <a:blipFill>
            <a:blip r:embed="rId7"/>
            <a:stretch>
              <a:fillRect l="0" t="0" r="0" b="0"/>
            </a:stretch>
          </a:blipFill>
        </p:spPr>
      </p:sp>
      <p:sp>
        <p:nvSpPr>
          <p:cNvPr name="TextBox 9" id="9"/>
          <p:cNvSpPr txBox="true"/>
          <p:nvPr/>
        </p:nvSpPr>
        <p:spPr>
          <a:xfrm rot="0">
            <a:off x="10663963" y="8108219"/>
            <a:ext cx="6828459" cy="1685113"/>
          </a:xfrm>
          <a:prstGeom prst="rect">
            <a:avLst/>
          </a:prstGeom>
        </p:spPr>
        <p:txBody>
          <a:bodyPr anchor="t" rtlCol="false" tIns="0" lIns="0" bIns="0" rIns="0">
            <a:spAutoFit/>
          </a:bodyPr>
          <a:lstStyle/>
          <a:p>
            <a:pPr algn="l">
              <a:lnSpc>
                <a:spcPts val="4416"/>
              </a:lnSpc>
            </a:pPr>
            <a:r>
              <a:rPr lang="en-US" sz="3680" b="true">
                <a:solidFill>
                  <a:srgbClr val="4F674F"/>
                </a:solidFill>
                <a:latin typeface="Rasputin Light Bold"/>
                <a:ea typeface="Rasputin Light Bold"/>
                <a:cs typeface="Rasputin Light Bold"/>
                <a:sym typeface="Rasputin Light Bold"/>
              </a:rPr>
              <a:t>Mysha Zaman</a:t>
            </a:r>
          </a:p>
          <a:p>
            <a:pPr algn="l">
              <a:lnSpc>
                <a:spcPts val="4416"/>
              </a:lnSpc>
            </a:pPr>
            <a:r>
              <a:rPr lang="en-US" sz="3680" b="true">
                <a:solidFill>
                  <a:srgbClr val="4F674F"/>
                </a:solidFill>
                <a:latin typeface="Rasputin Light Bold"/>
                <a:ea typeface="Rasputin Light Bold"/>
                <a:cs typeface="Rasputin Light Bold"/>
                <a:sym typeface="Rasputin Light Bold"/>
              </a:rPr>
              <a:t>University of Leeds</a:t>
            </a:r>
          </a:p>
          <a:p>
            <a:pPr algn="l">
              <a:lnSpc>
                <a:spcPts val="4416"/>
              </a:lnSpc>
              <a:spcBef>
                <a:spcPct val="0"/>
              </a:spcBef>
            </a:pPr>
            <a:r>
              <a:rPr lang="en-US" b="true" sz="3680">
                <a:solidFill>
                  <a:srgbClr val="4F674F"/>
                </a:solidFill>
                <a:latin typeface="Rasputin Light Bold"/>
                <a:ea typeface="Rasputin Light Bold"/>
                <a:cs typeface="Rasputin Light Bold"/>
                <a:sym typeface="Rasputin Light Bold"/>
              </a:rPr>
              <a:t>Email: fy22mz@leeds.ac.uk</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142414"/>
        </a:solidFill>
      </p:bgPr>
    </p:bg>
    <p:spTree>
      <p:nvGrpSpPr>
        <p:cNvPr id="1" name=""/>
        <p:cNvGrpSpPr/>
        <p:nvPr/>
      </p:nvGrpSpPr>
      <p:grpSpPr>
        <a:xfrm>
          <a:off x="0" y="0"/>
          <a:ext cx="0" cy="0"/>
          <a:chOff x="0" y="0"/>
          <a:chExt cx="0" cy="0"/>
        </a:xfrm>
      </p:grpSpPr>
      <p:sp>
        <p:nvSpPr>
          <p:cNvPr name="Freeform 2" id="2" descr="lined abstract shape"/>
          <p:cNvSpPr/>
          <p:nvPr/>
        </p:nvSpPr>
        <p:spPr>
          <a:xfrm flipH="false" flipV="false" rot="-7005215">
            <a:off x="7622267" y="5181422"/>
            <a:ext cx="8946815" cy="14180830"/>
          </a:xfrm>
          <a:custGeom>
            <a:avLst/>
            <a:gdLst/>
            <a:ahLst/>
            <a:cxnLst/>
            <a:rect r="r" b="b" t="t" l="l"/>
            <a:pathLst>
              <a:path h="14180830" w="8946815">
                <a:moveTo>
                  <a:pt x="0" y="0"/>
                </a:moveTo>
                <a:lnTo>
                  <a:pt x="8946815" y="0"/>
                </a:lnTo>
                <a:lnTo>
                  <a:pt x="8946815" y="14180830"/>
                </a:lnTo>
                <a:lnTo>
                  <a:pt x="0" y="1418083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3" id="3"/>
          <p:cNvSpPr txBox="true"/>
          <p:nvPr/>
        </p:nvSpPr>
        <p:spPr>
          <a:xfrm rot="0">
            <a:off x="1903583" y="1012935"/>
            <a:ext cx="14715968" cy="1687909"/>
          </a:xfrm>
          <a:prstGeom prst="rect">
            <a:avLst/>
          </a:prstGeom>
        </p:spPr>
        <p:txBody>
          <a:bodyPr anchor="t" rtlCol="false" tIns="0" lIns="0" bIns="0" rIns="0">
            <a:spAutoFit/>
          </a:bodyPr>
          <a:lstStyle/>
          <a:p>
            <a:pPr algn="ctr">
              <a:lnSpc>
                <a:spcPts val="6560"/>
              </a:lnSpc>
            </a:pPr>
            <a:r>
              <a:rPr lang="en-US" b="true" sz="5467">
                <a:solidFill>
                  <a:srgbClr val="FFFFFF"/>
                </a:solidFill>
                <a:latin typeface="Rasputin Light Bold"/>
                <a:ea typeface="Rasputin Light Bold"/>
                <a:cs typeface="Rasputin Light Bold"/>
                <a:sym typeface="Rasputin Light Bold"/>
              </a:rPr>
              <a:t>The Challenge of Patient Safety in Mental Health Wards</a:t>
            </a:r>
          </a:p>
        </p:txBody>
      </p:sp>
      <p:grpSp>
        <p:nvGrpSpPr>
          <p:cNvPr name="Group 4" id="4"/>
          <p:cNvGrpSpPr/>
          <p:nvPr/>
        </p:nvGrpSpPr>
        <p:grpSpPr>
          <a:xfrm rot="0">
            <a:off x="757316" y="2700845"/>
            <a:ext cx="16501984" cy="7097669"/>
            <a:chOff x="0" y="0"/>
            <a:chExt cx="4346202" cy="1869345"/>
          </a:xfrm>
        </p:grpSpPr>
        <p:sp>
          <p:nvSpPr>
            <p:cNvPr name="Freeform 5" id="5"/>
            <p:cNvSpPr/>
            <p:nvPr/>
          </p:nvSpPr>
          <p:spPr>
            <a:xfrm flipH="false" flipV="false" rot="0">
              <a:off x="0" y="0"/>
              <a:ext cx="4346202" cy="1869345"/>
            </a:xfrm>
            <a:custGeom>
              <a:avLst/>
              <a:gdLst/>
              <a:ahLst/>
              <a:cxnLst/>
              <a:rect r="r" b="b" t="t" l="l"/>
              <a:pathLst>
                <a:path h="1869345" w="4346202">
                  <a:moveTo>
                    <a:pt x="23927" y="0"/>
                  </a:moveTo>
                  <a:lnTo>
                    <a:pt x="4322275" y="0"/>
                  </a:lnTo>
                  <a:cubicBezTo>
                    <a:pt x="4328621" y="0"/>
                    <a:pt x="4334707" y="2521"/>
                    <a:pt x="4339194" y="7008"/>
                  </a:cubicBezTo>
                  <a:cubicBezTo>
                    <a:pt x="4343681" y="11495"/>
                    <a:pt x="4346202" y="17581"/>
                    <a:pt x="4346202" y="23927"/>
                  </a:cubicBezTo>
                  <a:lnTo>
                    <a:pt x="4346202" y="1845418"/>
                  </a:lnTo>
                  <a:cubicBezTo>
                    <a:pt x="4346202" y="1851764"/>
                    <a:pt x="4343681" y="1857850"/>
                    <a:pt x="4339194" y="1862337"/>
                  </a:cubicBezTo>
                  <a:cubicBezTo>
                    <a:pt x="4334707" y="1866824"/>
                    <a:pt x="4328621" y="1869345"/>
                    <a:pt x="4322275" y="1869345"/>
                  </a:cubicBezTo>
                  <a:lnTo>
                    <a:pt x="23927" y="1869345"/>
                  </a:lnTo>
                  <a:cubicBezTo>
                    <a:pt x="17581" y="1869345"/>
                    <a:pt x="11495" y="1866824"/>
                    <a:pt x="7008" y="1862337"/>
                  </a:cubicBezTo>
                  <a:cubicBezTo>
                    <a:pt x="2521" y="1857850"/>
                    <a:pt x="0" y="1851764"/>
                    <a:pt x="0" y="1845418"/>
                  </a:cubicBezTo>
                  <a:lnTo>
                    <a:pt x="0" y="23927"/>
                  </a:lnTo>
                  <a:cubicBezTo>
                    <a:pt x="0" y="17581"/>
                    <a:pt x="2521" y="11495"/>
                    <a:pt x="7008" y="7008"/>
                  </a:cubicBezTo>
                  <a:cubicBezTo>
                    <a:pt x="11495" y="2521"/>
                    <a:pt x="17581" y="0"/>
                    <a:pt x="23927" y="0"/>
                  </a:cubicBezTo>
                  <a:close/>
                </a:path>
              </a:pathLst>
            </a:custGeom>
            <a:solidFill>
              <a:srgbClr val="FFFFFF">
                <a:alpha val="80784"/>
              </a:srgbClr>
            </a:solidFill>
          </p:spPr>
        </p:sp>
        <p:sp>
          <p:nvSpPr>
            <p:cNvPr name="TextBox 6" id="6"/>
            <p:cNvSpPr txBox="true"/>
            <p:nvPr/>
          </p:nvSpPr>
          <p:spPr>
            <a:xfrm>
              <a:off x="0" y="-114300"/>
              <a:ext cx="4346202" cy="1983645"/>
            </a:xfrm>
            <a:prstGeom prst="rect">
              <a:avLst/>
            </a:prstGeom>
          </p:spPr>
          <p:txBody>
            <a:bodyPr anchor="ctr" rtlCol="false" tIns="50800" lIns="50800" bIns="50800" rIns="50800"/>
            <a:lstStyle/>
            <a:p>
              <a:pPr algn="ctr">
                <a:lnSpc>
                  <a:spcPts val="5999"/>
                </a:lnSpc>
              </a:pPr>
            </a:p>
          </p:txBody>
        </p:sp>
      </p:grpSp>
      <p:sp>
        <p:nvSpPr>
          <p:cNvPr name="TextBox 7" id="7"/>
          <p:cNvSpPr txBox="true"/>
          <p:nvPr/>
        </p:nvSpPr>
        <p:spPr>
          <a:xfrm rot="0">
            <a:off x="1028700" y="3143781"/>
            <a:ext cx="15590851" cy="6432802"/>
          </a:xfrm>
          <a:prstGeom prst="rect">
            <a:avLst/>
          </a:prstGeom>
        </p:spPr>
        <p:txBody>
          <a:bodyPr anchor="t" rtlCol="false" tIns="0" lIns="0" bIns="0" rIns="0">
            <a:spAutoFit/>
          </a:bodyPr>
          <a:lstStyle/>
          <a:p>
            <a:pPr algn="l" marL="657071" indent="-328535" lvl="1">
              <a:lnSpc>
                <a:spcPts val="3652"/>
              </a:lnSpc>
              <a:buFont typeface="Arial"/>
              <a:buChar char="•"/>
            </a:pPr>
            <a:r>
              <a:rPr lang="en-US" b="true" sz="3043">
                <a:solidFill>
                  <a:srgbClr val="142414"/>
                </a:solidFill>
                <a:latin typeface="Rasputin Light Bold"/>
                <a:ea typeface="Rasputin Light Bold"/>
                <a:cs typeface="Rasputin Light Bold"/>
                <a:sym typeface="Rasputin Light Bold"/>
              </a:rPr>
              <a:t>Inpatient mental</a:t>
            </a:r>
            <a:r>
              <a:rPr lang="en-US" b="true" sz="3043">
                <a:solidFill>
                  <a:srgbClr val="142414"/>
                </a:solidFill>
                <a:latin typeface="Rasputin Light Bold"/>
                <a:ea typeface="Rasputin Light Bold"/>
                <a:cs typeface="Rasputin Light Bold"/>
                <a:sym typeface="Rasputin Light Bold"/>
              </a:rPr>
              <a:t> health wards can be high-pressure environments where safety incidents, like violence and self-harm, are a significant concern.</a:t>
            </a:r>
          </a:p>
          <a:p>
            <a:pPr algn="l">
              <a:lnSpc>
                <a:spcPts val="3652"/>
              </a:lnSpc>
            </a:pPr>
          </a:p>
          <a:p>
            <a:pPr algn="l" marL="657071" indent="-328535" lvl="1">
              <a:lnSpc>
                <a:spcPts val="3652"/>
              </a:lnSpc>
              <a:buFont typeface="Arial"/>
              <a:buChar char="•"/>
            </a:pPr>
            <a:r>
              <a:rPr lang="en-US" b="true" sz="3043">
                <a:solidFill>
                  <a:srgbClr val="142414"/>
                </a:solidFill>
                <a:latin typeface="Rasputin Light Bold"/>
                <a:ea typeface="Rasputin Light Bold"/>
                <a:cs typeface="Rasputin Light Bold"/>
                <a:sym typeface="Rasputin Light Bold"/>
              </a:rPr>
              <a:t>Traditional incident reporting is often reactive—it happens after an incident. We need a way to be more proactive and prevent these events.</a:t>
            </a:r>
          </a:p>
          <a:p>
            <a:pPr algn="l">
              <a:lnSpc>
                <a:spcPts val="3652"/>
              </a:lnSpc>
            </a:pPr>
          </a:p>
          <a:p>
            <a:pPr algn="l" marL="657071" indent="-328535" lvl="1">
              <a:lnSpc>
                <a:spcPts val="3652"/>
              </a:lnSpc>
              <a:buFont typeface="Arial"/>
              <a:buChar char="•"/>
            </a:pPr>
            <a:r>
              <a:rPr lang="en-US" b="true" sz="3043">
                <a:solidFill>
                  <a:srgbClr val="142414"/>
                </a:solidFill>
                <a:latin typeface="Rasputin Light Bold"/>
                <a:ea typeface="Rasputin Light Bold"/>
                <a:cs typeface="Rasputin Light Bold"/>
                <a:sym typeface="Rasputin Light Bold"/>
              </a:rPr>
              <a:t>The key question is: Can we use real-time patient feedback to predict and prevent safety incidents before they happen?</a:t>
            </a:r>
          </a:p>
          <a:p>
            <a:pPr algn="l">
              <a:lnSpc>
                <a:spcPts val="3652"/>
              </a:lnSpc>
            </a:pPr>
          </a:p>
          <a:p>
            <a:pPr algn="l" marL="657071" indent="-328535" lvl="1">
              <a:lnSpc>
                <a:spcPts val="3652"/>
              </a:lnSpc>
              <a:buFont typeface="Arial"/>
              <a:buChar char="•"/>
            </a:pPr>
            <a:r>
              <a:rPr lang="en-US" b="true" sz="3043">
                <a:solidFill>
                  <a:srgbClr val="142414"/>
                </a:solidFill>
                <a:latin typeface="Rasputin Light Bold"/>
                <a:ea typeface="Rasputin Light Bold"/>
                <a:cs typeface="Rasputin Light Bold"/>
                <a:sym typeface="Rasputin Light Bold"/>
              </a:rPr>
              <a:t>Answering this question is crucial because it can help staff intervene earlier, improve patient care, and create safer environments for everyone.</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142414"/>
        </a:solidFill>
      </p:bgPr>
    </p:bg>
    <p:spTree>
      <p:nvGrpSpPr>
        <p:cNvPr id="1" name=""/>
        <p:cNvGrpSpPr/>
        <p:nvPr/>
      </p:nvGrpSpPr>
      <p:grpSpPr>
        <a:xfrm>
          <a:off x="0" y="0"/>
          <a:ext cx="0" cy="0"/>
          <a:chOff x="0" y="0"/>
          <a:chExt cx="0" cy="0"/>
        </a:xfrm>
      </p:grpSpPr>
      <p:sp>
        <p:nvSpPr>
          <p:cNvPr name="Freeform 2" id="2" descr="lined abstract shape"/>
          <p:cNvSpPr/>
          <p:nvPr/>
        </p:nvSpPr>
        <p:spPr>
          <a:xfrm flipH="false" flipV="false" rot="-8855387">
            <a:off x="7583978" y="1671454"/>
            <a:ext cx="11146410" cy="17667221"/>
          </a:xfrm>
          <a:custGeom>
            <a:avLst/>
            <a:gdLst/>
            <a:ahLst/>
            <a:cxnLst/>
            <a:rect r="r" b="b" t="t" l="l"/>
            <a:pathLst>
              <a:path h="17667221" w="11146410">
                <a:moveTo>
                  <a:pt x="0" y="0"/>
                </a:moveTo>
                <a:lnTo>
                  <a:pt x="11146410" y="0"/>
                </a:lnTo>
                <a:lnTo>
                  <a:pt x="11146410" y="17667221"/>
                </a:lnTo>
                <a:lnTo>
                  <a:pt x="0" y="17667221"/>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grpSp>
        <p:nvGrpSpPr>
          <p:cNvPr name="Group 3" id="3"/>
          <p:cNvGrpSpPr/>
          <p:nvPr/>
        </p:nvGrpSpPr>
        <p:grpSpPr>
          <a:xfrm rot="0">
            <a:off x="13418538" y="4907744"/>
            <a:ext cx="4549792" cy="4549792"/>
            <a:chOff x="0" y="0"/>
            <a:chExt cx="812800" cy="812800"/>
          </a:xfrm>
        </p:grpSpPr>
        <p:sp>
          <p:nvSpPr>
            <p:cNvPr name="Freeform 4" id="4"/>
            <p:cNvSpPr/>
            <p:nvPr/>
          </p:nvSpPr>
          <p:spPr>
            <a:xfrm flipH="false" flipV="false" rot="0">
              <a:off x="0" y="0"/>
              <a:ext cx="812800" cy="812800"/>
            </a:xfrm>
            <a:custGeom>
              <a:avLst/>
              <a:gdLst/>
              <a:ahLst/>
              <a:cxnLst/>
              <a:rect r="r" b="b" t="t" l="l"/>
              <a:pathLst>
                <a:path h="812800" w="812800">
                  <a:moveTo>
                    <a:pt x="0" y="0"/>
                  </a:moveTo>
                  <a:lnTo>
                    <a:pt x="812800" y="0"/>
                  </a:lnTo>
                  <a:lnTo>
                    <a:pt x="812800" y="812800"/>
                  </a:lnTo>
                  <a:lnTo>
                    <a:pt x="0" y="812800"/>
                  </a:lnTo>
                  <a:close/>
                </a:path>
              </a:pathLst>
            </a:custGeom>
            <a:blipFill>
              <a:blip r:embed="rId5"/>
              <a:stretch>
                <a:fillRect l="-53256" t="0" r="-52371" b="-2214"/>
              </a:stretch>
            </a:blipFill>
          </p:spPr>
        </p:sp>
      </p:grpSp>
      <p:grpSp>
        <p:nvGrpSpPr>
          <p:cNvPr name="Group 5" id="5"/>
          <p:cNvGrpSpPr/>
          <p:nvPr/>
        </p:nvGrpSpPr>
        <p:grpSpPr>
          <a:xfrm rot="0">
            <a:off x="8730611" y="2029435"/>
            <a:ext cx="4687927" cy="4687927"/>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0" y="0"/>
                  </a:moveTo>
                  <a:lnTo>
                    <a:pt x="812800" y="0"/>
                  </a:lnTo>
                  <a:lnTo>
                    <a:pt x="812800" y="812800"/>
                  </a:lnTo>
                  <a:lnTo>
                    <a:pt x="0" y="812800"/>
                  </a:lnTo>
                  <a:close/>
                </a:path>
              </a:pathLst>
            </a:custGeom>
            <a:blipFill>
              <a:blip r:embed="rId6"/>
              <a:stretch>
                <a:fillRect l="-50738" t="0" r="-50266" b="0"/>
              </a:stretch>
            </a:blipFill>
          </p:spPr>
        </p:sp>
      </p:grpSp>
      <p:sp>
        <p:nvSpPr>
          <p:cNvPr name="TextBox 7" id="7"/>
          <p:cNvSpPr txBox="true"/>
          <p:nvPr/>
        </p:nvSpPr>
        <p:spPr>
          <a:xfrm rot="0">
            <a:off x="1028700" y="592435"/>
            <a:ext cx="16282675" cy="853480"/>
          </a:xfrm>
          <a:prstGeom prst="rect">
            <a:avLst/>
          </a:prstGeom>
        </p:spPr>
        <p:txBody>
          <a:bodyPr anchor="t" rtlCol="false" tIns="0" lIns="0" bIns="0" rIns="0">
            <a:spAutoFit/>
          </a:bodyPr>
          <a:lstStyle/>
          <a:p>
            <a:pPr algn="l">
              <a:lnSpc>
                <a:spcPts val="6563"/>
              </a:lnSpc>
            </a:pPr>
            <a:r>
              <a:rPr lang="en-US" sz="5469" b="true">
                <a:solidFill>
                  <a:srgbClr val="FFFFFF"/>
                </a:solidFill>
                <a:latin typeface="Rasputin Light Bold"/>
                <a:ea typeface="Rasputin Light Bold"/>
                <a:cs typeface="Rasputin Light Bold"/>
                <a:sym typeface="Rasputin Light Bold"/>
              </a:rPr>
              <a:t>My Role: Developing the WardSonar Tool</a:t>
            </a:r>
          </a:p>
        </p:txBody>
      </p:sp>
      <p:grpSp>
        <p:nvGrpSpPr>
          <p:cNvPr name="Group 8" id="8"/>
          <p:cNvGrpSpPr/>
          <p:nvPr/>
        </p:nvGrpSpPr>
        <p:grpSpPr>
          <a:xfrm rot="0">
            <a:off x="352701" y="2029435"/>
            <a:ext cx="7601373" cy="8011621"/>
            <a:chOff x="0" y="0"/>
            <a:chExt cx="2002008" cy="2110057"/>
          </a:xfrm>
        </p:grpSpPr>
        <p:sp>
          <p:nvSpPr>
            <p:cNvPr name="Freeform 9" id="9"/>
            <p:cNvSpPr/>
            <p:nvPr/>
          </p:nvSpPr>
          <p:spPr>
            <a:xfrm flipH="false" flipV="false" rot="0">
              <a:off x="0" y="0"/>
              <a:ext cx="2002008" cy="2110057"/>
            </a:xfrm>
            <a:custGeom>
              <a:avLst/>
              <a:gdLst/>
              <a:ahLst/>
              <a:cxnLst/>
              <a:rect r="r" b="b" t="t" l="l"/>
              <a:pathLst>
                <a:path h="2110057" w="2002008">
                  <a:moveTo>
                    <a:pt x="51943" y="0"/>
                  </a:moveTo>
                  <a:lnTo>
                    <a:pt x="1950065" y="0"/>
                  </a:lnTo>
                  <a:cubicBezTo>
                    <a:pt x="1963841" y="0"/>
                    <a:pt x="1977053" y="5473"/>
                    <a:pt x="1986794" y="15214"/>
                  </a:cubicBezTo>
                  <a:cubicBezTo>
                    <a:pt x="1996535" y="24955"/>
                    <a:pt x="2002008" y="38167"/>
                    <a:pt x="2002008" y="51943"/>
                  </a:cubicBezTo>
                  <a:lnTo>
                    <a:pt x="2002008" y="2058114"/>
                  </a:lnTo>
                  <a:cubicBezTo>
                    <a:pt x="2002008" y="2071890"/>
                    <a:pt x="1996535" y="2085102"/>
                    <a:pt x="1986794" y="2094843"/>
                  </a:cubicBezTo>
                  <a:cubicBezTo>
                    <a:pt x="1977053" y="2104584"/>
                    <a:pt x="1963841" y="2110057"/>
                    <a:pt x="1950065" y="2110057"/>
                  </a:cubicBezTo>
                  <a:lnTo>
                    <a:pt x="51943" y="2110057"/>
                  </a:lnTo>
                  <a:cubicBezTo>
                    <a:pt x="38167" y="2110057"/>
                    <a:pt x="24955" y="2104584"/>
                    <a:pt x="15214" y="2094843"/>
                  </a:cubicBezTo>
                  <a:cubicBezTo>
                    <a:pt x="5473" y="2085102"/>
                    <a:pt x="0" y="2071890"/>
                    <a:pt x="0" y="2058114"/>
                  </a:cubicBezTo>
                  <a:lnTo>
                    <a:pt x="0" y="51943"/>
                  </a:lnTo>
                  <a:cubicBezTo>
                    <a:pt x="0" y="38167"/>
                    <a:pt x="5473" y="24955"/>
                    <a:pt x="15214" y="15214"/>
                  </a:cubicBezTo>
                  <a:cubicBezTo>
                    <a:pt x="24955" y="5473"/>
                    <a:pt x="38167" y="0"/>
                    <a:pt x="51943" y="0"/>
                  </a:cubicBezTo>
                  <a:close/>
                </a:path>
              </a:pathLst>
            </a:custGeom>
            <a:solidFill>
              <a:srgbClr val="FFFFFF">
                <a:alpha val="78824"/>
              </a:srgbClr>
            </a:solidFill>
          </p:spPr>
        </p:sp>
        <p:sp>
          <p:nvSpPr>
            <p:cNvPr name="TextBox 10" id="10"/>
            <p:cNvSpPr txBox="true"/>
            <p:nvPr/>
          </p:nvSpPr>
          <p:spPr>
            <a:xfrm>
              <a:off x="0" y="-114300"/>
              <a:ext cx="2002008" cy="2224357"/>
            </a:xfrm>
            <a:prstGeom prst="rect">
              <a:avLst/>
            </a:prstGeom>
          </p:spPr>
          <p:txBody>
            <a:bodyPr anchor="ctr" rtlCol="false" tIns="50800" lIns="50800" bIns="50800" rIns="50800"/>
            <a:lstStyle/>
            <a:p>
              <a:pPr algn="just">
                <a:lnSpc>
                  <a:spcPts val="5999"/>
                </a:lnSpc>
              </a:pPr>
            </a:p>
            <a:p>
              <a:pPr algn="ctr">
                <a:lnSpc>
                  <a:spcPts val="5999"/>
                </a:lnSpc>
              </a:pPr>
            </a:p>
          </p:txBody>
        </p:sp>
      </p:grpSp>
      <p:sp>
        <p:nvSpPr>
          <p:cNvPr name="TextBox 11" id="11"/>
          <p:cNvSpPr txBox="true"/>
          <p:nvPr/>
        </p:nvSpPr>
        <p:spPr>
          <a:xfrm rot="0">
            <a:off x="597788" y="2572185"/>
            <a:ext cx="6944801" cy="7468871"/>
          </a:xfrm>
          <a:prstGeom prst="rect">
            <a:avLst/>
          </a:prstGeom>
        </p:spPr>
        <p:txBody>
          <a:bodyPr anchor="t" rtlCol="false" tIns="0" lIns="0" bIns="0" rIns="0">
            <a:spAutoFit/>
          </a:bodyPr>
          <a:lstStyle/>
          <a:p>
            <a:pPr algn="l">
              <a:lnSpc>
                <a:spcPts val="3096"/>
              </a:lnSpc>
              <a:spcBef>
                <a:spcPct val="0"/>
              </a:spcBef>
            </a:pPr>
            <a:r>
              <a:rPr lang="en-US" b="true" sz="2580">
                <a:solidFill>
                  <a:srgbClr val="142414"/>
                </a:solidFill>
                <a:latin typeface="Rasputin Light Bold"/>
                <a:ea typeface="Rasputin Light Bold"/>
                <a:cs typeface="Rasputin Light Bold"/>
                <a:sym typeface="Rasputin Light Bold"/>
              </a:rPr>
              <a:t>Data: Patient feedback collected in real-time thr</a:t>
            </a:r>
            <a:r>
              <a:rPr lang="en-US" b="true" sz="2580">
                <a:solidFill>
                  <a:srgbClr val="142414"/>
                </a:solidFill>
                <a:latin typeface="Rasputin Light Bold"/>
                <a:ea typeface="Rasputin Light Bold"/>
                <a:cs typeface="Rasputin Light Bold"/>
                <a:sym typeface="Rasputin Light Bold"/>
              </a:rPr>
              <a:t>ough the WardSonar tool.</a:t>
            </a:r>
          </a:p>
          <a:p>
            <a:pPr algn="l">
              <a:lnSpc>
                <a:spcPts val="3096"/>
              </a:lnSpc>
              <a:spcBef>
                <a:spcPct val="0"/>
              </a:spcBef>
            </a:pPr>
          </a:p>
          <a:p>
            <a:pPr algn="l">
              <a:lnSpc>
                <a:spcPts val="3096"/>
              </a:lnSpc>
              <a:spcBef>
                <a:spcPct val="0"/>
              </a:spcBef>
            </a:pPr>
            <a:r>
              <a:rPr lang="en-US" b="true" sz="2580">
                <a:solidFill>
                  <a:srgbClr val="142414"/>
                </a:solidFill>
                <a:latin typeface="Rasputin Light Bold"/>
                <a:ea typeface="Rasputin Light Bold"/>
                <a:cs typeface="Rasputin Light Bold"/>
                <a:sym typeface="Rasputin Light Bold"/>
              </a:rPr>
              <a:t>Methodology:</a:t>
            </a:r>
          </a:p>
          <a:p>
            <a:pPr algn="l" marL="557186" indent="-278593" lvl="1">
              <a:lnSpc>
                <a:spcPts val="3096"/>
              </a:lnSpc>
              <a:spcBef>
                <a:spcPct val="0"/>
              </a:spcBef>
              <a:buFont typeface="Arial"/>
              <a:buChar char="•"/>
            </a:pPr>
            <a:r>
              <a:rPr lang="en-US" b="true" sz="2580">
                <a:solidFill>
                  <a:srgbClr val="142414"/>
                </a:solidFill>
                <a:latin typeface="Rasputin Light Bold"/>
                <a:ea typeface="Rasputin Light Bold"/>
                <a:cs typeface="Rasputin Light Bold"/>
                <a:sym typeface="Rasputin Light Bold"/>
              </a:rPr>
              <a:t>Front-End Development: Built a user-friendly web application for patients to log their feelings of safety. This had to be simple and intuitive.</a:t>
            </a:r>
          </a:p>
          <a:p>
            <a:pPr algn="l" marL="557186" indent="-278593" lvl="1">
              <a:lnSpc>
                <a:spcPts val="3096"/>
              </a:lnSpc>
              <a:spcBef>
                <a:spcPct val="0"/>
              </a:spcBef>
              <a:buFont typeface="Arial"/>
              <a:buChar char="•"/>
            </a:pPr>
            <a:r>
              <a:rPr lang="en-US" b="true" sz="2580">
                <a:solidFill>
                  <a:srgbClr val="142414"/>
                </a:solidFill>
                <a:latin typeface="Rasputin Light Bold"/>
                <a:ea typeface="Rasputin Light Bold"/>
                <a:cs typeface="Rasputin Light Bold"/>
                <a:sym typeface="Rasputin Light Bold"/>
              </a:rPr>
              <a:t>Back-End Development: Created the system that takes this real-time data, processes it, and stores it in a database.</a:t>
            </a:r>
          </a:p>
          <a:p>
            <a:pPr algn="l" marL="557186" indent="-278593" lvl="1">
              <a:lnSpc>
                <a:spcPts val="3096"/>
              </a:lnSpc>
              <a:spcBef>
                <a:spcPct val="0"/>
              </a:spcBef>
              <a:buFont typeface="Arial"/>
              <a:buChar char="•"/>
            </a:pPr>
            <a:r>
              <a:rPr lang="en-US" b="true" sz="2580">
                <a:solidFill>
                  <a:srgbClr val="142414"/>
                </a:solidFill>
                <a:latin typeface="Rasputin Light Bold"/>
                <a:ea typeface="Rasputin Light Bold"/>
                <a:cs typeface="Rasputin Light Bold"/>
                <a:sym typeface="Rasputin Light Bold"/>
              </a:rPr>
              <a:t>Key Challenge: Ensuring the data was anonymous and secure to protect patient privacy. This was a critical ethical and technical challenge.</a:t>
            </a:r>
          </a:p>
          <a:p>
            <a:pPr algn="l">
              <a:lnSpc>
                <a:spcPts val="3096"/>
              </a:lnSpc>
              <a:spcBef>
                <a:spcPct val="0"/>
              </a:spcBef>
            </a:pP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4F674F"/>
        </a:solidFill>
      </p:bgPr>
    </p:bg>
    <p:spTree>
      <p:nvGrpSpPr>
        <p:cNvPr id="1" name=""/>
        <p:cNvGrpSpPr/>
        <p:nvPr/>
      </p:nvGrpSpPr>
      <p:grpSpPr>
        <a:xfrm>
          <a:off x="0" y="0"/>
          <a:ext cx="0" cy="0"/>
          <a:chOff x="0" y="0"/>
          <a:chExt cx="0" cy="0"/>
        </a:xfrm>
      </p:grpSpPr>
      <p:sp>
        <p:nvSpPr>
          <p:cNvPr name="Freeform 2" id="2" descr="green organic shape"/>
          <p:cNvSpPr/>
          <p:nvPr/>
        </p:nvSpPr>
        <p:spPr>
          <a:xfrm flipH="false" flipV="false" rot="0">
            <a:off x="11303317" y="-3676607"/>
            <a:ext cx="8857785" cy="8525618"/>
          </a:xfrm>
          <a:custGeom>
            <a:avLst/>
            <a:gdLst/>
            <a:ahLst/>
            <a:cxnLst/>
            <a:rect r="r" b="b" t="t" l="l"/>
            <a:pathLst>
              <a:path h="8525618" w="8857785">
                <a:moveTo>
                  <a:pt x="0" y="0"/>
                </a:moveTo>
                <a:lnTo>
                  <a:pt x="8857785" y="0"/>
                </a:lnTo>
                <a:lnTo>
                  <a:pt x="8857785" y="8525618"/>
                </a:lnTo>
                <a:lnTo>
                  <a:pt x="0" y="8525618"/>
                </a:lnTo>
                <a:lnTo>
                  <a:pt x="0" y="0"/>
                </a:lnTo>
                <a:close/>
              </a:path>
            </a:pathLst>
          </a:custGeom>
          <a:blipFill>
            <a:blip r:embed="rId3">
              <a:alphaModFix amt="21999"/>
              <a:extLst>
                <a:ext uri="{96DAC541-7B7A-43D3-8B79-37D633B846F1}">
                  <asvg:svgBlip xmlns:asvg="http://schemas.microsoft.com/office/drawing/2016/SVG/main" r:embed="rId4"/>
                </a:ext>
              </a:extLst>
            </a:blip>
            <a:stretch>
              <a:fillRect l="0" t="0" r="0" b="0"/>
            </a:stretch>
          </a:blipFill>
        </p:spPr>
      </p:sp>
      <p:sp>
        <p:nvSpPr>
          <p:cNvPr name="Freeform 3" id="3" descr="lined abstract shape"/>
          <p:cNvSpPr/>
          <p:nvPr/>
        </p:nvSpPr>
        <p:spPr>
          <a:xfrm flipH="false" flipV="false" rot="4243551">
            <a:off x="784945" y="5002849"/>
            <a:ext cx="5915271" cy="9375789"/>
          </a:xfrm>
          <a:custGeom>
            <a:avLst/>
            <a:gdLst/>
            <a:ahLst/>
            <a:cxnLst/>
            <a:rect r="r" b="b" t="t" l="l"/>
            <a:pathLst>
              <a:path h="9375789" w="5915271">
                <a:moveTo>
                  <a:pt x="0" y="0"/>
                </a:moveTo>
                <a:lnTo>
                  <a:pt x="5915271" y="0"/>
                </a:lnTo>
                <a:lnTo>
                  <a:pt x="5915271" y="9375789"/>
                </a:lnTo>
                <a:lnTo>
                  <a:pt x="0" y="937578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grpSp>
        <p:nvGrpSpPr>
          <p:cNvPr name="Group 4" id="4"/>
          <p:cNvGrpSpPr/>
          <p:nvPr/>
        </p:nvGrpSpPr>
        <p:grpSpPr>
          <a:xfrm rot="0">
            <a:off x="790389" y="2593074"/>
            <a:ext cx="16468911" cy="7097669"/>
            <a:chOff x="0" y="0"/>
            <a:chExt cx="4337491" cy="1869345"/>
          </a:xfrm>
        </p:grpSpPr>
        <p:sp>
          <p:nvSpPr>
            <p:cNvPr name="Freeform 5" id="5"/>
            <p:cNvSpPr/>
            <p:nvPr/>
          </p:nvSpPr>
          <p:spPr>
            <a:xfrm flipH="false" flipV="false" rot="0">
              <a:off x="0" y="0"/>
              <a:ext cx="4337491" cy="1869345"/>
            </a:xfrm>
            <a:custGeom>
              <a:avLst/>
              <a:gdLst/>
              <a:ahLst/>
              <a:cxnLst/>
              <a:rect r="r" b="b" t="t" l="l"/>
              <a:pathLst>
                <a:path h="1869345" w="4337491">
                  <a:moveTo>
                    <a:pt x="23975" y="0"/>
                  </a:moveTo>
                  <a:lnTo>
                    <a:pt x="4313516" y="0"/>
                  </a:lnTo>
                  <a:cubicBezTo>
                    <a:pt x="4326757" y="0"/>
                    <a:pt x="4337491" y="10734"/>
                    <a:pt x="4337491" y="23975"/>
                  </a:cubicBezTo>
                  <a:lnTo>
                    <a:pt x="4337491" y="1845370"/>
                  </a:lnTo>
                  <a:cubicBezTo>
                    <a:pt x="4337491" y="1851729"/>
                    <a:pt x="4334965" y="1857827"/>
                    <a:pt x="4330469" y="1862323"/>
                  </a:cubicBezTo>
                  <a:cubicBezTo>
                    <a:pt x="4325973" y="1866819"/>
                    <a:pt x="4319875" y="1869345"/>
                    <a:pt x="4313516" y="1869345"/>
                  </a:cubicBezTo>
                  <a:lnTo>
                    <a:pt x="23975" y="1869345"/>
                  </a:lnTo>
                  <a:cubicBezTo>
                    <a:pt x="17616" y="1869345"/>
                    <a:pt x="11518" y="1866819"/>
                    <a:pt x="7022" y="1862323"/>
                  </a:cubicBezTo>
                  <a:cubicBezTo>
                    <a:pt x="2526" y="1857827"/>
                    <a:pt x="0" y="1851729"/>
                    <a:pt x="0" y="1845370"/>
                  </a:cubicBezTo>
                  <a:lnTo>
                    <a:pt x="0" y="23975"/>
                  </a:lnTo>
                  <a:cubicBezTo>
                    <a:pt x="0" y="17616"/>
                    <a:pt x="2526" y="11518"/>
                    <a:pt x="7022" y="7022"/>
                  </a:cubicBezTo>
                  <a:cubicBezTo>
                    <a:pt x="11518" y="2526"/>
                    <a:pt x="17616" y="0"/>
                    <a:pt x="23975" y="0"/>
                  </a:cubicBezTo>
                  <a:close/>
                </a:path>
              </a:pathLst>
            </a:custGeom>
            <a:solidFill>
              <a:srgbClr val="FFFFFF">
                <a:alpha val="82745"/>
              </a:srgbClr>
            </a:solidFill>
          </p:spPr>
        </p:sp>
        <p:sp>
          <p:nvSpPr>
            <p:cNvPr name="TextBox 6" id="6"/>
            <p:cNvSpPr txBox="true"/>
            <p:nvPr/>
          </p:nvSpPr>
          <p:spPr>
            <a:xfrm>
              <a:off x="0" y="-114300"/>
              <a:ext cx="4337491" cy="1983645"/>
            </a:xfrm>
            <a:prstGeom prst="rect">
              <a:avLst/>
            </a:prstGeom>
          </p:spPr>
          <p:txBody>
            <a:bodyPr anchor="ctr" rtlCol="false" tIns="50800" lIns="50800" bIns="50800" rIns="50800"/>
            <a:lstStyle/>
            <a:p>
              <a:pPr algn="ctr">
                <a:lnSpc>
                  <a:spcPts val="5999"/>
                </a:lnSpc>
              </a:pPr>
            </a:p>
          </p:txBody>
        </p:sp>
      </p:grpSp>
      <p:sp>
        <p:nvSpPr>
          <p:cNvPr name="TextBox 7" id="7"/>
          <p:cNvSpPr txBox="true"/>
          <p:nvPr/>
        </p:nvSpPr>
        <p:spPr>
          <a:xfrm rot="0">
            <a:off x="2177670" y="567152"/>
            <a:ext cx="13694349" cy="1676364"/>
          </a:xfrm>
          <a:prstGeom prst="rect">
            <a:avLst/>
          </a:prstGeom>
        </p:spPr>
        <p:txBody>
          <a:bodyPr anchor="t" rtlCol="false" tIns="0" lIns="0" bIns="0" rIns="0">
            <a:spAutoFit/>
          </a:bodyPr>
          <a:lstStyle/>
          <a:p>
            <a:pPr algn="l">
              <a:lnSpc>
                <a:spcPts val="6563"/>
              </a:lnSpc>
            </a:pPr>
            <a:r>
              <a:rPr lang="en-US" sz="5469">
                <a:solidFill>
                  <a:srgbClr val="FFFFFF"/>
                </a:solidFill>
                <a:latin typeface="Rasputin Light"/>
                <a:ea typeface="Rasputin Light"/>
                <a:cs typeface="Rasputin Light"/>
                <a:sym typeface="Rasputin Light"/>
              </a:rPr>
              <a:t>Key Findings: The Power of Rea</a:t>
            </a:r>
            <a:r>
              <a:rPr lang="en-US" sz="5469">
                <a:solidFill>
                  <a:srgbClr val="FFFFFF"/>
                </a:solidFill>
                <a:latin typeface="Rasputin Light"/>
                <a:ea typeface="Rasputin Light"/>
                <a:cs typeface="Rasputin Light"/>
                <a:sym typeface="Rasputin Light"/>
              </a:rPr>
              <a:t>l-Time Data</a:t>
            </a:r>
          </a:p>
        </p:txBody>
      </p:sp>
      <p:sp>
        <p:nvSpPr>
          <p:cNvPr name="TextBox 8" id="8"/>
          <p:cNvSpPr txBox="true"/>
          <p:nvPr/>
        </p:nvSpPr>
        <p:spPr>
          <a:xfrm rot="0">
            <a:off x="1440184" y="2961501"/>
            <a:ext cx="13918515" cy="6296799"/>
          </a:xfrm>
          <a:prstGeom prst="rect">
            <a:avLst/>
          </a:prstGeom>
        </p:spPr>
        <p:txBody>
          <a:bodyPr anchor="t" rtlCol="false" tIns="0" lIns="0" bIns="0" rIns="0">
            <a:spAutoFit/>
          </a:bodyPr>
          <a:lstStyle/>
          <a:p>
            <a:pPr algn="l" marL="588533" indent="-294266" lvl="1">
              <a:lnSpc>
                <a:spcPts val="4116"/>
              </a:lnSpc>
              <a:buAutoNum type="arabicPeriod" startAt="1"/>
            </a:pPr>
            <a:r>
              <a:rPr lang="en-US" b="true" sz="2725">
                <a:solidFill>
                  <a:srgbClr val="142414"/>
                </a:solidFill>
                <a:latin typeface="Rasputin Light Bold"/>
                <a:ea typeface="Rasputin Light Bold"/>
                <a:cs typeface="Rasputin Light Bold"/>
                <a:sym typeface="Rasputin Light Bold"/>
              </a:rPr>
              <a:t>The original WardSonar</a:t>
            </a:r>
            <a:r>
              <a:rPr lang="en-US" b="true" sz="2725">
                <a:solidFill>
                  <a:srgbClr val="142414"/>
                </a:solidFill>
                <a:latin typeface="Rasputin Light Bold"/>
                <a:ea typeface="Rasputin Light Bold"/>
                <a:cs typeface="Rasputin Light Bold"/>
                <a:sym typeface="Rasputin Light Bold"/>
              </a:rPr>
              <a:t> study showed the potential of a patient-led tool for safety monitoring (Baker et al., 2024).</a:t>
            </a:r>
          </a:p>
          <a:p>
            <a:pPr algn="l" marL="588533" indent="-294266" lvl="1">
              <a:lnSpc>
                <a:spcPts val="4116"/>
              </a:lnSpc>
              <a:buAutoNum type="arabicPeriod" startAt="1"/>
            </a:pPr>
            <a:r>
              <a:rPr lang="en-US" b="true" sz="2725">
                <a:solidFill>
                  <a:srgbClr val="142414"/>
                </a:solidFill>
                <a:latin typeface="Rasputin Light Bold"/>
                <a:ea typeface="Rasputin Light Bold"/>
                <a:cs typeface="Rasputin Light Bold"/>
                <a:sym typeface="Rasputin Light Bold"/>
              </a:rPr>
              <a:t>Key findings from the previous study included:</a:t>
            </a:r>
          </a:p>
          <a:p>
            <a:pPr algn="l" marL="1177066" indent="-392355" lvl="2">
              <a:lnSpc>
                <a:spcPts val="4116"/>
              </a:lnSpc>
              <a:buAutoNum type="alphaLcPeriod" startAt="1"/>
            </a:pPr>
            <a:r>
              <a:rPr lang="en-US" b="true" sz="2725">
                <a:solidFill>
                  <a:srgbClr val="142414"/>
                </a:solidFill>
                <a:latin typeface="Rasputin Light Bold"/>
                <a:ea typeface="Rasputin Light Bold"/>
                <a:cs typeface="Rasputin Light Bold"/>
                <a:sym typeface="Rasputin Light Bold"/>
              </a:rPr>
              <a:t>Early Signal: The frequency of tool usage provided a stronger signal about potential incidents than specific patient reports.</a:t>
            </a:r>
          </a:p>
          <a:p>
            <a:pPr algn="l" marL="1177066" indent="-392355" lvl="2">
              <a:lnSpc>
                <a:spcPts val="4116"/>
              </a:lnSpc>
              <a:buAutoNum type="alphaLcPeriod" startAt="1"/>
            </a:pPr>
            <a:r>
              <a:rPr lang="en-US" b="true" sz="2725">
                <a:solidFill>
                  <a:srgbClr val="142414"/>
                </a:solidFill>
                <a:latin typeface="Rasputin Light Bold"/>
                <a:ea typeface="Rasputin Light Bold"/>
                <a:cs typeface="Rasputin Light Bold"/>
                <a:sym typeface="Rasputin Light Bold"/>
              </a:rPr>
              <a:t>Contagion Effect: "An incident significantly increases the odds of another one for up to 4 hours afterward—a 'contagion effect.'" (Bojke et al., 2024; Baker et al., 2024) </a:t>
            </a:r>
          </a:p>
          <a:p>
            <a:pPr algn="l" marL="588533" indent="-294266" lvl="1">
              <a:lnSpc>
                <a:spcPts val="4116"/>
              </a:lnSpc>
              <a:buAutoNum type="arabicPeriod" startAt="1"/>
            </a:pPr>
            <a:r>
              <a:rPr lang="en-US" b="true" sz="2725">
                <a:solidFill>
                  <a:srgbClr val="142414"/>
                </a:solidFill>
                <a:latin typeface="Rasputin Light Bold"/>
                <a:ea typeface="Rasputin Light Bold"/>
                <a:cs typeface="Rasputin Light Bold"/>
                <a:sym typeface="Rasputin Light Bold"/>
              </a:rPr>
              <a:t>My Project's Goal: To re-develop the technology to be more robust, accessible, and user-friendly, ensuring this valuable research can be built upon.</a:t>
            </a:r>
          </a:p>
          <a:p>
            <a:pPr algn="l">
              <a:lnSpc>
                <a:spcPts val="4116"/>
              </a:lnSpc>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D7E5D7"/>
        </a:solidFill>
      </p:bgPr>
    </p:bg>
    <p:spTree>
      <p:nvGrpSpPr>
        <p:cNvPr id="1" name=""/>
        <p:cNvGrpSpPr/>
        <p:nvPr/>
      </p:nvGrpSpPr>
      <p:grpSpPr>
        <a:xfrm>
          <a:off x="0" y="0"/>
          <a:ext cx="0" cy="0"/>
          <a:chOff x="0" y="0"/>
          <a:chExt cx="0" cy="0"/>
        </a:xfrm>
      </p:grpSpPr>
      <p:sp>
        <p:nvSpPr>
          <p:cNvPr name="TextBox 2" id="2"/>
          <p:cNvSpPr txBox="true"/>
          <p:nvPr/>
        </p:nvSpPr>
        <p:spPr>
          <a:xfrm rot="0">
            <a:off x="4210113" y="592435"/>
            <a:ext cx="10083230" cy="853480"/>
          </a:xfrm>
          <a:prstGeom prst="rect">
            <a:avLst/>
          </a:prstGeom>
        </p:spPr>
        <p:txBody>
          <a:bodyPr anchor="t" rtlCol="false" tIns="0" lIns="0" bIns="0" rIns="0">
            <a:spAutoFit/>
          </a:bodyPr>
          <a:lstStyle/>
          <a:p>
            <a:pPr algn="ctr">
              <a:lnSpc>
                <a:spcPts val="6563"/>
              </a:lnSpc>
            </a:pPr>
            <a:r>
              <a:rPr lang="en-US" b="true" sz="5469">
                <a:solidFill>
                  <a:srgbClr val="142414"/>
                </a:solidFill>
                <a:latin typeface="Rasputin Light Bold"/>
                <a:ea typeface="Rasputin Light Bold"/>
                <a:cs typeface="Rasputin Light Bold"/>
                <a:sym typeface="Rasputin Light Bold"/>
              </a:rPr>
              <a:t>Discussio</a:t>
            </a:r>
            <a:r>
              <a:rPr lang="en-US" b="true" sz="5469">
                <a:solidFill>
                  <a:srgbClr val="142414"/>
                </a:solidFill>
                <a:latin typeface="Rasputin Light Bold"/>
                <a:ea typeface="Rasputin Light Bold"/>
                <a:cs typeface="Rasputin Light Bold"/>
                <a:sym typeface="Rasputin Light Bold"/>
              </a:rPr>
              <a:t>n &amp; Next Steps</a:t>
            </a:r>
          </a:p>
        </p:txBody>
      </p:sp>
      <p:sp>
        <p:nvSpPr>
          <p:cNvPr name="Freeform 3" id="3" descr="green abstract blob"/>
          <p:cNvSpPr/>
          <p:nvPr/>
        </p:nvSpPr>
        <p:spPr>
          <a:xfrm flipH="false" flipV="false" rot="-1016209">
            <a:off x="-3422297" y="6826634"/>
            <a:ext cx="8901994" cy="10457555"/>
          </a:xfrm>
          <a:custGeom>
            <a:avLst/>
            <a:gdLst/>
            <a:ahLst/>
            <a:cxnLst/>
            <a:rect r="r" b="b" t="t" l="l"/>
            <a:pathLst>
              <a:path h="10457555" w="8901994">
                <a:moveTo>
                  <a:pt x="0" y="0"/>
                </a:moveTo>
                <a:lnTo>
                  <a:pt x="8901994" y="0"/>
                </a:lnTo>
                <a:lnTo>
                  <a:pt x="8901994" y="10457555"/>
                </a:lnTo>
                <a:lnTo>
                  <a:pt x="0" y="10457555"/>
                </a:lnTo>
                <a:lnTo>
                  <a:pt x="0" y="0"/>
                </a:lnTo>
                <a:close/>
              </a:path>
            </a:pathLst>
          </a:custGeom>
          <a:blipFill>
            <a:blip r:embed="rId3">
              <a:alphaModFix amt="21999"/>
              <a:extLst>
                <a:ext uri="{96DAC541-7B7A-43D3-8B79-37D633B846F1}">
                  <asvg:svgBlip xmlns:asvg="http://schemas.microsoft.com/office/drawing/2016/SVG/main" r:embed="rId4"/>
                </a:ext>
              </a:extLst>
            </a:blip>
            <a:stretch>
              <a:fillRect l="0" t="0" r="0" b="0"/>
            </a:stretch>
          </a:blipFill>
        </p:spPr>
      </p:sp>
      <p:sp>
        <p:nvSpPr>
          <p:cNvPr name="Freeform 4" id="4" descr="green organic shape"/>
          <p:cNvSpPr/>
          <p:nvPr/>
        </p:nvSpPr>
        <p:spPr>
          <a:xfrm flipH="false" flipV="false" rot="8862409">
            <a:off x="14836322" y="-5228777"/>
            <a:ext cx="8901994" cy="10457555"/>
          </a:xfrm>
          <a:custGeom>
            <a:avLst/>
            <a:gdLst/>
            <a:ahLst/>
            <a:cxnLst/>
            <a:rect r="r" b="b" t="t" l="l"/>
            <a:pathLst>
              <a:path h="10457555" w="8901994">
                <a:moveTo>
                  <a:pt x="0" y="0"/>
                </a:moveTo>
                <a:lnTo>
                  <a:pt x="8901994" y="0"/>
                </a:lnTo>
                <a:lnTo>
                  <a:pt x="8901994" y="10457554"/>
                </a:lnTo>
                <a:lnTo>
                  <a:pt x="0" y="10457554"/>
                </a:lnTo>
                <a:lnTo>
                  <a:pt x="0" y="0"/>
                </a:lnTo>
                <a:close/>
              </a:path>
            </a:pathLst>
          </a:custGeom>
          <a:blipFill>
            <a:blip r:embed="rId3">
              <a:alphaModFix amt="21999"/>
              <a:extLst>
                <a:ext uri="{96DAC541-7B7A-43D3-8B79-37D633B846F1}">
                  <asvg:svgBlip xmlns:asvg="http://schemas.microsoft.com/office/drawing/2016/SVG/main" r:embed="rId4"/>
                </a:ext>
              </a:extLst>
            </a:blip>
            <a:stretch>
              <a:fillRect l="0" t="0" r="0" b="0"/>
            </a:stretch>
          </a:blipFill>
        </p:spPr>
      </p:sp>
      <p:sp>
        <p:nvSpPr>
          <p:cNvPr name="Freeform 5" id="5" descr="lined abstract shape"/>
          <p:cNvSpPr/>
          <p:nvPr/>
        </p:nvSpPr>
        <p:spPr>
          <a:xfrm flipH="false" flipV="false" rot="6787978">
            <a:off x="13790865" y="-6308672"/>
            <a:ext cx="7755409" cy="12292435"/>
          </a:xfrm>
          <a:custGeom>
            <a:avLst/>
            <a:gdLst/>
            <a:ahLst/>
            <a:cxnLst/>
            <a:rect r="r" b="b" t="t" l="l"/>
            <a:pathLst>
              <a:path h="12292435" w="7755409">
                <a:moveTo>
                  <a:pt x="0" y="0"/>
                </a:moveTo>
                <a:lnTo>
                  <a:pt x="7755409" y="0"/>
                </a:lnTo>
                <a:lnTo>
                  <a:pt x="7755409" y="12292435"/>
                </a:lnTo>
                <a:lnTo>
                  <a:pt x="0" y="12292435"/>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descr="lined abstract shape"/>
          <p:cNvSpPr/>
          <p:nvPr/>
        </p:nvSpPr>
        <p:spPr>
          <a:xfrm flipH="false" flipV="false" rot="6787978">
            <a:off x="-4243285" y="5591118"/>
            <a:ext cx="7755409" cy="12292435"/>
          </a:xfrm>
          <a:custGeom>
            <a:avLst/>
            <a:gdLst/>
            <a:ahLst/>
            <a:cxnLst/>
            <a:rect r="r" b="b" t="t" l="l"/>
            <a:pathLst>
              <a:path h="12292435" w="7755409">
                <a:moveTo>
                  <a:pt x="0" y="0"/>
                </a:moveTo>
                <a:lnTo>
                  <a:pt x="7755409" y="0"/>
                </a:lnTo>
                <a:lnTo>
                  <a:pt x="7755409" y="12292435"/>
                </a:lnTo>
                <a:lnTo>
                  <a:pt x="0" y="12292435"/>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1028700" y="1911062"/>
            <a:ext cx="16446056" cy="7804456"/>
          </a:xfrm>
          <a:prstGeom prst="rect">
            <a:avLst/>
          </a:prstGeom>
        </p:spPr>
        <p:txBody>
          <a:bodyPr anchor="t" rtlCol="false" tIns="0" lIns="0" bIns="0" rIns="0">
            <a:spAutoFit/>
          </a:bodyPr>
          <a:lstStyle/>
          <a:p>
            <a:pPr algn="l" marL="656335" indent="-328168" lvl="1">
              <a:lnSpc>
                <a:spcPts val="3647"/>
              </a:lnSpc>
              <a:spcBef>
                <a:spcPct val="0"/>
              </a:spcBef>
              <a:buFont typeface="Arial"/>
              <a:buChar char="•"/>
            </a:pPr>
            <a:r>
              <a:rPr lang="en-US" b="true" sz="3039">
                <a:solidFill>
                  <a:srgbClr val="142414"/>
                </a:solidFill>
                <a:latin typeface="Rasputin Light Bold"/>
                <a:ea typeface="Rasputin Light Bold"/>
                <a:cs typeface="Rasputin Light Bold"/>
                <a:sym typeface="Rasputin Light Bold"/>
              </a:rPr>
              <a:t>I successfully re-devel</a:t>
            </a:r>
            <a:r>
              <a:rPr lang="en-US" b="true" sz="3039">
                <a:solidFill>
                  <a:srgbClr val="142414"/>
                </a:solidFill>
                <a:latin typeface="Rasputin Light Bold"/>
                <a:ea typeface="Rasputin Light Bold"/>
                <a:cs typeface="Rasputin Light Bold"/>
                <a:sym typeface="Rasputin Light Bold"/>
              </a:rPr>
              <a:t>oped the WardSonar web application to be more robust and accessible for future research.</a:t>
            </a:r>
          </a:p>
          <a:p>
            <a:pPr algn="l">
              <a:lnSpc>
                <a:spcPts val="3647"/>
              </a:lnSpc>
              <a:spcBef>
                <a:spcPct val="0"/>
              </a:spcBef>
            </a:pPr>
          </a:p>
          <a:p>
            <a:pPr algn="l" marL="656335" indent="-328168" lvl="1">
              <a:lnSpc>
                <a:spcPts val="3647"/>
              </a:lnSpc>
              <a:spcBef>
                <a:spcPct val="0"/>
              </a:spcBef>
              <a:buFont typeface="Arial"/>
              <a:buChar char="•"/>
            </a:pPr>
            <a:r>
              <a:rPr lang="en-US" b="true" sz="3039">
                <a:solidFill>
                  <a:srgbClr val="142414"/>
                </a:solidFill>
                <a:latin typeface="Rasputin Light Bold"/>
                <a:ea typeface="Rasputin Light Bold"/>
                <a:cs typeface="Rasputin Light Bold"/>
                <a:sym typeface="Rasputin Light Bold"/>
              </a:rPr>
              <a:t>This work was based on a prior study that demonstrated the tool's potential to provide an early warning signal for safety incidents.</a:t>
            </a:r>
          </a:p>
          <a:p>
            <a:pPr algn="l">
              <a:lnSpc>
                <a:spcPts val="3647"/>
              </a:lnSpc>
              <a:spcBef>
                <a:spcPct val="0"/>
              </a:spcBef>
            </a:pPr>
          </a:p>
          <a:p>
            <a:pPr algn="l" marL="656335" indent="-328168" lvl="1">
              <a:lnSpc>
                <a:spcPts val="3647"/>
              </a:lnSpc>
              <a:spcBef>
                <a:spcPct val="0"/>
              </a:spcBef>
              <a:buFont typeface="Arial"/>
              <a:buChar char="•"/>
            </a:pPr>
            <a:r>
              <a:rPr lang="en-US" b="true" sz="3039">
                <a:solidFill>
                  <a:srgbClr val="142414"/>
                </a:solidFill>
                <a:latin typeface="Rasputin Light Bold"/>
                <a:ea typeface="Rasputin Light Bold"/>
                <a:cs typeface="Rasputin Light Bold"/>
                <a:sym typeface="Rasputin Light Bold"/>
              </a:rPr>
              <a:t>Key Achievement: I took a decommissioned prototype and created a functional web application with enhanced user experience and security.</a:t>
            </a:r>
          </a:p>
          <a:p>
            <a:pPr algn="l">
              <a:lnSpc>
                <a:spcPts val="3647"/>
              </a:lnSpc>
              <a:spcBef>
                <a:spcPct val="0"/>
              </a:spcBef>
            </a:pPr>
          </a:p>
          <a:p>
            <a:pPr algn="l">
              <a:lnSpc>
                <a:spcPts val="3647"/>
              </a:lnSpc>
              <a:spcBef>
                <a:spcPct val="0"/>
              </a:spcBef>
            </a:pPr>
            <a:r>
              <a:rPr lang="en-US" b="true" sz="3039">
                <a:solidFill>
                  <a:srgbClr val="142414"/>
                </a:solidFill>
                <a:latin typeface="Rasputin Light Bold"/>
                <a:ea typeface="Rasputin Light Bold"/>
                <a:cs typeface="Rasputin Light Bold"/>
                <a:sym typeface="Rasputin Light Bold"/>
              </a:rPr>
              <a:t>Future Work:</a:t>
            </a:r>
          </a:p>
          <a:p>
            <a:pPr algn="l" marL="656335" indent="-328168" lvl="1">
              <a:lnSpc>
                <a:spcPts val="3647"/>
              </a:lnSpc>
              <a:spcBef>
                <a:spcPct val="0"/>
              </a:spcBef>
              <a:buFont typeface="Arial"/>
              <a:buChar char="•"/>
            </a:pPr>
            <a:r>
              <a:rPr lang="en-US" b="true" sz="3039">
                <a:solidFill>
                  <a:srgbClr val="142414"/>
                </a:solidFill>
                <a:latin typeface="Rasputin Light Bold"/>
                <a:ea typeface="Rasputin Light Bold"/>
                <a:cs typeface="Rasputin Light Bold"/>
                <a:sym typeface="Rasputin Light Bold"/>
              </a:rPr>
              <a:t>Conduct usability testing with patients and staff to gather feedback on the new web application.</a:t>
            </a:r>
          </a:p>
          <a:p>
            <a:pPr algn="l">
              <a:lnSpc>
                <a:spcPts val="3647"/>
              </a:lnSpc>
              <a:spcBef>
                <a:spcPct val="0"/>
              </a:spcBef>
            </a:pPr>
          </a:p>
          <a:p>
            <a:pPr algn="l" marL="656335" indent="-328168" lvl="1">
              <a:lnSpc>
                <a:spcPts val="3647"/>
              </a:lnSpc>
              <a:spcBef>
                <a:spcPct val="0"/>
              </a:spcBef>
              <a:buFont typeface="Arial"/>
              <a:buChar char="•"/>
            </a:pPr>
            <a:r>
              <a:rPr lang="en-US" b="true" sz="3039">
                <a:solidFill>
                  <a:srgbClr val="142414"/>
                </a:solidFill>
                <a:latin typeface="Rasputin Light Bold"/>
                <a:ea typeface="Rasputin Light Bold"/>
                <a:cs typeface="Rasputin Light Bold"/>
                <a:sym typeface="Rasputin Light Bold"/>
              </a:rPr>
              <a:t>Explore how to integrate the tool with existing hospital IT systems for seamless data utilization.</a:t>
            </a:r>
          </a:p>
          <a:p>
            <a:pPr algn="l">
              <a:lnSpc>
                <a:spcPts val="3647"/>
              </a:lnSpc>
              <a:spcBef>
                <a:spcPct val="0"/>
              </a:spcBef>
            </a:pPr>
          </a:p>
          <a:p>
            <a:pPr algn="l">
              <a:lnSpc>
                <a:spcPts val="3647"/>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B7CDB7"/>
        </a:solidFill>
      </p:bgPr>
    </p:bg>
    <p:spTree>
      <p:nvGrpSpPr>
        <p:cNvPr id="1" name=""/>
        <p:cNvGrpSpPr/>
        <p:nvPr/>
      </p:nvGrpSpPr>
      <p:grpSpPr>
        <a:xfrm>
          <a:off x="0" y="0"/>
          <a:ext cx="0" cy="0"/>
          <a:chOff x="0" y="0"/>
          <a:chExt cx="0" cy="0"/>
        </a:xfrm>
      </p:grpSpPr>
      <p:sp>
        <p:nvSpPr>
          <p:cNvPr name="TextBox 2" id="2"/>
          <p:cNvSpPr txBox="true"/>
          <p:nvPr/>
        </p:nvSpPr>
        <p:spPr>
          <a:xfrm rot="0">
            <a:off x="5230400" y="4390006"/>
            <a:ext cx="7827200" cy="1487938"/>
          </a:xfrm>
          <a:prstGeom prst="rect">
            <a:avLst/>
          </a:prstGeom>
        </p:spPr>
        <p:txBody>
          <a:bodyPr anchor="t" rtlCol="false" tIns="0" lIns="0" bIns="0" rIns="0">
            <a:spAutoFit/>
          </a:bodyPr>
          <a:lstStyle/>
          <a:p>
            <a:pPr algn="l">
              <a:lnSpc>
                <a:spcPts val="11519"/>
              </a:lnSpc>
            </a:pPr>
            <a:r>
              <a:rPr lang="en-US" sz="9600" b="true">
                <a:solidFill>
                  <a:srgbClr val="142414"/>
                </a:solidFill>
                <a:latin typeface="Rasputin Light Bold"/>
                <a:ea typeface="Rasputin Light Bold"/>
                <a:cs typeface="Rasputin Light Bold"/>
                <a:sym typeface="Rasputin Light Bold"/>
              </a:rPr>
              <a:t>Thank You</a:t>
            </a:r>
          </a:p>
        </p:txBody>
      </p:sp>
      <p:sp>
        <p:nvSpPr>
          <p:cNvPr name="Freeform 3" id="3" descr="green organic shape"/>
          <p:cNvSpPr/>
          <p:nvPr/>
        </p:nvSpPr>
        <p:spPr>
          <a:xfrm flipH="false" flipV="false" rot="-4421762">
            <a:off x="10097818" y="3686697"/>
            <a:ext cx="8901994" cy="10457555"/>
          </a:xfrm>
          <a:custGeom>
            <a:avLst/>
            <a:gdLst/>
            <a:ahLst/>
            <a:cxnLst/>
            <a:rect r="r" b="b" t="t" l="l"/>
            <a:pathLst>
              <a:path h="10457555" w="8901994">
                <a:moveTo>
                  <a:pt x="0" y="0"/>
                </a:moveTo>
                <a:lnTo>
                  <a:pt x="8901994" y="0"/>
                </a:lnTo>
                <a:lnTo>
                  <a:pt x="8901994" y="10457555"/>
                </a:lnTo>
                <a:lnTo>
                  <a:pt x="0" y="10457555"/>
                </a:lnTo>
                <a:lnTo>
                  <a:pt x="0" y="0"/>
                </a:lnTo>
                <a:close/>
              </a:path>
            </a:pathLst>
          </a:custGeom>
          <a:blipFill>
            <a:blip r:embed="rId3">
              <a:alphaModFix amt="21999"/>
              <a:extLst>
                <a:ext uri="{96DAC541-7B7A-43D3-8B79-37D633B846F1}">
                  <asvg:svgBlip xmlns:asvg="http://schemas.microsoft.com/office/drawing/2016/SVG/main" r:embed="rId4"/>
                </a:ext>
              </a:extLst>
            </a:blip>
            <a:stretch>
              <a:fillRect l="0" t="0" r="0" b="0"/>
            </a:stretch>
          </a:blipFill>
        </p:spPr>
      </p:sp>
      <p:sp>
        <p:nvSpPr>
          <p:cNvPr name="Freeform 4" id="4" descr="lined abstract shape"/>
          <p:cNvSpPr/>
          <p:nvPr/>
        </p:nvSpPr>
        <p:spPr>
          <a:xfrm flipH="false" flipV="false" rot="5704631">
            <a:off x="15107803" y="4882633"/>
            <a:ext cx="6144834" cy="9739650"/>
          </a:xfrm>
          <a:custGeom>
            <a:avLst/>
            <a:gdLst/>
            <a:ahLst/>
            <a:cxnLst/>
            <a:rect r="r" b="b" t="t" l="l"/>
            <a:pathLst>
              <a:path h="9739650" w="6144834">
                <a:moveTo>
                  <a:pt x="0" y="0"/>
                </a:moveTo>
                <a:lnTo>
                  <a:pt x="6144833" y="0"/>
                </a:lnTo>
                <a:lnTo>
                  <a:pt x="6144833" y="9739650"/>
                </a:lnTo>
                <a:lnTo>
                  <a:pt x="0" y="9739650"/>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descr="lined abstract shape"/>
          <p:cNvSpPr/>
          <p:nvPr/>
        </p:nvSpPr>
        <p:spPr>
          <a:xfrm flipH="false" flipV="false" rot="-5822765">
            <a:off x="-2382470" y="-1321011"/>
            <a:ext cx="4764940" cy="4699422"/>
          </a:xfrm>
          <a:custGeom>
            <a:avLst/>
            <a:gdLst/>
            <a:ahLst/>
            <a:cxnLst/>
            <a:rect r="r" b="b" t="t" l="l"/>
            <a:pathLst>
              <a:path h="4699422" w="4764940">
                <a:moveTo>
                  <a:pt x="0" y="0"/>
                </a:moveTo>
                <a:lnTo>
                  <a:pt x="4764940" y="0"/>
                </a:lnTo>
                <a:lnTo>
                  <a:pt x="4764940" y="4699422"/>
                </a:lnTo>
                <a:lnTo>
                  <a:pt x="0" y="4699422"/>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DAGv7Dy3QZs</dc:identifier>
  <dcterms:modified xsi:type="dcterms:W3CDTF">2011-08-01T06:04:30Z</dcterms:modified>
  <cp:revision>1</cp:revision>
  <dc:title>My Project: The Technical Development of WardSonar.</dc:title>
</cp:coreProperties>
</file>