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linker" panose="020B0604020202020204" charset="0"/>
      <p:regular r:id="rId10"/>
    </p:embeddedFont>
    <p:embeddedFont>
      <p:font typeface="Duru Sans" panose="020B0604020202020204" charset="0"/>
      <p:regular r:id="rId11"/>
    </p:embeddedFont>
    <p:embeddedFont>
      <p:font typeface="Farro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hello</a:t>
            </a:r>
          </a:p>
          <a:p>
            <a:r>
              <a:rPr lang="en-US"/>
              <a:t>- thanks for listening/ joining</a:t>
            </a:r>
          </a:p>
          <a:p>
            <a:r>
              <a:rPr lang="en-US"/>
              <a:t>- today I'll be presenting the process and results of my N8 internship</a:t>
            </a:r>
          </a:p>
          <a:p>
            <a:r>
              <a:rPr lang="en-US"/>
              <a:t>-wonderful experience, share a snippet of that with you today</a:t>
            </a:r>
          </a:p>
          <a:p>
            <a:r>
              <a:rPr lang="en-US"/>
              <a:t>- introduction (name, 2nd-3rd year, psych, leeds, work w/sheffield on eegML)</a:t>
            </a:r>
          </a:p>
          <a:p>
            <a:endParaRPr lang="en-US"/>
          </a:p>
          <a:p>
            <a:r>
              <a:rPr lang="en-US"/>
              <a:t>-Project</a:t>
            </a:r>
          </a:p>
          <a:p>
            <a:r>
              <a:rPr lang="en-US"/>
              <a:t>BIDS? </a:t>
            </a:r>
          </a:p>
          <a:p>
            <a:r>
              <a:rPr lang="en-US"/>
              <a:t>brain imaging data structure - hierarchical file format for neuroimaging data -&gt; standardisation of data organisation and storage</a:t>
            </a:r>
          </a:p>
          <a:p>
            <a:endParaRPr lang="en-US"/>
          </a:p>
          <a:p>
            <a:r>
              <a:rPr lang="en-US"/>
              <a:t>MNE-BIDS? </a:t>
            </a:r>
          </a:p>
          <a:p>
            <a:r>
              <a:rPr lang="en-US"/>
              <a:t>A processing pipeline that uses MNE-python tools (for working with EEG and MEG data)to generate BIDS-compliant datasets</a:t>
            </a:r>
          </a:p>
          <a:p>
            <a:endParaRPr lang="en-US"/>
          </a:p>
          <a:p>
            <a:r>
              <a:rPr lang="en-US"/>
              <a:t>Relevant facts abt me</a:t>
            </a:r>
          </a:p>
          <a:p>
            <a:r>
              <a:rPr lang="en-US"/>
              <a:t>- minimal coding (gcses)</a:t>
            </a:r>
          </a:p>
          <a:p>
            <a:r>
              <a:rPr lang="en-US"/>
              <a:t>-love tech, especially relating to neuropsych</a:t>
            </a:r>
          </a:p>
          <a:p>
            <a:r>
              <a:rPr lang="en-US"/>
              <a:t>- Volunteer RA (experience using EEGs but not data)</a:t>
            </a:r>
          </a:p>
          <a:p>
            <a:r>
              <a:rPr lang="en-US"/>
              <a:t>- How are they relevant?</a:t>
            </a:r>
          </a:p>
          <a:p>
            <a:r>
              <a:rPr lang="en-US"/>
              <a:t>- project requires me to create doc explaining converting EEG data to BIDS, for novice</a:t>
            </a:r>
          </a:p>
          <a:p>
            <a:r>
              <a:rPr lang="en-US"/>
              <a:t>- experience = context, new experiences w data = explaining to inexperienced audience</a:t>
            </a:r>
          </a:p>
          <a:p>
            <a:endParaRPr lang="en-US"/>
          </a:p>
          <a:p>
            <a:r>
              <a:rPr lang="en-US"/>
              <a:t>- personal goals at start of project (learn coding, use and management of EEG data, integration into lab env (how they function), tech underpinning psych studies 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-Project conducted as a part of the EEGManyLabs team</a:t>
            </a:r>
          </a:p>
          <a:p>
            <a:endParaRPr lang="en-US"/>
          </a:p>
          <a:p>
            <a:r>
              <a:rPr lang="en-US"/>
              <a:t>- international, large scale and collaborative effort to conduct replications of 20 influential psychology studies</a:t>
            </a:r>
          </a:p>
          <a:p>
            <a:endParaRPr lang="en-US"/>
          </a:p>
          <a:p>
            <a:r>
              <a:rPr lang="en-US"/>
              <a:t>lead to</a:t>
            </a:r>
          </a:p>
          <a:p>
            <a:r>
              <a:rPr lang="en-US"/>
              <a:t>- higher standards for replications (meaningful and generalisable results)</a:t>
            </a:r>
          </a:p>
          <a:p>
            <a:r>
              <a:rPr lang="en-US"/>
              <a:t>- open science culture of high powered large scale multi site collaborations</a:t>
            </a:r>
          </a:p>
          <a:p>
            <a:r>
              <a:rPr lang="en-US"/>
              <a:t>- important that replication data and materials are accessible and transparent --&gt; re-analyses --&gt; BIDS formatting </a:t>
            </a:r>
          </a:p>
          <a:p>
            <a:endParaRPr lang="en-US"/>
          </a:p>
          <a:p>
            <a:r>
              <a:rPr lang="en-US"/>
              <a:t>--&gt; my project</a:t>
            </a:r>
          </a:p>
          <a:p>
            <a:r>
              <a:rPr lang="en-US"/>
              <a:t>- current documents lacking (depth, clarity, valid but not all metadata)</a:t>
            </a:r>
          </a:p>
          <a:p>
            <a:r>
              <a:rPr lang="en-US"/>
              <a:t>high level writing = barriers to entry entry, may not use due to skill requirements, no BIDS</a:t>
            </a:r>
          </a:p>
          <a:p>
            <a:endParaRPr lang="en-US"/>
          </a:p>
          <a:p>
            <a:r>
              <a:rPr lang="en-US"/>
              <a:t>benefits</a:t>
            </a:r>
          </a:p>
          <a:p>
            <a:r>
              <a:rPr lang="en-US"/>
              <a:t>- Standardisation -&gt; open, accessible data -&gt; FAIR -&gt; collaboration  </a:t>
            </a:r>
          </a:p>
          <a:p>
            <a:r>
              <a:rPr lang="en-US"/>
              <a:t>(findable, accessible, interoperable, reusable)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as said before- BIDS/mne docs</a:t>
            </a:r>
          </a:p>
          <a:p>
            <a:endParaRPr lang="en-US"/>
          </a:p>
          <a:p>
            <a:r>
              <a:rPr lang="en-US"/>
              <a:t>- Goal = more comprehensive pipeline, had to learn to code it (python recommended by dan, limited coding knowledge)</a:t>
            </a:r>
          </a:p>
          <a:p>
            <a:endParaRPr lang="en-US"/>
          </a:p>
          <a:p>
            <a:r>
              <a:rPr lang="en-US"/>
              <a:t>- learnt to code (w/excercism), learnt to use coding tools (makrdown- write up doc, github, vs code(host doc and push edits to github repo), uv (manage packages and venv))</a:t>
            </a:r>
          </a:p>
          <a:p>
            <a:endParaRPr lang="en-US"/>
          </a:p>
          <a:p>
            <a:r>
              <a:rPr lang="en-US"/>
              <a:t>- given raw and formatted eeg data, aided me in generating my code (check against pre-formatted)</a:t>
            </a:r>
          </a:p>
          <a:p>
            <a:endParaRPr lang="en-US"/>
          </a:p>
          <a:p>
            <a:r>
              <a:rPr lang="en-US"/>
              <a:t>- multiple drafts, guided by feedback from lab and supervisor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as project progressed, relish challenges</a:t>
            </a:r>
          </a:p>
          <a:p>
            <a:r>
              <a:rPr lang="en-US"/>
              <a:t>- rewarding to find solution after working hard</a:t>
            </a:r>
          </a:p>
          <a:p>
            <a:r>
              <a:rPr lang="en-US"/>
              <a:t>- beneficial to self and project progression</a:t>
            </a:r>
          </a:p>
          <a:p>
            <a:r>
              <a:rPr lang="en-US"/>
              <a:t>- fixing problems = better work, growth</a:t>
            </a:r>
          </a:p>
          <a:p>
            <a:r>
              <a:rPr lang="en-US"/>
              <a:t>- So, sharing main challenges that helped me/project develop</a:t>
            </a:r>
          </a:p>
          <a:p>
            <a:endParaRPr lang="en-US"/>
          </a:p>
          <a:p>
            <a:r>
              <a:rPr lang="en-US"/>
              <a:t>1. </a:t>
            </a:r>
          </a:p>
          <a:p>
            <a:endParaRPr lang="en-US"/>
          </a:p>
          <a:p>
            <a:r>
              <a:rPr lang="en-US"/>
              <a:t>Large quantities of complex information </a:t>
            </a:r>
          </a:p>
          <a:p>
            <a:r>
              <a:rPr lang="en-US"/>
              <a:t>→ Read through thoroughly before beginning work, to give me context, then solidified knowledge by explaining and implementing them within my work, while using the original documents to support  </a:t>
            </a:r>
          </a:p>
          <a:p>
            <a:endParaRPr lang="en-US"/>
          </a:p>
          <a:p>
            <a:r>
              <a:rPr lang="en-US"/>
              <a:t>2. </a:t>
            </a:r>
          </a:p>
          <a:p>
            <a:r>
              <a:rPr lang="en-US"/>
              <a:t>Struggled with adapting way of thinking to match the highly logical requirements for writing code (less binary thinking) </a:t>
            </a:r>
          </a:p>
          <a:p>
            <a:endParaRPr lang="en-US"/>
          </a:p>
          <a:p>
            <a:r>
              <a:rPr lang="en-US"/>
              <a:t>struggled with making concise and readable code </a:t>
            </a:r>
          </a:p>
          <a:p>
            <a:endParaRPr lang="en-US"/>
          </a:p>
          <a:p>
            <a:r>
              <a:rPr lang="en-US"/>
              <a:t>→ repetition, fixed mistakes, thoroughly understood what I did wrong, and read others’ code to see better versions </a:t>
            </a:r>
          </a:p>
          <a:p>
            <a:endParaRPr lang="en-US"/>
          </a:p>
          <a:p>
            <a:r>
              <a:rPr lang="en-US"/>
              <a:t>3. </a:t>
            </a:r>
          </a:p>
          <a:p>
            <a:endParaRPr lang="en-US"/>
          </a:p>
          <a:p>
            <a:r>
              <a:rPr lang="en-US"/>
              <a:t>Struggled to find most effective tools for comprehensively writing docs and pushing changes to repo </a:t>
            </a:r>
          </a:p>
          <a:p>
            <a:r>
              <a:rPr lang="en-US"/>
              <a:t>-&gt; trial and error, before settling on vscode- most effective and comprehensive </a:t>
            </a:r>
          </a:p>
          <a:p>
            <a:endParaRPr lang="en-US"/>
          </a:p>
          <a:p>
            <a:r>
              <a:rPr lang="en-US"/>
              <a:t>Struggled to fully understand uses of UV and creating virtual environments, even after using them in my work </a:t>
            </a:r>
          </a:p>
          <a:p>
            <a:r>
              <a:rPr lang="en-US"/>
              <a:t>→ spoke to supervisor and worked through more in depth documentation, practised creating venvs, used uv in docs  </a:t>
            </a:r>
          </a:p>
          <a:p>
            <a:endParaRPr lang="en-US"/>
          </a:p>
          <a:p>
            <a:r>
              <a:rPr lang="en-US"/>
              <a:t>4. </a:t>
            </a:r>
          </a:p>
          <a:p>
            <a:endParaRPr lang="en-US"/>
          </a:p>
          <a:p>
            <a:r>
              <a:rPr lang="en-US"/>
              <a:t>Too much was data missing from final BIDS dataset </a:t>
            </a:r>
          </a:p>
          <a:p>
            <a:r>
              <a:rPr lang="en-US"/>
              <a:t>→used mne tool ‘info’ to allow users to input data within the pipeline, added explanations for editing sections with missing information </a:t>
            </a:r>
          </a:p>
          <a:p>
            <a:endParaRPr lang="en-US"/>
          </a:p>
          <a:p>
            <a:r>
              <a:rPr lang="en-US"/>
              <a:t>Didn't know how to edit TSV files </a:t>
            </a:r>
          </a:p>
          <a:p>
            <a:r>
              <a:rPr lang="en-US"/>
              <a:t>→ learnt ‘pandas’, a tool that has a lot of functionality within python code, that I used frequently in later pieces of code </a:t>
            </a:r>
          </a:p>
          <a:p>
            <a:endParaRPr lang="en-US"/>
          </a:p>
          <a:p>
            <a:r>
              <a:rPr lang="en-US"/>
              <a:t>5. </a:t>
            </a:r>
          </a:p>
          <a:p>
            <a:r>
              <a:rPr lang="en-US"/>
              <a:t>Too much repetition, leading to a lengthy document with many unnecessary steps </a:t>
            </a:r>
          </a:p>
          <a:p>
            <a:r>
              <a:rPr lang="en-US"/>
              <a:t>-&gt; changed the structure of the document to remove repetition and just have more general sections </a:t>
            </a:r>
          </a:p>
          <a:p>
            <a:endParaRPr lang="en-US"/>
          </a:p>
          <a:p>
            <a:r>
              <a:rPr lang="en-US"/>
              <a:t>inability to easily iterate over multiple participants </a:t>
            </a:r>
          </a:p>
          <a:p>
            <a:r>
              <a:rPr lang="en-US"/>
              <a:t> → coded a way to loop through multiple participants, using excel sheets to input data, allowing the pipeline to run with minimal manual input </a:t>
            </a:r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talked a lot about project, here is a snippet from it (too long to present whole)</a:t>
            </a:r>
          </a:p>
          <a:p>
            <a:endParaRPr lang="en-US"/>
          </a:p>
          <a:p>
            <a:r>
              <a:rPr lang="en-US"/>
              <a:t>- utilises jupyter markdown notebook, hosted in vscode</a:t>
            </a:r>
          </a:p>
          <a:p>
            <a:r>
              <a:rPr lang="en-US"/>
              <a:t>- displays sections of code, broken down and explained in beginner terms</a:t>
            </a:r>
          </a:p>
          <a:p>
            <a:endParaRPr lang="en-US"/>
          </a:p>
          <a:p>
            <a:r>
              <a:rPr lang="en-US"/>
              <a:t>- expected proficiencies (knowledge of python, BIDS and their EEG dataset), but document should be accessible for all who need it</a:t>
            </a:r>
          </a:p>
          <a:p>
            <a:endParaRPr lang="en-US"/>
          </a:p>
          <a:p>
            <a:r>
              <a:rPr lang="en-US"/>
              <a:t>- runs through:</a:t>
            </a:r>
          </a:p>
          <a:p>
            <a:endParaRPr lang="en-US"/>
          </a:p>
          <a:p>
            <a:r>
              <a:rPr lang="en-US"/>
              <a:t>General information </a:t>
            </a:r>
          </a:p>
          <a:p>
            <a:r>
              <a:rPr lang="en-US"/>
              <a:t>- info on BIDS, MNE, MNE-BIDS, versions for each</a:t>
            </a:r>
          </a:p>
          <a:p>
            <a:endParaRPr lang="en-US"/>
          </a:p>
          <a:p>
            <a:r>
              <a:rPr lang="en-US"/>
              <a:t>Downloading/formatting your dataset</a:t>
            </a:r>
          </a:p>
          <a:p>
            <a:r>
              <a:rPr lang="en-US"/>
              <a:t>- Downloading example data if needed and ensuring EEG data follows correct format (EDF) for doc</a:t>
            </a:r>
          </a:p>
          <a:p>
            <a:endParaRPr lang="en-US"/>
          </a:p>
          <a:p>
            <a:r>
              <a:rPr lang="en-US"/>
              <a:t> Setting up your coding environment </a:t>
            </a:r>
          </a:p>
          <a:p>
            <a:r>
              <a:rPr lang="en-US"/>
              <a:t>- setting up virtual env, downloading dependencies (coding packages for running current code), importing tools</a:t>
            </a:r>
          </a:p>
          <a:p>
            <a:endParaRPr lang="en-US"/>
          </a:p>
          <a:p>
            <a:r>
              <a:rPr lang="en-US"/>
              <a:t>Transforming your EEG data to BIDS</a:t>
            </a:r>
          </a:p>
          <a:p>
            <a:r>
              <a:rPr lang="en-US"/>
              <a:t>-steps for converting the EEG data into bids formatting, using code and explanations</a:t>
            </a:r>
          </a:p>
          <a:p>
            <a:endParaRPr lang="en-US"/>
          </a:p>
          <a:p>
            <a:r>
              <a:rPr lang="en-US"/>
              <a:t>Adapting your BIDS dataset to include relevant metadata</a:t>
            </a:r>
          </a:p>
          <a:p>
            <a:r>
              <a:rPr lang="en-US"/>
              <a:t>- editing the TSV and JSON files to include any extra metadata needed</a:t>
            </a:r>
          </a:p>
          <a:p>
            <a:endParaRPr lang="en-US"/>
          </a:p>
          <a:p>
            <a:r>
              <a:rPr lang="en-US"/>
              <a:t>Validating your BIDS dataset</a:t>
            </a:r>
          </a:p>
          <a:p>
            <a:r>
              <a:rPr lang="en-US"/>
              <a:t>- guidance to a tool for checking if your dataset is valid by BIDS standards</a:t>
            </a:r>
          </a:p>
          <a:p>
            <a:endParaRPr lang="en-US"/>
          </a:p>
          <a:p>
            <a:r>
              <a:rPr lang="en-US"/>
              <a:t>Citing MNE-BIDS</a:t>
            </a:r>
          </a:p>
          <a:p>
            <a:r>
              <a:rPr lang="en-US"/>
              <a:t>- Guidance on how to ensure their dataset properly cites the tools used to generate it</a:t>
            </a:r>
          </a:p>
          <a:p>
            <a:endParaRPr lang="en-US"/>
          </a:p>
          <a:p>
            <a:r>
              <a:rPr lang="en-US"/>
              <a:t>Adapting the code to iterate through all participants</a:t>
            </a:r>
          </a:p>
          <a:p>
            <a:r>
              <a:rPr lang="en-US"/>
              <a:t>- Loop that runs through the above section of code, outlined in red, but for all participants, using excel sheets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Professional interactions</a:t>
            </a:r>
          </a:p>
          <a:p>
            <a:endParaRPr lang="en-US" dirty="0"/>
          </a:p>
          <a:p>
            <a:r>
              <a:rPr lang="en-US" dirty="0"/>
              <a:t>Managing personal development goals </a:t>
            </a:r>
          </a:p>
          <a:p>
            <a:endParaRPr lang="en-US" dirty="0"/>
          </a:p>
          <a:p>
            <a:r>
              <a:rPr lang="en-US" dirty="0"/>
              <a:t>Thinking in a more logical/binary manner (coding skills)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Finding and solving complex problems (and presenting results)</a:t>
            </a:r>
          </a:p>
          <a:p>
            <a:endParaRPr lang="en-US" dirty="0"/>
          </a:p>
          <a:p>
            <a:r>
              <a:rPr lang="en-US" dirty="0"/>
              <a:t>Responding to feedback</a:t>
            </a:r>
          </a:p>
          <a:p>
            <a:endParaRPr lang="en-US" dirty="0"/>
          </a:p>
          <a:p>
            <a:r>
              <a:rPr lang="en-US" dirty="0"/>
              <a:t>Working to meet deadlines </a:t>
            </a:r>
          </a:p>
          <a:p>
            <a:endParaRPr lang="en-US" dirty="0"/>
          </a:p>
          <a:p>
            <a:r>
              <a:rPr lang="en-US" dirty="0"/>
              <a:t>Managing neuroimaging data and its metadata</a:t>
            </a:r>
          </a:p>
          <a:p>
            <a:endParaRPr lang="en-US" dirty="0"/>
          </a:p>
          <a:p>
            <a:r>
              <a:rPr lang="en-US" dirty="0"/>
              <a:t>Upon reflection on this project, </a:t>
            </a:r>
          </a:p>
          <a:p>
            <a:r>
              <a:rPr lang="en-US" dirty="0"/>
              <a:t>- Proud of the progress I’ve made and the technical skills and knowledge I have gained</a:t>
            </a:r>
          </a:p>
          <a:p>
            <a:r>
              <a:rPr lang="en-US" dirty="0"/>
              <a:t>- Gained skills and experiences that will benefit me in future </a:t>
            </a:r>
            <a:r>
              <a:rPr lang="en-US" dirty="0" err="1"/>
              <a:t>endeavours</a:t>
            </a:r>
            <a:r>
              <a:rPr lang="en-US" dirty="0"/>
              <a:t> (coding important but undertaught in psych)</a:t>
            </a:r>
          </a:p>
          <a:p>
            <a:r>
              <a:rPr lang="en-US" dirty="0"/>
              <a:t>- Enjoyed the challenges that came with coding </a:t>
            </a:r>
          </a:p>
          <a:p>
            <a:r>
              <a:rPr lang="en-US" dirty="0"/>
              <a:t>- More knowledge → less beginner-friendly </a:t>
            </a:r>
          </a:p>
          <a:p>
            <a:r>
              <a:rPr lang="en-US" dirty="0"/>
              <a:t> == Difficulties in generating inclusivity, the widespread issues make sense</a:t>
            </a:r>
          </a:p>
          <a:p>
            <a:r>
              <a:rPr lang="en-US" dirty="0"/>
              <a:t>- could go back, I'd be more aware of the issue and be more intentional with my explanations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While completing my project, </a:t>
            </a:r>
          </a:p>
          <a:p>
            <a:r>
              <a:rPr lang="en-US"/>
              <a:t>- top-down approach, with gathering broader information,  drafting a basic pipeline and slowly making doc more specific, gathering more tailored information </a:t>
            </a:r>
          </a:p>
          <a:p>
            <a:r>
              <a:rPr lang="en-US"/>
              <a:t>- feedback focused, weekly feedback from lab and supervisor meetings- pointed towards areas of improvement and working on generating solutions</a:t>
            </a:r>
          </a:p>
          <a:p>
            <a:r>
              <a:rPr lang="en-US"/>
              <a:t>- cyclical, natural progression between problems and solutions- fed into each other</a:t>
            </a:r>
          </a:p>
          <a:p>
            <a:r>
              <a:rPr lang="en-US"/>
              <a:t>-lots to learn, did so by implementing them in document then explaining in detail</a:t>
            </a:r>
          </a:p>
          <a:p>
            <a:endParaRPr lang="en-US"/>
          </a:p>
          <a:p>
            <a:r>
              <a:rPr lang="en-US"/>
              <a:t>Aim and outcome</a:t>
            </a:r>
          </a:p>
          <a:p>
            <a:r>
              <a:rPr lang="en-US"/>
              <a:t>avoid ppl not using due to knowledge gaps- data sharing and standardisation practices used</a:t>
            </a:r>
          </a:p>
          <a:p>
            <a:endParaRPr lang="en-US"/>
          </a:p>
          <a:p>
            <a:r>
              <a:rPr lang="en-US"/>
              <a:t>- greater movement to make research more open and accessible,</a:t>
            </a:r>
          </a:p>
          <a:p>
            <a:r>
              <a:rPr lang="en-US"/>
              <a:t>- encompasses both replications and open data sharing practices. </a:t>
            </a:r>
          </a:p>
          <a:p>
            <a:r>
              <a:rPr lang="en-US"/>
              <a:t>-One important aspect, thats underdeveloped is this accessibility for less experienced individuals </a:t>
            </a:r>
          </a:p>
          <a:p>
            <a:endParaRPr lang="en-US"/>
          </a:p>
          <a:p>
            <a:r>
              <a:rPr lang="en-US"/>
              <a:t>my doc's outcomes are:</a:t>
            </a:r>
          </a:p>
          <a:p>
            <a:r>
              <a:rPr lang="en-US"/>
              <a:t>- Lowered barriers to entry for data transformation</a:t>
            </a:r>
          </a:p>
          <a:p>
            <a:r>
              <a:rPr lang="en-US"/>
              <a:t>- Promoting data standardisation and sharing</a:t>
            </a:r>
          </a:p>
          <a:p>
            <a:r>
              <a:rPr lang="en-US"/>
              <a:t>- Learn as they go</a:t>
            </a:r>
          </a:p>
          <a:p>
            <a:r>
              <a:rPr lang="en-US"/>
              <a:t>- Makes tools accessible across disciplines</a:t>
            </a:r>
          </a:p>
          <a:p>
            <a:endParaRPr lang="en-US"/>
          </a:p>
          <a:p>
            <a:r>
              <a:rPr lang="en-US"/>
              <a:t>Big thank you to Dan, my supervisor, who gave me a lot of amazing advice and supported my development through the project, </a:t>
            </a:r>
          </a:p>
          <a:p>
            <a:r>
              <a:rPr lang="en-US"/>
              <a:t>and</a:t>
            </a:r>
          </a:p>
          <a:p>
            <a:r>
              <a:rPr lang="en-US"/>
              <a:t>the EEGManyLabs team, who provided me with tonnes of feedback and guidance and gave me the chance to experience a real lab environment.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eegmanylabs/MNE-BIDS-conversion-guide/blob/main/MNE-BIDS%20pipeline.ipynb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25084" y="1168867"/>
            <a:ext cx="41189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324171" y="-37133"/>
            <a:ext cx="5049198" cy="641449"/>
            <a:chOff x="0" y="0"/>
            <a:chExt cx="1329830" cy="1689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9830" cy="168941"/>
            </a:xfrm>
            <a:custGeom>
              <a:avLst/>
              <a:gdLst/>
              <a:ahLst/>
              <a:cxnLst/>
              <a:rect l="l" t="t" r="r" b="b"/>
              <a:pathLst>
                <a:path w="1329830" h="168941">
                  <a:moveTo>
                    <a:pt x="0" y="0"/>
                  </a:moveTo>
                  <a:lnTo>
                    <a:pt x="1329830" y="0"/>
                  </a:lnTo>
                  <a:lnTo>
                    <a:pt x="1329830" y="168941"/>
                  </a:lnTo>
                  <a:lnTo>
                    <a:pt x="0" y="168941"/>
                  </a:lnTo>
                  <a:close/>
                </a:path>
              </a:pathLst>
            </a:custGeom>
            <a:solidFill>
              <a:srgbClr val="892120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29830" cy="207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6F8DDE-72BD-3003-CB9C-09086CFE521C}"/>
              </a:ext>
            </a:extLst>
          </p:cNvPr>
          <p:cNvGrpSpPr/>
          <p:nvPr/>
        </p:nvGrpSpPr>
        <p:grpSpPr>
          <a:xfrm>
            <a:off x="10087444" y="6583710"/>
            <a:ext cx="7987965" cy="3611665"/>
            <a:chOff x="10087444" y="6583710"/>
            <a:chExt cx="7987965" cy="3611665"/>
          </a:xfrm>
        </p:grpSpPr>
        <p:grpSp>
          <p:nvGrpSpPr>
            <p:cNvPr id="7" name="Group 7"/>
            <p:cNvGrpSpPr/>
            <p:nvPr/>
          </p:nvGrpSpPr>
          <p:grpSpPr>
            <a:xfrm>
              <a:off x="10087444" y="6583710"/>
              <a:ext cx="7987965" cy="3611665"/>
              <a:chOff x="0" y="0"/>
              <a:chExt cx="2820210" cy="1275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20210" cy="1275125"/>
              </a:xfrm>
              <a:custGeom>
                <a:avLst/>
                <a:gdLst/>
                <a:ahLst/>
                <a:cxnLst/>
                <a:rect l="l" t="t" r="r" b="b"/>
                <a:pathLst>
                  <a:path w="2820210" h="1275125">
                    <a:moveTo>
                      <a:pt x="0" y="0"/>
                    </a:moveTo>
                    <a:lnTo>
                      <a:pt x="2820210" y="0"/>
                    </a:lnTo>
                    <a:lnTo>
                      <a:pt x="2820210" y="1275125"/>
                    </a:lnTo>
                    <a:lnTo>
                      <a:pt x="0" y="1275125"/>
                    </a:lnTo>
                    <a:close/>
                  </a:path>
                </a:pathLst>
              </a:custGeom>
              <a:solidFill>
                <a:srgbClr val="892120"/>
              </a:soli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820210" cy="1313225"/>
              </a:xfrm>
              <a:prstGeom prst="rect">
                <a:avLst/>
              </a:prstGeom>
            </p:spPr>
            <p:txBody>
              <a:bodyPr lIns="43300" tIns="43300" rIns="43300" bIns="433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0211051" y="6706040"/>
              <a:ext cx="7740749" cy="3367004"/>
              <a:chOff x="0" y="0"/>
              <a:chExt cx="2732928" cy="11887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32928" cy="1188745"/>
              </a:xfrm>
              <a:custGeom>
                <a:avLst/>
                <a:gdLst/>
                <a:ahLst/>
                <a:cxnLst/>
                <a:rect l="l" t="t" r="r" b="b"/>
                <a:pathLst>
                  <a:path w="2732928" h="1188745">
                    <a:moveTo>
                      <a:pt x="0" y="0"/>
                    </a:moveTo>
                    <a:lnTo>
                      <a:pt x="2732928" y="0"/>
                    </a:lnTo>
                    <a:lnTo>
                      <a:pt x="2732928" y="1188745"/>
                    </a:lnTo>
                    <a:lnTo>
                      <a:pt x="0" y="11887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32928" cy="1226845"/>
              </a:xfrm>
              <a:prstGeom prst="rect">
                <a:avLst/>
              </a:prstGeom>
            </p:spPr>
            <p:txBody>
              <a:bodyPr lIns="43300" tIns="43300" rIns="43300" bIns="433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3" name="AutoShape 13"/>
            <p:cNvSpPr/>
            <p:nvPr/>
          </p:nvSpPr>
          <p:spPr>
            <a:xfrm>
              <a:off x="12479054" y="7582160"/>
              <a:ext cx="3204745" cy="0"/>
            </a:xfrm>
            <a:prstGeom prst="line">
              <a:avLst/>
            </a:prstGeom>
            <a:ln w="28575" cap="flat">
              <a:solidFill>
                <a:srgbClr val="892120"/>
              </a:solidFill>
              <a:prstDash val="solid"/>
              <a:headEnd type="oval" w="lg" len="lg"/>
              <a:tailEnd type="oval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650736" y="7717892"/>
              <a:ext cx="7007356" cy="2205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22"/>
                </a:lnSpc>
                <a:spcBef>
                  <a:spcPct val="0"/>
                </a:spcBef>
              </a:pPr>
              <a:r>
                <a:rPr lang="en-US" sz="3136" dirty="0">
                  <a:solidFill>
                    <a:srgbClr val="000000"/>
                  </a:solidFill>
                  <a:latin typeface="Duru Sans"/>
                  <a:ea typeface="Duru Sans"/>
                  <a:cs typeface="Duru Sans"/>
                  <a:sym typeface="Duru Sans"/>
                </a:rPr>
                <a:t>Create a document guiding a novice through transforming their EEG data into BIDS formatting, using MNE-BIDS.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522089" y="6676946"/>
              <a:ext cx="3118676" cy="756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330"/>
                </a:lnSpc>
                <a:spcBef>
                  <a:spcPct val="0"/>
                </a:spcBef>
              </a:pPr>
              <a:r>
                <a:rPr lang="en-US" sz="4521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My Project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6683408" y="3441120"/>
            <a:ext cx="852549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222976" y="131696"/>
            <a:ext cx="17937803" cy="6147789"/>
            <a:chOff x="0" y="0"/>
            <a:chExt cx="23917071" cy="819705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696943" cy="4696282"/>
              <a:chOff x="0" y="0"/>
              <a:chExt cx="1242042" cy="102387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42042" cy="1023879"/>
              </a:xfrm>
              <a:custGeom>
                <a:avLst/>
                <a:gdLst/>
                <a:ahLst/>
                <a:cxnLst/>
                <a:rect l="l" t="t" r="r" b="b"/>
                <a:pathLst>
                  <a:path w="1242042" h="1023879">
                    <a:moveTo>
                      <a:pt x="0" y="0"/>
                    </a:moveTo>
                    <a:lnTo>
                      <a:pt x="1242042" y="0"/>
                    </a:lnTo>
                    <a:lnTo>
                      <a:pt x="1242042" y="1023879"/>
                    </a:lnTo>
                    <a:lnTo>
                      <a:pt x="0" y="10238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242042" cy="10619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08970" y="105663"/>
              <a:ext cx="5479003" cy="4484955"/>
            </a:xfrm>
            <a:custGeom>
              <a:avLst/>
              <a:gdLst/>
              <a:ahLst/>
              <a:cxnLst/>
              <a:rect l="l" t="t" r="r" b="b"/>
              <a:pathLst>
                <a:path w="5479003" h="4484955">
                  <a:moveTo>
                    <a:pt x="0" y="0"/>
                  </a:moveTo>
                  <a:lnTo>
                    <a:pt x="5479003" y="0"/>
                  </a:lnTo>
                  <a:lnTo>
                    <a:pt x="5479003" y="4484956"/>
                  </a:lnTo>
                  <a:lnTo>
                    <a:pt x="0" y="4484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rot="-8517665">
              <a:off x="4768221" y="5302462"/>
              <a:ext cx="4711854" cy="1614324"/>
            </a:xfrm>
            <a:custGeom>
              <a:avLst/>
              <a:gdLst/>
              <a:ahLst/>
              <a:cxnLst/>
              <a:rect l="l" t="t" r="r" b="b"/>
              <a:pathLst>
                <a:path w="4711854" h="1614324">
                  <a:moveTo>
                    <a:pt x="0" y="0"/>
                  </a:moveTo>
                  <a:lnTo>
                    <a:pt x="4711855" y="0"/>
                  </a:lnTo>
                  <a:lnTo>
                    <a:pt x="4711855" y="1614324"/>
                  </a:lnTo>
                  <a:lnTo>
                    <a:pt x="0" y="1614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040500" y="4447095"/>
              <a:ext cx="15876571" cy="3054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8151" lvl="1" indent="-354076" algn="l">
                <a:lnSpc>
                  <a:spcPts val="4591"/>
                </a:lnSpc>
                <a:buFont typeface="Arial"/>
                <a:buChar char="•"/>
              </a:pPr>
              <a:r>
                <a:rPr lang="en-US" sz="3279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Minimal coding experience</a:t>
              </a:r>
            </a:p>
            <a:p>
              <a:pPr marL="708151" lvl="1" indent="-354076" algn="l">
                <a:lnSpc>
                  <a:spcPts val="4591"/>
                </a:lnSpc>
                <a:buFont typeface="Arial"/>
                <a:buChar char="•"/>
              </a:pPr>
              <a:r>
                <a:rPr lang="en-US" sz="3279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Love for technology and neuroscience</a:t>
              </a:r>
            </a:p>
            <a:p>
              <a:pPr marL="708151" lvl="1" indent="-354076" algn="l">
                <a:lnSpc>
                  <a:spcPts val="4591"/>
                </a:lnSpc>
                <a:buFont typeface="Arial"/>
                <a:buChar char="•"/>
              </a:pPr>
              <a:r>
                <a:rPr lang="en-US" sz="3279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Experience with EEGs</a:t>
              </a:r>
            </a:p>
            <a:p>
              <a:pPr algn="l">
                <a:lnSpc>
                  <a:spcPts val="4591"/>
                </a:lnSpc>
              </a:pPr>
              <a:endParaRPr lang="en-US" sz="3279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80572" y="1562282"/>
            <a:ext cx="11907428" cy="1726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151" lvl="1" indent="-354076" algn="l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Ariana Williams</a:t>
            </a:r>
          </a:p>
          <a:p>
            <a:pPr marL="708151" lvl="1" indent="-354076" algn="l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2nd year undergraduate psychology student</a:t>
            </a:r>
          </a:p>
          <a:p>
            <a:pPr marL="708151" lvl="1" indent="-354076" algn="l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University of Leeds, working with University of Sheffield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97084" y="51973"/>
            <a:ext cx="2974925" cy="963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7"/>
              </a:lnSpc>
              <a:spcBef>
                <a:spcPct val="0"/>
              </a:spcBef>
            </a:pPr>
            <a:r>
              <a:rPr lang="en-US" sz="5583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Who am I?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24171" y="-17590"/>
            <a:ext cx="4963829" cy="4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arianawilliams033@gmail.com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999777" y="3854503"/>
            <a:ext cx="3044336" cy="2654317"/>
            <a:chOff x="0" y="0"/>
            <a:chExt cx="4059115" cy="3539089"/>
          </a:xfrm>
        </p:grpSpPr>
        <p:sp>
          <p:nvSpPr>
            <p:cNvPr id="28" name="Freeform 28"/>
            <p:cNvSpPr/>
            <p:nvPr/>
          </p:nvSpPr>
          <p:spPr>
            <a:xfrm>
              <a:off x="1075078" y="782322"/>
              <a:ext cx="2984037" cy="2756767"/>
            </a:xfrm>
            <a:custGeom>
              <a:avLst/>
              <a:gdLst/>
              <a:ahLst/>
              <a:cxnLst/>
              <a:rect l="l" t="t" r="r" b="b"/>
              <a:pathLst>
                <a:path w="2984037" h="2756767">
                  <a:moveTo>
                    <a:pt x="0" y="0"/>
                  </a:moveTo>
                  <a:lnTo>
                    <a:pt x="2984037" y="0"/>
                  </a:lnTo>
                  <a:lnTo>
                    <a:pt x="2984037" y="2756767"/>
                  </a:lnTo>
                  <a:lnTo>
                    <a:pt x="0" y="2756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7291" t="-43742" r="-34682" b="-424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3325633" cy="85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3899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EEGs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5903" y="5143500"/>
            <a:ext cx="9828277" cy="5051875"/>
            <a:chOff x="0" y="0"/>
            <a:chExt cx="13104370" cy="6735833"/>
          </a:xfrm>
        </p:grpSpPr>
        <p:sp>
          <p:nvSpPr>
            <p:cNvPr id="31" name="Freeform 31"/>
            <p:cNvSpPr/>
            <p:nvPr/>
          </p:nvSpPr>
          <p:spPr>
            <a:xfrm>
              <a:off x="3749216" y="2641263"/>
              <a:ext cx="4100982" cy="4094570"/>
            </a:xfrm>
            <a:custGeom>
              <a:avLst/>
              <a:gdLst/>
              <a:ahLst/>
              <a:cxnLst/>
              <a:rect l="l" t="t" r="r" b="b"/>
              <a:pathLst>
                <a:path w="4100982" h="4094570">
                  <a:moveTo>
                    <a:pt x="0" y="0"/>
                  </a:moveTo>
                  <a:lnTo>
                    <a:pt x="4100982" y="0"/>
                  </a:lnTo>
                  <a:lnTo>
                    <a:pt x="4100982" y="4094570"/>
                  </a:lnTo>
                  <a:lnTo>
                    <a:pt x="0" y="409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772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231391" cy="3308592"/>
            </a:xfrm>
            <a:custGeom>
              <a:avLst/>
              <a:gdLst/>
              <a:ahLst/>
              <a:cxnLst/>
              <a:rect l="l" t="t" r="r" b="b"/>
              <a:pathLst>
                <a:path w="3231391" h="3308592">
                  <a:moveTo>
                    <a:pt x="0" y="0"/>
                  </a:moveTo>
                  <a:lnTo>
                    <a:pt x="3231391" y="0"/>
                  </a:lnTo>
                  <a:lnTo>
                    <a:pt x="3231391" y="3308592"/>
                  </a:lnTo>
                  <a:lnTo>
                    <a:pt x="0" y="330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65" t="-16542" r="-214445" b="-1312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 rot="-688118">
              <a:off x="1137539" y="3483007"/>
              <a:ext cx="2052168" cy="2965315"/>
            </a:xfrm>
            <a:custGeom>
              <a:avLst/>
              <a:gdLst/>
              <a:ahLst/>
              <a:cxnLst/>
              <a:rect l="l" t="t" r="r" b="b"/>
              <a:pathLst>
                <a:path w="2052168" h="2965315">
                  <a:moveTo>
                    <a:pt x="0" y="0"/>
                  </a:moveTo>
                  <a:lnTo>
                    <a:pt x="2052168" y="0"/>
                  </a:lnTo>
                  <a:lnTo>
                    <a:pt x="2052168" y="2965314"/>
                  </a:lnTo>
                  <a:lnTo>
                    <a:pt x="0" y="2965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032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901647" y="1616247"/>
              <a:ext cx="2136722" cy="85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  <a:spcBef>
                  <a:spcPct val="0"/>
                </a:spcBef>
              </a:pPr>
              <a:r>
                <a:rPr lang="en-US" sz="3899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BIDS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 rot="2620401">
              <a:off x="1180772" y="4335448"/>
              <a:ext cx="2583375" cy="664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1"/>
                </a:lnSpc>
                <a:spcBef>
                  <a:spcPct val="0"/>
                </a:spcBef>
              </a:pPr>
              <a:r>
                <a:rPr lang="en-US" sz="3029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MNE-BIDS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840459" y="2731944"/>
              <a:ext cx="4942496" cy="801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2821" lvl="1" indent="-236410" algn="l">
                <a:lnSpc>
                  <a:spcPts val="3065"/>
                </a:lnSpc>
                <a:buFont typeface="Arial"/>
                <a:buChar char="•"/>
              </a:pPr>
              <a:r>
                <a:rPr lang="en-US" sz="2190">
                  <a:solidFill>
                    <a:srgbClr val="FFFFFF"/>
                  </a:solidFill>
                  <a:latin typeface="Farro"/>
                  <a:ea typeface="Farro"/>
                  <a:cs typeface="Farro"/>
                  <a:sym typeface="Farro"/>
                </a:rPr>
                <a:t>Standardisation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2190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850198" y="4069846"/>
              <a:ext cx="4932757" cy="777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2314" lvl="1" indent="-236157" algn="l">
                <a:lnSpc>
                  <a:spcPts val="3062"/>
                </a:lnSpc>
                <a:buFont typeface="Arial"/>
                <a:buChar char="•"/>
              </a:pPr>
              <a:r>
                <a:rPr lang="en-US" sz="2187">
                  <a:solidFill>
                    <a:srgbClr val="FFFFFF"/>
                  </a:solidFill>
                  <a:latin typeface="Farro"/>
                  <a:ea typeface="Farro"/>
                  <a:cs typeface="Farro"/>
                  <a:sym typeface="Farro"/>
                </a:rPr>
                <a:t>Open, accessible data</a:t>
              </a:r>
            </a:p>
            <a:p>
              <a:pPr algn="l">
                <a:lnSpc>
                  <a:spcPts val="1662"/>
                </a:lnSpc>
                <a:spcBef>
                  <a:spcPct val="0"/>
                </a:spcBef>
              </a:pPr>
              <a:endParaRPr lang="en-US" sz="2187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840459" y="5384290"/>
              <a:ext cx="5263911" cy="777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2314" lvl="1" indent="-236157" algn="l">
                <a:lnSpc>
                  <a:spcPts val="3062"/>
                </a:lnSpc>
                <a:buFont typeface="Arial"/>
                <a:buChar char="•"/>
              </a:pPr>
              <a:r>
                <a:rPr lang="en-US" sz="2187">
                  <a:solidFill>
                    <a:srgbClr val="FFFFFF"/>
                  </a:solidFill>
                  <a:latin typeface="Farro"/>
                  <a:ea typeface="Farro"/>
                  <a:cs typeface="Farro"/>
                  <a:sym typeface="Farro"/>
                </a:rPr>
                <a:t> Collaboration </a:t>
              </a:r>
            </a:p>
            <a:p>
              <a:pPr algn="l">
                <a:lnSpc>
                  <a:spcPts val="1662"/>
                </a:lnSpc>
                <a:spcBef>
                  <a:spcPct val="0"/>
                </a:spcBef>
              </a:pPr>
              <a:endParaRPr lang="en-US" sz="2187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281" y="8673869"/>
            <a:ext cx="9171983" cy="1420419"/>
            <a:chOff x="0" y="0"/>
            <a:chExt cx="12229310" cy="189389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29310" cy="1893892"/>
              <a:chOff x="0" y="0"/>
              <a:chExt cx="2855161" cy="4421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55161" cy="442164"/>
              </a:xfrm>
              <a:custGeom>
                <a:avLst/>
                <a:gdLst/>
                <a:ahLst/>
                <a:cxnLst/>
                <a:rect l="l" t="t" r="r" b="b"/>
                <a:pathLst>
                  <a:path w="2855161" h="442164">
                    <a:moveTo>
                      <a:pt x="0" y="0"/>
                    </a:moveTo>
                    <a:lnTo>
                      <a:pt x="2855161" y="0"/>
                    </a:lnTo>
                    <a:lnTo>
                      <a:pt x="2855161" y="442164"/>
                    </a:lnTo>
                    <a:lnTo>
                      <a:pt x="0" y="442164"/>
                    </a:lnTo>
                    <a:close/>
                  </a:path>
                </a:pathLst>
              </a:custGeom>
              <a:solidFill>
                <a:srgbClr val="FFFFFF"/>
              </a:solidFill>
              <a:ln w="47625" cap="sq">
                <a:solidFill>
                  <a:srgbClr val="8921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855161" cy="4802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1112996" y="1456078"/>
              <a:ext cx="10064150" cy="0"/>
            </a:xfrm>
            <a:prstGeom prst="line">
              <a:avLst/>
            </a:prstGeom>
            <a:ln w="50800" cap="flat">
              <a:solidFill>
                <a:srgbClr val="892120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9697"/>
              <a:ext cx="12039600" cy="97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  <a:spcBef>
                  <a:spcPct val="0"/>
                </a:spcBef>
              </a:pPr>
              <a:r>
                <a:rPr lang="en-US" sz="4399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Why is my project important?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72489" y="437636"/>
            <a:ext cx="8022034" cy="9514132"/>
            <a:chOff x="0" y="0"/>
            <a:chExt cx="2112799" cy="25057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12799" cy="2505780"/>
            </a:xfrm>
            <a:custGeom>
              <a:avLst/>
              <a:gdLst/>
              <a:ahLst/>
              <a:cxnLst/>
              <a:rect l="l" t="t" r="r" b="b"/>
              <a:pathLst>
                <a:path w="2112799" h="2505780">
                  <a:moveTo>
                    <a:pt x="0" y="0"/>
                  </a:moveTo>
                  <a:lnTo>
                    <a:pt x="2112799" y="0"/>
                  </a:lnTo>
                  <a:lnTo>
                    <a:pt x="2112799" y="2505780"/>
                  </a:lnTo>
                  <a:lnTo>
                    <a:pt x="0" y="2505780"/>
                  </a:lnTo>
                  <a:close/>
                </a:path>
              </a:pathLst>
            </a:custGeom>
            <a:solidFill>
              <a:srgbClr val="89212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12799" cy="254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9550535" y="206289"/>
            <a:ext cx="8491284" cy="0"/>
          </a:xfrm>
          <a:prstGeom prst="line">
            <a:avLst/>
          </a:prstGeom>
          <a:ln w="38100" cap="flat">
            <a:solidFill>
              <a:srgbClr val="AF1B1A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9528339" y="206289"/>
            <a:ext cx="22195" cy="9955029"/>
          </a:xfrm>
          <a:prstGeom prst="line">
            <a:avLst/>
          </a:prstGeom>
          <a:ln w="38100" cap="flat">
            <a:solidFill>
              <a:srgbClr val="AF1B1A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AutoShape 13"/>
          <p:cNvSpPr/>
          <p:nvPr/>
        </p:nvSpPr>
        <p:spPr>
          <a:xfrm>
            <a:off x="9550535" y="10161318"/>
            <a:ext cx="8491284" cy="0"/>
          </a:xfrm>
          <a:prstGeom prst="line">
            <a:avLst/>
          </a:prstGeom>
          <a:ln w="38100" cap="flat">
            <a:solidFill>
              <a:srgbClr val="AF1B1A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18038673" y="206289"/>
            <a:ext cx="0" cy="9955029"/>
          </a:xfrm>
          <a:prstGeom prst="line">
            <a:avLst/>
          </a:prstGeom>
          <a:ln w="38100" cap="flat">
            <a:solidFill>
              <a:srgbClr val="AF1B1A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9785337" y="4979578"/>
            <a:ext cx="7996338" cy="4337051"/>
            <a:chOff x="0" y="0"/>
            <a:chExt cx="10661785" cy="578273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66675"/>
              <a:ext cx="10661785" cy="2606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7"/>
                </a:lnSpc>
              </a:pPr>
              <a:r>
                <a:rPr lang="en-US" sz="3755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Reducing barriers to access for BIDS formatting </a:t>
              </a:r>
            </a:p>
            <a:p>
              <a:pPr algn="ctr">
                <a:lnSpc>
                  <a:spcPts val="5257"/>
                </a:lnSpc>
                <a:spcBef>
                  <a:spcPct val="0"/>
                </a:spcBef>
              </a:pPr>
              <a:r>
                <a:rPr lang="en-US" sz="3755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⟶ more BIDS formatted datasets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717747" y="3227434"/>
              <a:ext cx="2897764" cy="2555301"/>
            </a:xfrm>
            <a:custGeom>
              <a:avLst/>
              <a:gdLst/>
              <a:ahLst/>
              <a:cxnLst/>
              <a:rect l="l" t="t" r="r" b="b"/>
              <a:pathLst>
                <a:path w="2897764" h="2555301">
                  <a:moveTo>
                    <a:pt x="0" y="0"/>
                  </a:moveTo>
                  <a:lnTo>
                    <a:pt x="2897764" y="0"/>
                  </a:lnTo>
                  <a:lnTo>
                    <a:pt x="2897764" y="2555301"/>
                  </a:lnTo>
                  <a:lnTo>
                    <a:pt x="0" y="2555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15603" y="3659234"/>
              <a:ext cx="2021901" cy="2021901"/>
            </a:xfrm>
            <a:custGeom>
              <a:avLst/>
              <a:gdLst/>
              <a:ahLst/>
              <a:cxnLst/>
              <a:rect l="l" t="t" r="r" b="b"/>
              <a:pathLst>
                <a:path w="2021901" h="2021901">
                  <a:moveTo>
                    <a:pt x="0" y="0"/>
                  </a:moveTo>
                  <a:lnTo>
                    <a:pt x="2021902" y="0"/>
                  </a:lnTo>
                  <a:lnTo>
                    <a:pt x="2021902" y="2021901"/>
                  </a:lnTo>
                  <a:lnTo>
                    <a:pt x="0" y="2021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5614" y="788047"/>
            <a:ext cx="9296303" cy="7171616"/>
            <a:chOff x="0" y="0"/>
            <a:chExt cx="12395071" cy="9562155"/>
          </a:xfrm>
        </p:grpSpPr>
        <p:grpSp>
          <p:nvGrpSpPr>
            <p:cNvPr id="20" name="Group 20"/>
            <p:cNvGrpSpPr/>
            <p:nvPr/>
          </p:nvGrpSpPr>
          <p:grpSpPr>
            <a:xfrm rot="5400000">
              <a:off x="3537122" y="2910238"/>
              <a:ext cx="5685967" cy="3283946"/>
              <a:chOff x="0" y="0"/>
              <a:chExt cx="1407317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0731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07317" h="812800">
                    <a:moveTo>
                      <a:pt x="1407317" y="406400"/>
                    </a:moveTo>
                    <a:lnTo>
                      <a:pt x="1000917" y="0"/>
                    </a:lnTo>
                    <a:lnTo>
                      <a:pt x="1000917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000917" y="609600"/>
                    </a:lnTo>
                    <a:lnTo>
                      <a:pt x="1000917" y="812800"/>
                    </a:lnTo>
                    <a:lnTo>
                      <a:pt x="1407317" y="406400"/>
                    </a:lnTo>
                    <a:close/>
                  </a:path>
                </a:pathLst>
              </a:custGeom>
              <a:solidFill>
                <a:srgbClr val="89212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165100"/>
                <a:ext cx="1305717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040720" y="3248896"/>
              <a:ext cx="6489061" cy="1825418"/>
              <a:chOff x="0" y="0"/>
              <a:chExt cx="1397389" cy="39309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97389" cy="393095"/>
              </a:xfrm>
              <a:custGeom>
                <a:avLst/>
                <a:gdLst/>
                <a:ahLst/>
                <a:cxnLst/>
                <a:rect l="l" t="t" r="r" b="b"/>
                <a:pathLst>
                  <a:path w="1397389" h="393095">
                    <a:moveTo>
                      <a:pt x="0" y="0"/>
                    </a:moveTo>
                    <a:lnTo>
                      <a:pt x="1397389" y="0"/>
                    </a:lnTo>
                    <a:lnTo>
                      <a:pt x="1397389" y="393095"/>
                    </a:lnTo>
                    <a:lnTo>
                      <a:pt x="0" y="393095"/>
                    </a:lnTo>
                    <a:close/>
                  </a:path>
                </a:pathLst>
              </a:custGeom>
              <a:solidFill>
                <a:srgbClr val="89212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397389" cy="431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170958" y="3410282"/>
              <a:ext cx="6228585" cy="1502646"/>
            </a:xfrm>
            <a:custGeom>
              <a:avLst/>
              <a:gdLst/>
              <a:ahLst/>
              <a:cxnLst/>
              <a:rect l="l" t="t" r="r" b="b"/>
              <a:pathLst>
                <a:path w="6228585" h="1502646">
                  <a:moveTo>
                    <a:pt x="0" y="0"/>
                  </a:moveTo>
                  <a:lnTo>
                    <a:pt x="6228585" y="0"/>
                  </a:lnTo>
                  <a:lnTo>
                    <a:pt x="6228585" y="1502646"/>
                  </a:lnTo>
                  <a:lnTo>
                    <a:pt x="0" y="1502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5308" y="1892774"/>
              <a:ext cx="3352695" cy="696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Large Scale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042376" y="2207638"/>
              <a:ext cx="3352695" cy="696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Collaborative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396646" y="47311"/>
              <a:ext cx="3352695" cy="696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International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223947" y="-66675"/>
              <a:ext cx="4001319" cy="1433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20 influential studies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415582"/>
              <a:ext cx="4738133" cy="1433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Higher replicability standards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991354" y="6415582"/>
              <a:ext cx="4403717" cy="1433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Open, transparent replication data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191176" y="8129153"/>
              <a:ext cx="6377859" cy="1433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7"/>
                </a:lnSpc>
                <a:spcBef>
                  <a:spcPct val="0"/>
                </a:spcBef>
              </a:pPr>
              <a:r>
                <a:rPr lang="en-US" sz="3155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High-powered, large-scale multi-site collaborations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772489" y="963971"/>
            <a:ext cx="8009186" cy="3409884"/>
            <a:chOff x="0" y="-76200"/>
            <a:chExt cx="10678915" cy="4546513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76200"/>
              <a:ext cx="10678915" cy="4357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1"/>
                </a:lnSpc>
              </a:pPr>
              <a:r>
                <a:rPr lang="en-US" sz="3694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BIDS-valid, but missing metadata.</a:t>
              </a:r>
            </a:p>
            <a:p>
              <a:pPr algn="ctr">
                <a:lnSpc>
                  <a:spcPts val="4008"/>
                </a:lnSpc>
              </a:pPr>
              <a:r>
                <a:rPr lang="en-US" sz="2863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→ Semi-automatic metadata inclusion</a:t>
              </a:r>
            </a:p>
            <a:p>
              <a:pPr algn="ctr">
                <a:lnSpc>
                  <a:spcPts val="3426"/>
                </a:lnSpc>
              </a:pPr>
              <a:endParaRPr lang="en-US" sz="2863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ctr">
                <a:lnSpc>
                  <a:spcPts val="5171"/>
                </a:lnSpc>
              </a:pPr>
              <a:r>
                <a:rPr lang="en-US" sz="3694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High-level writing</a:t>
              </a:r>
            </a:p>
            <a:p>
              <a:pPr algn="ctr">
                <a:lnSpc>
                  <a:spcPts val="4008"/>
                </a:lnSpc>
              </a:pPr>
              <a:r>
                <a:rPr lang="en-US" sz="2863" dirty="0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→ More detailed, low-level writing</a:t>
              </a:r>
            </a:p>
            <a:p>
              <a:pPr algn="ctr">
                <a:lnSpc>
                  <a:spcPts val="4008"/>
                </a:lnSpc>
              </a:pPr>
              <a:endParaRPr lang="en-US" sz="2863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36" name="AutoShape 36"/>
            <p:cNvSpPr/>
            <p:nvPr/>
          </p:nvSpPr>
          <p:spPr>
            <a:xfrm flipV="1">
              <a:off x="632734" y="4470313"/>
              <a:ext cx="9349681" cy="0"/>
            </a:xfrm>
            <a:prstGeom prst="line">
              <a:avLst/>
            </a:prstGeom>
            <a:ln w="88900" cap="flat">
              <a:solidFill>
                <a:srgbClr val="EDECEC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D8ED022-6FBB-1DFA-C061-ED1FB511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8" y="1388931"/>
            <a:ext cx="9137463" cy="8625879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9587479" y="1816208"/>
            <a:ext cx="8349801" cy="8133229"/>
            <a:chOff x="0" y="0"/>
            <a:chExt cx="2199125" cy="214208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199125" cy="2142085"/>
            </a:xfrm>
            <a:custGeom>
              <a:avLst/>
              <a:gdLst/>
              <a:ahLst/>
              <a:cxnLst/>
              <a:rect l="l" t="t" r="r" b="b"/>
              <a:pathLst>
                <a:path w="2199125" h="2142085">
                  <a:moveTo>
                    <a:pt x="0" y="0"/>
                  </a:moveTo>
                  <a:lnTo>
                    <a:pt x="2199125" y="0"/>
                  </a:lnTo>
                  <a:lnTo>
                    <a:pt x="2199125" y="2142085"/>
                  </a:lnTo>
                  <a:lnTo>
                    <a:pt x="0" y="214208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2199125" cy="2180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107325" y="286793"/>
            <a:ext cx="8073350" cy="1153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 dirty="0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rPr>
              <a:t>The process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321451" y="1904177"/>
            <a:ext cx="8073350" cy="2609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9097" lvl="1" indent="-404549" algn="just">
              <a:lnSpc>
                <a:spcPts val="5246"/>
              </a:lnSpc>
              <a:buAutoNum type="arabicPeriod"/>
            </a:pPr>
            <a:r>
              <a:rPr lang="en-US" sz="3747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Learning about BIDS and MNE</a:t>
            </a: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9725705" y="3373590"/>
            <a:ext cx="8073350" cy="195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6"/>
              </a:lnSpc>
            </a:pPr>
            <a:r>
              <a:rPr lang="en-US" sz="3747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2. Learning to code with Python</a:t>
            </a: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701779" y="4884091"/>
            <a:ext cx="8073350" cy="129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6"/>
              </a:lnSpc>
            </a:pPr>
            <a:r>
              <a:rPr lang="en-US" sz="3747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3. Using code-adjacent tools</a:t>
            </a: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9635786" y="6443781"/>
            <a:ext cx="8073350" cy="1295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6"/>
              </a:lnSpc>
            </a:pPr>
            <a:r>
              <a:rPr lang="en-US" sz="3747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4. First draft</a:t>
            </a:r>
          </a:p>
          <a:p>
            <a:pPr algn="just">
              <a:lnSpc>
                <a:spcPts val="5246"/>
              </a:lnSpc>
            </a:pPr>
            <a:endParaRPr lang="en-US" sz="3747">
              <a:solidFill>
                <a:srgbClr val="000000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9635786" y="7970199"/>
            <a:ext cx="8073350" cy="63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6"/>
              </a:lnSpc>
            </a:pPr>
            <a:r>
              <a:rPr lang="en-US" sz="3747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5. Final draft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085" y="5143500"/>
            <a:ext cx="8204469" cy="2384954"/>
            <a:chOff x="0" y="0"/>
            <a:chExt cx="2160848" cy="628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0848" cy="628136"/>
            </a:xfrm>
            <a:custGeom>
              <a:avLst/>
              <a:gdLst/>
              <a:ahLst/>
              <a:cxnLst/>
              <a:rect l="l" t="t" r="r" b="b"/>
              <a:pathLst>
                <a:path w="2160848" h="628136">
                  <a:moveTo>
                    <a:pt x="1957648" y="0"/>
                  </a:moveTo>
                  <a:cubicBezTo>
                    <a:pt x="2069872" y="0"/>
                    <a:pt x="2160848" y="140613"/>
                    <a:pt x="2160848" y="314068"/>
                  </a:cubicBezTo>
                  <a:cubicBezTo>
                    <a:pt x="2160848" y="487523"/>
                    <a:pt x="2069872" y="628136"/>
                    <a:pt x="1957648" y="628136"/>
                  </a:cubicBezTo>
                  <a:lnTo>
                    <a:pt x="203200" y="628136"/>
                  </a:lnTo>
                  <a:cubicBezTo>
                    <a:pt x="90976" y="628136"/>
                    <a:pt x="0" y="487523"/>
                    <a:pt x="0" y="314068"/>
                  </a:cubicBezTo>
                  <a:cubicBezTo>
                    <a:pt x="0" y="1406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0848" cy="66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7835" y="1325713"/>
            <a:ext cx="6195218" cy="185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613" lvl="1" indent="-285807" algn="just">
              <a:lnSpc>
                <a:spcPts val="3706"/>
              </a:lnSpc>
              <a:buAutoNum type="arabicPeriod"/>
            </a:pPr>
            <a:r>
              <a:rPr lang="en-US" sz="2647">
                <a:solidFill>
                  <a:srgbClr val="FFFFFF"/>
                </a:solidFill>
                <a:latin typeface="Duru Sans"/>
                <a:ea typeface="Duru Sans"/>
                <a:cs typeface="Duru Sans"/>
                <a:sym typeface="Duru Sans"/>
              </a:rPr>
              <a:t> Learning about BIDS and MNE</a:t>
            </a: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17350" y="1325713"/>
            <a:ext cx="5683000" cy="139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</a:pPr>
            <a:r>
              <a:rPr lang="en-US" sz="2647">
                <a:solidFill>
                  <a:srgbClr val="FFFFFF"/>
                </a:solidFill>
                <a:latin typeface="Duru Sans"/>
                <a:ea typeface="Duru Sans"/>
                <a:cs typeface="Duru Sans"/>
                <a:sym typeface="Duru Sans"/>
              </a:rPr>
              <a:t>2. Learning to code with Python</a:t>
            </a: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75346" y="4561852"/>
            <a:ext cx="2567008" cy="92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</a:pPr>
            <a:r>
              <a:rPr lang="en-US" sz="2647">
                <a:solidFill>
                  <a:srgbClr val="FFFFFF"/>
                </a:solidFill>
                <a:latin typeface="Duru Sans"/>
                <a:ea typeface="Duru Sans"/>
                <a:cs typeface="Duru Sans"/>
                <a:sym typeface="Duru Sans"/>
              </a:rPr>
              <a:t>4. First draft</a:t>
            </a: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045832" y="7716712"/>
            <a:ext cx="8196337" cy="2384954"/>
            <a:chOff x="0" y="0"/>
            <a:chExt cx="2158706" cy="6281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8706" cy="628136"/>
            </a:xfrm>
            <a:custGeom>
              <a:avLst/>
              <a:gdLst/>
              <a:ahLst/>
              <a:cxnLst/>
              <a:rect l="l" t="t" r="r" b="b"/>
              <a:pathLst>
                <a:path w="2158706" h="628136">
                  <a:moveTo>
                    <a:pt x="1955506" y="0"/>
                  </a:moveTo>
                  <a:cubicBezTo>
                    <a:pt x="2067730" y="0"/>
                    <a:pt x="2158706" y="140613"/>
                    <a:pt x="2158706" y="314068"/>
                  </a:cubicBezTo>
                  <a:cubicBezTo>
                    <a:pt x="2158706" y="487523"/>
                    <a:pt x="2067730" y="628136"/>
                    <a:pt x="1955506" y="628136"/>
                  </a:cubicBezTo>
                  <a:lnTo>
                    <a:pt x="203200" y="628136"/>
                  </a:lnTo>
                  <a:cubicBezTo>
                    <a:pt x="90976" y="628136"/>
                    <a:pt x="0" y="487523"/>
                    <a:pt x="0" y="314068"/>
                  </a:cubicBezTo>
                  <a:cubicBezTo>
                    <a:pt x="0" y="1406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58706" cy="66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56205" y="7920221"/>
            <a:ext cx="8073350" cy="45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</a:pPr>
            <a:r>
              <a:rPr lang="en-US" sz="2647">
                <a:solidFill>
                  <a:srgbClr val="FFFFFF"/>
                </a:solidFill>
                <a:latin typeface="Duru Sans"/>
                <a:ea typeface="Duru Sans"/>
                <a:cs typeface="Duru Sans"/>
                <a:sym typeface="Duru Sans"/>
              </a:rPr>
              <a:t>5. Final draft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635756" y="1891147"/>
            <a:ext cx="8196337" cy="2384954"/>
            <a:chOff x="0" y="0"/>
            <a:chExt cx="2158706" cy="6281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58706" cy="628136"/>
            </a:xfrm>
            <a:custGeom>
              <a:avLst/>
              <a:gdLst/>
              <a:ahLst/>
              <a:cxnLst/>
              <a:rect l="l" t="t" r="r" b="b"/>
              <a:pathLst>
                <a:path w="2158706" h="628136">
                  <a:moveTo>
                    <a:pt x="1955506" y="0"/>
                  </a:moveTo>
                  <a:cubicBezTo>
                    <a:pt x="2067730" y="0"/>
                    <a:pt x="2158706" y="140613"/>
                    <a:pt x="2158706" y="314068"/>
                  </a:cubicBezTo>
                  <a:cubicBezTo>
                    <a:pt x="2158706" y="487523"/>
                    <a:pt x="2067730" y="628136"/>
                    <a:pt x="1955506" y="628136"/>
                  </a:cubicBezTo>
                  <a:lnTo>
                    <a:pt x="203200" y="628136"/>
                  </a:lnTo>
                  <a:cubicBezTo>
                    <a:pt x="90976" y="628136"/>
                    <a:pt x="0" y="487523"/>
                    <a:pt x="0" y="314068"/>
                  </a:cubicBezTo>
                  <a:cubicBezTo>
                    <a:pt x="0" y="1406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58706" cy="66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3085" y="1890439"/>
            <a:ext cx="8204469" cy="2384954"/>
          </a:xfrm>
          <a:custGeom>
            <a:avLst/>
            <a:gdLst/>
            <a:ahLst/>
            <a:cxnLst/>
            <a:rect l="l" t="t" r="r" b="b"/>
            <a:pathLst>
              <a:path w="2160848" h="628136">
                <a:moveTo>
                  <a:pt x="1957648" y="0"/>
                </a:moveTo>
                <a:cubicBezTo>
                  <a:pt x="2069872" y="0"/>
                  <a:pt x="2160848" y="140613"/>
                  <a:pt x="2160848" y="314068"/>
                </a:cubicBezTo>
                <a:cubicBezTo>
                  <a:pt x="2160848" y="487523"/>
                  <a:pt x="2069872" y="628136"/>
                  <a:pt x="1957648" y="628136"/>
                </a:cubicBezTo>
                <a:lnTo>
                  <a:pt x="203200" y="628136"/>
                </a:lnTo>
                <a:cubicBezTo>
                  <a:pt x="90976" y="628136"/>
                  <a:pt x="0" y="487523"/>
                  <a:pt x="0" y="314068"/>
                </a:cubicBezTo>
                <a:cubicBezTo>
                  <a:pt x="0" y="140613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413085" y="1745778"/>
            <a:ext cx="8204469" cy="25296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9635756" y="5144208"/>
            <a:ext cx="8196337" cy="2384954"/>
            <a:chOff x="0" y="0"/>
            <a:chExt cx="2158706" cy="6281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58706" cy="628136"/>
            </a:xfrm>
            <a:custGeom>
              <a:avLst/>
              <a:gdLst/>
              <a:ahLst/>
              <a:cxnLst/>
              <a:rect l="l" t="t" r="r" b="b"/>
              <a:pathLst>
                <a:path w="2158706" h="628136">
                  <a:moveTo>
                    <a:pt x="1955506" y="0"/>
                  </a:moveTo>
                  <a:cubicBezTo>
                    <a:pt x="2067730" y="0"/>
                    <a:pt x="2158706" y="140613"/>
                    <a:pt x="2158706" y="314068"/>
                  </a:cubicBezTo>
                  <a:cubicBezTo>
                    <a:pt x="2158706" y="487523"/>
                    <a:pt x="2067730" y="628136"/>
                    <a:pt x="1955506" y="628136"/>
                  </a:cubicBezTo>
                  <a:lnTo>
                    <a:pt x="203200" y="628136"/>
                  </a:lnTo>
                  <a:cubicBezTo>
                    <a:pt x="90976" y="628136"/>
                    <a:pt x="0" y="487523"/>
                    <a:pt x="0" y="314068"/>
                  </a:cubicBezTo>
                  <a:cubicBezTo>
                    <a:pt x="0" y="1406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158706" cy="66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3CDBCD-8097-2011-476E-C97F1DC45214}"/>
              </a:ext>
            </a:extLst>
          </p:cNvPr>
          <p:cNvGrpSpPr/>
          <p:nvPr/>
        </p:nvGrpSpPr>
        <p:grpSpPr>
          <a:xfrm>
            <a:off x="9735893" y="5270524"/>
            <a:ext cx="7996063" cy="2002714"/>
            <a:chOff x="9735893" y="5270524"/>
            <a:chExt cx="7996063" cy="2002714"/>
          </a:xfrm>
        </p:grpSpPr>
        <p:sp>
          <p:nvSpPr>
            <p:cNvPr id="23" name="TextBox 23"/>
            <p:cNvSpPr txBox="1"/>
            <p:nvPr/>
          </p:nvSpPr>
          <p:spPr>
            <a:xfrm>
              <a:off x="9735893" y="5270524"/>
              <a:ext cx="7996063" cy="193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7"/>
                </a:lnSpc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Missing data</a:t>
              </a:r>
            </a:p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Mid/Post- pipeline additions</a:t>
              </a:r>
            </a:p>
            <a:p>
              <a:pPr algn="ctr">
                <a:lnSpc>
                  <a:spcPts val="4137"/>
                </a:lnSpc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Editing TSV files</a:t>
              </a: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 → Learnt ‘pandas’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528833" y="6525680"/>
              <a:ext cx="761401" cy="747558"/>
            </a:xfrm>
            <a:custGeom>
              <a:avLst/>
              <a:gdLst/>
              <a:ahLst/>
              <a:cxnLst/>
              <a:rect l="l" t="t" r="r" b="b"/>
              <a:pathLst>
                <a:path w="761401" h="747558">
                  <a:moveTo>
                    <a:pt x="0" y="0"/>
                  </a:moveTo>
                  <a:lnTo>
                    <a:pt x="761401" y="0"/>
                  </a:lnTo>
                  <a:lnTo>
                    <a:pt x="761401" y="747558"/>
                  </a:lnTo>
                  <a:lnTo>
                    <a:pt x="0" y="74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629150" y="280598"/>
            <a:ext cx="9029700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The challenges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95623" y="4561852"/>
            <a:ext cx="5099641" cy="92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06"/>
              </a:lnSpc>
            </a:pPr>
            <a:r>
              <a:rPr lang="en-US" sz="2647">
                <a:solidFill>
                  <a:srgbClr val="FFFFFF"/>
                </a:solidFill>
                <a:latin typeface="Duru Sans"/>
                <a:ea typeface="Duru Sans"/>
                <a:cs typeface="Duru Sans"/>
                <a:sym typeface="Duru Sans"/>
              </a:rPr>
              <a:t>3. Using code-adjacent tools</a:t>
            </a:r>
          </a:p>
          <a:p>
            <a:pPr algn="just">
              <a:lnSpc>
                <a:spcPts val="3706"/>
              </a:lnSpc>
            </a:pPr>
            <a:endParaRPr lang="en-US" sz="2647">
              <a:solidFill>
                <a:srgbClr val="FFFFFF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48C9F0-5E23-6D99-2DE9-186F1514CBC4}"/>
              </a:ext>
            </a:extLst>
          </p:cNvPr>
          <p:cNvGrpSpPr/>
          <p:nvPr/>
        </p:nvGrpSpPr>
        <p:grpSpPr>
          <a:xfrm>
            <a:off x="6227914" y="7846559"/>
            <a:ext cx="6360856" cy="1513408"/>
            <a:chOff x="6227914" y="7846559"/>
            <a:chExt cx="6360856" cy="1513408"/>
          </a:xfrm>
        </p:grpSpPr>
        <p:sp>
          <p:nvSpPr>
            <p:cNvPr id="25" name="Freeform 25"/>
            <p:cNvSpPr/>
            <p:nvPr/>
          </p:nvSpPr>
          <p:spPr>
            <a:xfrm>
              <a:off x="11857168" y="7846559"/>
              <a:ext cx="731602" cy="661102"/>
            </a:xfrm>
            <a:custGeom>
              <a:avLst/>
              <a:gdLst/>
              <a:ahLst/>
              <a:cxnLst/>
              <a:rect l="l" t="t" r="r" b="b"/>
              <a:pathLst>
                <a:path w="731602" h="661102">
                  <a:moveTo>
                    <a:pt x="0" y="0"/>
                  </a:moveTo>
                  <a:lnTo>
                    <a:pt x="731602" y="0"/>
                  </a:lnTo>
                  <a:lnTo>
                    <a:pt x="731602" y="661102"/>
                  </a:lnTo>
                  <a:lnTo>
                    <a:pt x="0" y="661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227914" y="8401262"/>
              <a:ext cx="5832172" cy="958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7"/>
                </a:lnSpc>
                <a:spcBef>
                  <a:spcPct val="0"/>
                </a:spcBef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Code only converts one participant</a:t>
              </a: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Created looping pipeline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70B4A1-834E-8498-01B1-2F8F3E34FB8C}"/>
              </a:ext>
            </a:extLst>
          </p:cNvPr>
          <p:cNvGrpSpPr/>
          <p:nvPr/>
        </p:nvGrpSpPr>
        <p:grpSpPr>
          <a:xfrm>
            <a:off x="838840" y="2349265"/>
            <a:ext cx="7013207" cy="1717617"/>
            <a:chOff x="838840" y="2349265"/>
            <a:chExt cx="7013207" cy="1717617"/>
          </a:xfrm>
        </p:grpSpPr>
        <p:sp>
          <p:nvSpPr>
            <p:cNvPr id="29" name="Freeform 29"/>
            <p:cNvSpPr/>
            <p:nvPr/>
          </p:nvSpPr>
          <p:spPr>
            <a:xfrm>
              <a:off x="1003818" y="3281689"/>
              <a:ext cx="680976" cy="785193"/>
            </a:xfrm>
            <a:custGeom>
              <a:avLst/>
              <a:gdLst/>
              <a:ahLst/>
              <a:cxnLst/>
              <a:rect l="l" t="t" r="r" b="b"/>
              <a:pathLst>
                <a:path w="680976" h="785193">
                  <a:moveTo>
                    <a:pt x="0" y="0"/>
                  </a:moveTo>
                  <a:lnTo>
                    <a:pt x="680976" y="0"/>
                  </a:lnTo>
                  <a:lnTo>
                    <a:pt x="680976" y="785192"/>
                  </a:lnTo>
                  <a:lnTo>
                    <a:pt x="0" y="785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38840" y="2349265"/>
              <a:ext cx="7013207" cy="1139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7"/>
                </a:lnSpc>
                <a:spcBef>
                  <a:spcPct val="0"/>
                </a:spcBef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Large quantities of complex information</a:t>
              </a:r>
            </a:p>
            <a:p>
              <a:pPr algn="ctr">
                <a:lnSpc>
                  <a:spcPts val="1478"/>
                </a:lnSpc>
                <a:spcBef>
                  <a:spcPct val="0"/>
                </a:spcBef>
              </a:pPr>
              <a:endParaRPr lang="en-US" sz="2955" u="sng" dirty="0">
                <a:solidFill>
                  <a:srgbClr val="892120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Practice and thorough exploration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7D4615-C920-72BF-528D-9C9AB215FB19}"/>
              </a:ext>
            </a:extLst>
          </p:cNvPr>
          <p:cNvGrpSpPr/>
          <p:nvPr/>
        </p:nvGrpSpPr>
        <p:grpSpPr>
          <a:xfrm>
            <a:off x="10177615" y="1874487"/>
            <a:ext cx="7348893" cy="2558905"/>
            <a:chOff x="10177615" y="1874487"/>
            <a:chExt cx="7348893" cy="2558905"/>
          </a:xfrm>
        </p:grpSpPr>
        <p:sp>
          <p:nvSpPr>
            <p:cNvPr id="22" name="Freeform 22"/>
            <p:cNvSpPr/>
            <p:nvPr/>
          </p:nvSpPr>
          <p:spPr>
            <a:xfrm>
              <a:off x="16645186" y="2795105"/>
              <a:ext cx="881322" cy="693841"/>
            </a:xfrm>
            <a:custGeom>
              <a:avLst/>
              <a:gdLst/>
              <a:ahLst/>
              <a:cxnLst/>
              <a:rect l="l" t="t" r="r" b="b"/>
              <a:pathLst>
                <a:path w="881322" h="693841">
                  <a:moveTo>
                    <a:pt x="0" y="0"/>
                  </a:moveTo>
                  <a:lnTo>
                    <a:pt x="881322" y="0"/>
                  </a:lnTo>
                  <a:lnTo>
                    <a:pt x="881322" y="693840"/>
                  </a:lnTo>
                  <a:lnTo>
                    <a:pt x="0" y="693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177615" y="1874487"/>
              <a:ext cx="7112619" cy="2558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7"/>
                </a:lnSpc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Logical thinking</a:t>
              </a:r>
            </a:p>
            <a:p>
              <a:pPr algn="ctr">
                <a:lnSpc>
                  <a:spcPts val="4137"/>
                </a:lnSpc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Generating concise, readable code</a:t>
              </a:r>
            </a:p>
            <a:p>
              <a:pPr algn="ctr">
                <a:lnSpc>
                  <a:spcPts val="1478"/>
                </a:lnSpc>
              </a:pPr>
              <a:endParaRPr lang="en-US" sz="2955" u="sng" dirty="0">
                <a:solidFill>
                  <a:srgbClr val="892120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ctr">
                <a:lnSpc>
                  <a:spcPts val="3577"/>
                </a:lnSpc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Repetition</a:t>
              </a: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Understanding and fixing mistakes</a:t>
              </a: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endParaRPr lang="en-US" sz="2555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FBFB1E-66DF-DE76-CFA9-28DBA93216B1}"/>
              </a:ext>
            </a:extLst>
          </p:cNvPr>
          <p:cNvGrpSpPr/>
          <p:nvPr/>
        </p:nvGrpSpPr>
        <p:grpSpPr>
          <a:xfrm>
            <a:off x="718331" y="5551878"/>
            <a:ext cx="7593976" cy="1770558"/>
            <a:chOff x="718331" y="5551878"/>
            <a:chExt cx="7593976" cy="1770558"/>
          </a:xfrm>
        </p:grpSpPr>
        <p:sp>
          <p:nvSpPr>
            <p:cNvPr id="21" name="Freeform 21"/>
            <p:cNvSpPr/>
            <p:nvPr/>
          </p:nvSpPr>
          <p:spPr>
            <a:xfrm>
              <a:off x="838840" y="6476482"/>
              <a:ext cx="845954" cy="845954"/>
            </a:xfrm>
            <a:custGeom>
              <a:avLst/>
              <a:gdLst/>
              <a:ahLst/>
              <a:cxnLst/>
              <a:rect l="l" t="t" r="r" b="b"/>
              <a:pathLst>
                <a:path w="845954" h="845954">
                  <a:moveTo>
                    <a:pt x="0" y="0"/>
                  </a:moveTo>
                  <a:lnTo>
                    <a:pt x="845954" y="0"/>
                  </a:lnTo>
                  <a:lnTo>
                    <a:pt x="845954" y="845954"/>
                  </a:lnTo>
                  <a:lnTo>
                    <a:pt x="0" y="845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18331" y="5551878"/>
              <a:ext cx="7593976" cy="1406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7"/>
                </a:lnSpc>
              </a:pP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Understanding </a:t>
              </a:r>
              <a:r>
                <a:rPr lang="en-US" sz="2955" u="sng" dirty="0" err="1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uv</a:t>
              </a:r>
              <a:r>
                <a:rPr lang="en-US" sz="2955" u="sng" dirty="0">
                  <a:solidFill>
                    <a:srgbClr val="892120"/>
                  </a:solidFill>
                  <a:latin typeface="Blinker"/>
                  <a:ea typeface="Blinker"/>
                  <a:cs typeface="Blinker"/>
                  <a:sym typeface="Blinker"/>
                </a:rPr>
                <a:t> and virtual environments</a:t>
              </a:r>
            </a:p>
            <a:p>
              <a:pPr algn="ctr">
                <a:lnSpc>
                  <a:spcPts val="3577"/>
                </a:lnSpc>
                <a:spcBef>
                  <a:spcPct val="0"/>
                </a:spcBef>
              </a:pPr>
              <a:r>
                <a:rPr lang="en-US" sz="2555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→ Exploration of documents and explanation of concepts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28739" y="1441320"/>
            <a:ext cx="10999290" cy="8583537"/>
            <a:chOff x="0" y="0"/>
            <a:chExt cx="2896932" cy="2260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6932" cy="2260685"/>
            </a:xfrm>
            <a:custGeom>
              <a:avLst/>
              <a:gdLst/>
              <a:ahLst/>
              <a:cxnLst/>
              <a:rect l="l" t="t" r="r" b="b"/>
              <a:pathLst>
                <a:path w="2896932" h="2260685">
                  <a:moveTo>
                    <a:pt x="0" y="0"/>
                  </a:moveTo>
                  <a:lnTo>
                    <a:pt x="2896932" y="0"/>
                  </a:lnTo>
                  <a:lnTo>
                    <a:pt x="2896932" y="2260685"/>
                  </a:lnTo>
                  <a:lnTo>
                    <a:pt x="0" y="2260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96932" cy="229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40676" y="1436752"/>
            <a:ext cx="10798729" cy="739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8"/>
              </a:lnSpc>
            </a:pPr>
            <a:r>
              <a:rPr lang="en-US" sz="3062" u="sng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Main components:</a:t>
            </a:r>
          </a:p>
          <a:p>
            <a:pPr algn="l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  General information</a:t>
            </a:r>
          </a:p>
          <a:p>
            <a:pPr algn="just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 Downloading/formatting your dataset</a:t>
            </a:r>
          </a:p>
          <a:p>
            <a:pPr algn="just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 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Setting up your coding environment</a:t>
            </a:r>
          </a:p>
          <a:p>
            <a:pPr algn="just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 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Transforming your EEG data to BIDS</a:t>
            </a:r>
          </a:p>
          <a:p>
            <a:pPr algn="just">
              <a:lnSpc>
                <a:spcPts val="4808"/>
              </a:lnSpc>
            </a:pPr>
            <a:r>
              <a:rPr lang="en-US" sz="3062" spc="113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 </a:t>
            </a:r>
            <a:r>
              <a:rPr lang="en-US" sz="3062" spc="113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Adapting your BIDS dataset to include relevant metadata</a:t>
            </a:r>
          </a:p>
          <a:p>
            <a:pPr algn="just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 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Validating your BIDS dataset</a:t>
            </a:r>
          </a:p>
          <a:p>
            <a:pPr algn="just">
              <a:lnSpc>
                <a:spcPts val="6248"/>
              </a:lnSpc>
            </a:pPr>
            <a:r>
              <a:rPr lang="en-US" sz="3062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 </a:t>
            </a:r>
            <a:r>
              <a:rPr lang="en-US" sz="3062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Citing MNE-BIDS</a:t>
            </a:r>
          </a:p>
          <a:p>
            <a:pPr algn="just">
              <a:lnSpc>
                <a:spcPts val="6248"/>
              </a:lnSpc>
              <a:spcBef>
                <a:spcPct val="0"/>
              </a:spcBef>
            </a:pPr>
            <a:r>
              <a:rPr lang="en-US" sz="3062" spc="-61" dirty="0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→</a:t>
            </a:r>
            <a:r>
              <a:rPr lang="en-US" sz="3062" spc="-61" dirty="0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 Adapting the code to iterate through all participants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84707" y="4772048"/>
            <a:ext cx="10910665" cy="1813270"/>
            <a:chOff x="0" y="0"/>
            <a:chExt cx="2873591" cy="4775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73591" cy="477569"/>
            </a:xfrm>
            <a:custGeom>
              <a:avLst/>
              <a:gdLst/>
              <a:ahLst/>
              <a:cxnLst/>
              <a:rect l="l" t="t" r="r" b="b"/>
              <a:pathLst>
                <a:path w="2873591" h="477569">
                  <a:moveTo>
                    <a:pt x="7805" y="0"/>
                  </a:moveTo>
                  <a:lnTo>
                    <a:pt x="2865786" y="0"/>
                  </a:lnTo>
                  <a:cubicBezTo>
                    <a:pt x="2870096" y="0"/>
                    <a:pt x="2873591" y="3495"/>
                    <a:pt x="2873591" y="7805"/>
                  </a:cubicBezTo>
                  <a:lnTo>
                    <a:pt x="2873591" y="469764"/>
                  </a:lnTo>
                  <a:cubicBezTo>
                    <a:pt x="2873591" y="471834"/>
                    <a:pt x="2872768" y="473819"/>
                    <a:pt x="2871305" y="475283"/>
                  </a:cubicBezTo>
                  <a:cubicBezTo>
                    <a:pt x="2869841" y="476747"/>
                    <a:pt x="2867856" y="477569"/>
                    <a:pt x="2865786" y="477569"/>
                  </a:cubicBezTo>
                  <a:lnTo>
                    <a:pt x="7805" y="477569"/>
                  </a:lnTo>
                  <a:cubicBezTo>
                    <a:pt x="3495" y="477569"/>
                    <a:pt x="0" y="474074"/>
                    <a:pt x="0" y="469764"/>
                  </a:cubicBezTo>
                  <a:lnTo>
                    <a:pt x="0" y="7805"/>
                  </a:lnTo>
                  <a:cubicBezTo>
                    <a:pt x="0" y="3495"/>
                    <a:pt x="3495" y="0"/>
                    <a:pt x="78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9212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73591" cy="515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602" y="1296098"/>
            <a:ext cx="5625879" cy="5516808"/>
            <a:chOff x="0" y="0"/>
            <a:chExt cx="1481713" cy="14529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713" cy="1452986"/>
            </a:xfrm>
            <a:custGeom>
              <a:avLst/>
              <a:gdLst/>
              <a:ahLst/>
              <a:cxnLst/>
              <a:rect l="l" t="t" r="r" b="b"/>
              <a:pathLst>
                <a:path w="1481713" h="1452986">
                  <a:moveTo>
                    <a:pt x="78439" y="0"/>
                  </a:moveTo>
                  <a:lnTo>
                    <a:pt x="1403274" y="0"/>
                  </a:lnTo>
                  <a:cubicBezTo>
                    <a:pt x="1446595" y="0"/>
                    <a:pt x="1481713" y="35118"/>
                    <a:pt x="1481713" y="78439"/>
                  </a:cubicBezTo>
                  <a:lnTo>
                    <a:pt x="1481713" y="1374547"/>
                  </a:lnTo>
                  <a:cubicBezTo>
                    <a:pt x="1481713" y="1417868"/>
                    <a:pt x="1446595" y="1452986"/>
                    <a:pt x="1403274" y="1452986"/>
                  </a:cubicBezTo>
                  <a:lnTo>
                    <a:pt x="78439" y="1452986"/>
                  </a:lnTo>
                  <a:cubicBezTo>
                    <a:pt x="35118" y="1452986"/>
                    <a:pt x="0" y="1417868"/>
                    <a:pt x="0" y="1374547"/>
                  </a:cubicBezTo>
                  <a:lnTo>
                    <a:pt x="0" y="78439"/>
                  </a:lnTo>
                  <a:cubicBezTo>
                    <a:pt x="0" y="35118"/>
                    <a:pt x="35118" y="0"/>
                    <a:pt x="78439" y="0"/>
                  </a:cubicBezTo>
                  <a:close/>
                </a:path>
              </a:pathLst>
            </a:custGeom>
            <a:solidFill>
              <a:srgbClr val="89212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81713" cy="1491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4625804">
            <a:off x="1547389" y="6927900"/>
            <a:ext cx="1068718" cy="1567453"/>
          </a:xfrm>
          <a:custGeom>
            <a:avLst/>
            <a:gdLst/>
            <a:ahLst/>
            <a:cxnLst/>
            <a:rect l="l" t="t" r="r" b="b"/>
            <a:pathLst>
              <a:path w="1068718" h="1567453">
                <a:moveTo>
                  <a:pt x="0" y="0"/>
                </a:moveTo>
                <a:lnTo>
                  <a:pt x="1068718" y="0"/>
                </a:lnTo>
                <a:lnTo>
                  <a:pt x="1068718" y="1567453"/>
                </a:lnTo>
                <a:lnTo>
                  <a:pt x="0" y="15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428478" y="9101823"/>
            <a:ext cx="6078126" cy="787968"/>
            <a:chOff x="0" y="0"/>
            <a:chExt cx="1600823" cy="2075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0823" cy="207531"/>
            </a:xfrm>
            <a:custGeom>
              <a:avLst/>
              <a:gdLst/>
              <a:ahLst/>
              <a:cxnLst/>
              <a:rect l="l" t="t" r="r" b="b"/>
              <a:pathLst>
                <a:path w="1600823" h="207531">
                  <a:moveTo>
                    <a:pt x="28022" y="0"/>
                  </a:moveTo>
                  <a:lnTo>
                    <a:pt x="1572801" y="0"/>
                  </a:lnTo>
                  <a:cubicBezTo>
                    <a:pt x="1588277" y="0"/>
                    <a:pt x="1600823" y="12546"/>
                    <a:pt x="1600823" y="28022"/>
                  </a:cubicBezTo>
                  <a:lnTo>
                    <a:pt x="1600823" y="179508"/>
                  </a:lnTo>
                  <a:cubicBezTo>
                    <a:pt x="1600823" y="186940"/>
                    <a:pt x="1597871" y="194068"/>
                    <a:pt x="1592616" y="199323"/>
                  </a:cubicBezTo>
                  <a:cubicBezTo>
                    <a:pt x="1587361" y="204578"/>
                    <a:pt x="1580233" y="207531"/>
                    <a:pt x="1572801" y="207531"/>
                  </a:cubicBezTo>
                  <a:lnTo>
                    <a:pt x="28022" y="207531"/>
                  </a:lnTo>
                  <a:cubicBezTo>
                    <a:pt x="12546" y="207531"/>
                    <a:pt x="0" y="194985"/>
                    <a:pt x="0" y="179508"/>
                  </a:cubicBezTo>
                  <a:lnTo>
                    <a:pt x="0" y="28022"/>
                  </a:lnTo>
                  <a:cubicBezTo>
                    <a:pt x="0" y="20590"/>
                    <a:pt x="2952" y="13463"/>
                    <a:pt x="8208" y="8208"/>
                  </a:cubicBezTo>
                  <a:cubicBezTo>
                    <a:pt x="13463" y="2952"/>
                    <a:pt x="20590" y="0"/>
                    <a:pt x="2802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00823" cy="245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11570" y="1472397"/>
            <a:ext cx="5311944" cy="5164210"/>
          </a:xfrm>
          <a:custGeom>
            <a:avLst/>
            <a:gdLst/>
            <a:ahLst/>
            <a:cxnLst/>
            <a:rect l="l" t="t" r="r" b="b"/>
            <a:pathLst>
              <a:path w="5311944" h="5164210">
                <a:moveTo>
                  <a:pt x="0" y="0"/>
                </a:moveTo>
                <a:lnTo>
                  <a:pt x="5311943" y="0"/>
                </a:lnTo>
                <a:lnTo>
                  <a:pt x="5311943" y="5164210"/>
                </a:lnTo>
                <a:lnTo>
                  <a:pt x="0" y="5164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09" b="-7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7913534" y="273683"/>
            <a:ext cx="9029700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My Final Project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65010" y="7597327"/>
            <a:ext cx="2962077" cy="91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rPr>
              <a:t>Scan Me!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8478" y="9098357"/>
            <a:ext cx="6078126" cy="69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  <a:spcBef>
                <a:spcPct val="0"/>
              </a:spcBef>
            </a:pPr>
            <a:r>
              <a:rPr lang="en-US" sz="1398" u="sng" dirty="0">
                <a:solidFill>
                  <a:srgbClr val="9E0000"/>
                </a:solidFill>
                <a:latin typeface="Duru Sans"/>
                <a:ea typeface="Duru Sans"/>
                <a:cs typeface="Duru Sans"/>
                <a:sym typeface="Duru Sans"/>
                <a:hlinkClick r:id="rId6" tooltip="https://github.com/eegmanylabs/MNE-BIDS-conversion-guide/blob/main/MNE-BIDS%20pipeline.ipyn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https://github.com/ubdbra001/RosettaState/blob/MNE-BIDS-pipeline-post-feedback/MNE-BIDS%20pipeline.ipynb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B710DBBB-08CF-B449-97E3-75FF941F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75" y="-116983"/>
            <a:ext cx="18433148" cy="1038829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02968" y="0"/>
            <a:ext cx="7882065" cy="1871908"/>
            <a:chOff x="0" y="0"/>
            <a:chExt cx="2075935" cy="7790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5935" cy="779044"/>
            </a:xfrm>
            <a:custGeom>
              <a:avLst/>
              <a:gdLst/>
              <a:ahLst/>
              <a:cxnLst/>
              <a:rect l="l" t="t" r="r" b="b"/>
              <a:pathLst>
                <a:path w="2075935" h="779044">
                  <a:moveTo>
                    <a:pt x="0" y="0"/>
                  </a:moveTo>
                  <a:lnTo>
                    <a:pt x="2075935" y="0"/>
                  </a:lnTo>
                  <a:lnTo>
                    <a:pt x="2075935" y="779044"/>
                  </a:lnTo>
                  <a:lnTo>
                    <a:pt x="0" y="779044"/>
                  </a:lnTo>
                  <a:close/>
                </a:path>
              </a:pathLst>
            </a:custGeom>
            <a:solidFill>
              <a:srgbClr val="89212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75935" cy="817144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076648" y="1871908"/>
            <a:ext cx="67352" cy="8280664"/>
          </a:xfrm>
          <a:prstGeom prst="line">
            <a:avLst/>
          </a:prstGeom>
          <a:ln w="104775" cap="flat">
            <a:solidFill>
              <a:srgbClr val="8921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318058" y="1856025"/>
            <a:ext cx="2965344" cy="805969"/>
            <a:chOff x="0" y="0"/>
            <a:chExt cx="780996" cy="2122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0996" cy="212272"/>
            </a:xfrm>
            <a:custGeom>
              <a:avLst/>
              <a:gdLst/>
              <a:ahLst/>
              <a:cxnLst/>
              <a:rect l="l" t="t" r="r" b="b"/>
              <a:pathLst>
                <a:path w="780996" h="212272">
                  <a:moveTo>
                    <a:pt x="0" y="0"/>
                  </a:moveTo>
                  <a:lnTo>
                    <a:pt x="780996" y="0"/>
                  </a:lnTo>
                  <a:lnTo>
                    <a:pt x="780996" y="212272"/>
                  </a:lnTo>
                  <a:lnTo>
                    <a:pt x="0" y="212272"/>
                  </a:lnTo>
                  <a:close/>
                </a:path>
              </a:pathLst>
            </a:custGeom>
            <a:solidFill>
              <a:srgbClr val="8921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80996" cy="2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857802" y="1924364"/>
            <a:ext cx="3131114" cy="805969"/>
            <a:chOff x="0" y="0"/>
            <a:chExt cx="824656" cy="2122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4656" cy="212272"/>
            </a:xfrm>
            <a:custGeom>
              <a:avLst/>
              <a:gdLst/>
              <a:ahLst/>
              <a:cxnLst/>
              <a:rect l="l" t="t" r="r" b="b"/>
              <a:pathLst>
                <a:path w="824656" h="212272">
                  <a:moveTo>
                    <a:pt x="0" y="0"/>
                  </a:moveTo>
                  <a:lnTo>
                    <a:pt x="824656" y="0"/>
                  </a:lnTo>
                  <a:lnTo>
                    <a:pt x="824656" y="212272"/>
                  </a:lnTo>
                  <a:lnTo>
                    <a:pt x="0" y="212272"/>
                  </a:lnTo>
                  <a:close/>
                </a:path>
              </a:pathLst>
            </a:custGeom>
            <a:solidFill>
              <a:srgbClr val="89212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24656" cy="2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388689" y="259591"/>
            <a:ext cx="7510621" cy="119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8"/>
              </a:lnSpc>
              <a:spcBef>
                <a:spcPct val="0"/>
              </a:spcBef>
            </a:pPr>
            <a:r>
              <a:rPr lang="en-US" sz="6984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What have I learnt?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306" y="1838639"/>
            <a:ext cx="3366847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Skills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739936" y="1906977"/>
            <a:ext cx="3366847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Reflections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46CF72-4123-98D1-A6E8-F6ABD79DA6A4}"/>
              </a:ext>
            </a:extLst>
          </p:cNvPr>
          <p:cNvGrpSpPr/>
          <p:nvPr/>
        </p:nvGrpSpPr>
        <p:grpSpPr>
          <a:xfrm>
            <a:off x="438773" y="2814497"/>
            <a:ext cx="8637875" cy="6000682"/>
            <a:chOff x="438773" y="2814497"/>
            <a:chExt cx="8637875" cy="6000682"/>
          </a:xfrm>
        </p:grpSpPr>
        <p:sp>
          <p:nvSpPr>
            <p:cNvPr id="26" name="TextBox 26"/>
            <p:cNvSpPr txBox="1"/>
            <p:nvPr/>
          </p:nvSpPr>
          <p:spPr>
            <a:xfrm>
              <a:off x="887463" y="2814497"/>
              <a:ext cx="8189185" cy="6000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"/>
                </a:lnSpc>
              </a:pPr>
              <a:endParaRPr sz="3490" dirty="0"/>
            </a:p>
            <a:p>
              <a:pPr algn="just">
                <a:lnSpc>
                  <a:spcPct val="200000"/>
                </a:lnSpc>
              </a:pPr>
              <a:r>
                <a:rPr lang="en-US" sz="3490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Managing personal development goals </a:t>
              </a:r>
            </a:p>
            <a:p>
              <a:pPr algn="just">
                <a:lnSpc>
                  <a:spcPct val="200000"/>
                </a:lnSpc>
              </a:pPr>
              <a:r>
                <a:rPr lang="en-US" sz="3490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Working to meet deadlines </a:t>
              </a:r>
            </a:p>
            <a:p>
              <a:pPr algn="just">
                <a:lnSpc>
                  <a:spcPct val="200000"/>
                </a:lnSpc>
              </a:pPr>
              <a:r>
                <a:rPr lang="en-US" sz="3490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Finding and solving complex problems</a:t>
              </a:r>
            </a:p>
            <a:p>
              <a:pPr algn="just">
                <a:lnSpc>
                  <a:spcPct val="200000"/>
                </a:lnSpc>
              </a:pPr>
              <a:r>
                <a:rPr lang="en-US" sz="3490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Responding to feedback</a:t>
              </a:r>
            </a:p>
            <a:p>
              <a:pPr algn="just">
                <a:lnSpc>
                  <a:spcPct val="200000"/>
                </a:lnSpc>
              </a:pPr>
              <a:r>
                <a:rPr lang="en-US" sz="3490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Managing neuroimaging data and metadata</a:t>
              </a:r>
            </a:p>
            <a:p>
              <a:pPr algn="just">
                <a:lnSpc>
                  <a:spcPts val="4888"/>
                </a:lnSpc>
                <a:spcBef>
                  <a:spcPct val="0"/>
                </a:spcBef>
              </a:pPr>
              <a:endParaRPr lang="en-US" sz="3490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6924B4-F859-37BB-112B-AD0A84301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38773" y="3390900"/>
              <a:ext cx="291350" cy="2552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0295132-1E75-7F9D-5AAB-71D073FC2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41061" y="5497808"/>
              <a:ext cx="291350" cy="2552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6327267-81A5-33FB-D73D-318AC60BA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38773" y="6564608"/>
              <a:ext cx="291350" cy="25529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307AC2-1701-F82E-8FC7-783E74F0B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38773" y="7658100"/>
              <a:ext cx="291350" cy="2552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9489D58-2E73-E599-A7CB-22DB9AC2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438773" y="4457700"/>
              <a:ext cx="291350" cy="25529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BB5D7AD-0248-4715-F0A4-F505258633E3}"/>
              </a:ext>
            </a:extLst>
          </p:cNvPr>
          <p:cNvGrpSpPr/>
          <p:nvPr/>
        </p:nvGrpSpPr>
        <p:grpSpPr>
          <a:xfrm>
            <a:off x="9313595" y="2860526"/>
            <a:ext cx="8675321" cy="3989938"/>
            <a:chOff x="9313595" y="2860526"/>
            <a:chExt cx="8675321" cy="3989938"/>
          </a:xfrm>
        </p:grpSpPr>
        <p:sp>
          <p:nvSpPr>
            <p:cNvPr id="31" name="TextBox 31"/>
            <p:cNvSpPr txBox="1"/>
            <p:nvPr/>
          </p:nvSpPr>
          <p:spPr>
            <a:xfrm>
              <a:off x="9799731" y="2860526"/>
              <a:ext cx="8189185" cy="398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88"/>
                </a:lnSpc>
              </a:pPr>
              <a:r>
                <a:rPr lang="en-US" sz="3491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Proud of the progress I’ve made and the technical skills and knowledge I have gained</a:t>
              </a:r>
              <a:endParaRPr lang="en-US" sz="3491" spc="-55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just">
                <a:lnSpc>
                  <a:spcPts val="2100"/>
                </a:lnSpc>
              </a:pPr>
              <a:endParaRPr lang="en-US" sz="3491" spc="-55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just">
                <a:lnSpc>
                  <a:spcPts val="4888"/>
                </a:lnSpc>
              </a:pPr>
              <a:r>
                <a:rPr lang="en-US" sz="3491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More knowledge → less beginner-friendly </a:t>
              </a:r>
            </a:p>
            <a:p>
              <a:pPr algn="just">
                <a:lnSpc>
                  <a:spcPts val="4888"/>
                </a:lnSpc>
                <a:spcBef>
                  <a:spcPct val="0"/>
                </a:spcBef>
              </a:pPr>
              <a:r>
                <a:rPr lang="en-US" sz="3491" dirty="0">
                  <a:solidFill>
                    <a:srgbClr val="000000"/>
                  </a:solidFill>
                  <a:latin typeface="Blinker"/>
                  <a:ea typeface="Blinker"/>
                  <a:cs typeface="Blinker"/>
                  <a:sym typeface="Blinker"/>
                </a:rPr>
                <a:t>           Difficulties in generating inclusivity</a:t>
              </a:r>
            </a:p>
            <a:p>
              <a:pPr algn="just">
                <a:lnSpc>
                  <a:spcPts val="4888"/>
                </a:lnSpc>
                <a:spcBef>
                  <a:spcPct val="0"/>
                </a:spcBef>
              </a:pPr>
              <a:endParaRPr lang="en-US" sz="3491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  <a:p>
              <a:pPr algn="just">
                <a:lnSpc>
                  <a:spcPts val="4888"/>
                </a:lnSpc>
                <a:spcBef>
                  <a:spcPct val="0"/>
                </a:spcBef>
              </a:pPr>
              <a:endParaRPr lang="en-US" sz="3491" dirty="0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604945" y="5277170"/>
              <a:ext cx="881544" cy="0"/>
            </a:xfrm>
            <a:prstGeom prst="line">
              <a:avLst/>
            </a:prstGeom>
            <a:ln w="50800" cap="flat">
              <a:solidFill>
                <a:srgbClr val="89212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10332A-17A4-FCB9-D15E-2203B185D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9313595" y="3086100"/>
              <a:ext cx="291350" cy="25529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75DC04-8A16-AF8F-4A00-4EA0126F1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9313595" y="4566391"/>
              <a:ext cx="291350" cy="255292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6E90887-166A-8820-340E-167CEAE6E503}"/>
              </a:ext>
            </a:extLst>
          </p:cNvPr>
          <p:cNvSpPr txBox="1"/>
          <p:nvPr/>
        </p:nvSpPr>
        <p:spPr>
          <a:xfrm>
            <a:off x="4572000" y="490783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012" y="581631"/>
            <a:ext cx="17016301" cy="9163346"/>
            <a:chOff x="0" y="0"/>
            <a:chExt cx="4481659" cy="2413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1659" cy="2413391"/>
            </a:xfrm>
            <a:custGeom>
              <a:avLst/>
              <a:gdLst/>
              <a:ahLst/>
              <a:cxnLst/>
              <a:rect l="l" t="t" r="r" b="b"/>
              <a:pathLst>
                <a:path w="4481659" h="2413391">
                  <a:moveTo>
                    <a:pt x="0" y="0"/>
                  </a:moveTo>
                  <a:lnTo>
                    <a:pt x="4481659" y="0"/>
                  </a:lnTo>
                  <a:lnTo>
                    <a:pt x="4481659" y="2413391"/>
                  </a:lnTo>
                  <a:lnTo>
                    <a:pt x="0" y="2413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1659" cy="2451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11953" y="689792"/>
            <a:ext cx="9030418" cy="119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8"/>
              </a:lnSpc>
              <a:spcBef>
                <a:spcPct val="0"/>
              </a:spcBef>
            </a:pPr>
            <a:r>
              <a:rPr lang="en-US" sz="6984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Discussion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9012" y="1962283"/>
            <a:ext cx="9453756" cy="143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2"/>
              </a:lnSpc>
              <a:spcBef>
                <a:spcPct val="0"/>
              </a:spcBef>
            </a:pPr>
            <a:r>
              <a:rPr lang="en-US" sz="2744" u="sng">
                <a:solidFill>
                  <a:srgbClr val="892120"/>
                </a:solidFill>
                <a:latin typeface="Duru Sans"/>
                <a:ea typeface="Duru Sans"/>
                <a:cs typeface="Duru Sans"/>
                <a:sym typeface="Duru Sans"/>
              </a:rPr>
              <a:t>Aim:</a:t>
            </a:r>
            <a:r>
              <a:rPr lang="en-US" sz="2744">
                <a:solidFill>
                  <a:srgbClr val="000000"/>
                </a:solidFill>
                <a:latin typeface="Duru Sans"/>
                <a:ea typeface="Duru Sans"/>
                <a:cs typeface="Duru Sans"/>
                <a:sym typeface="Duru Sans"/>
              </a:rPr>
              <a:t> To create an entry-level document that explains the process of transforming an EEG dataset into BIDS-compliancy, using MNE BIDS.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00646" y="3596161"/>
            <a:ext cx="9172122" cy="5991298"/>
            <a:chOff x="0" y="0"/>
            <a:chExt cx="12229497" cy="79883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229497" cy="7988397"/>
              <a:chOff x="0" y="0"/>
              <a:chExt cx="2415703" cy="157795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15703" cy="1577955"/>
              </a:xfrm>
              <a:custGeom>
                <a:avLst/>
                <a:gdLst/>
                <a:ahLst/>
                <a:cxnLst/>
                <a:rect l="l" t="t" r="r" b="b"/>
                <a:pathLst>
                  <a:path w="2415703" h="1577955">
                    <a:moveTo>
                      <a:pt x="49800" y="0"/>
                    </a:moveTo>
                    <a:lnTo>
                      <a:pt x="2365903" y="0"/>
                    </a:lnTo>
                    <a:cubicBezTo>
                      <a:pt x="2379111" y="0"/>
                      <a:pt x="2391778" y="5247"/>
                      <a:pt x="2401117" y="14586"/>
                    </a:cubicBezTo>
                    <a:cubicBezTo>
                      <a:pt x="2410456" y="23925"/>
                      <a:pt x="2415703" y="36592"/>
                      <a:pt x="2415703" y="49800"/>
                    </a:cubicBezTo>
                    <a:lnTo>
                      <a:pt x="2415703" y="1528155"/>
                    </a:lnTo>
                    <a:cubicBezTo>
                      <a:pt x="2415703" y="1541363"/>
                      <a:pt x="2410456" y="1554029"/>
                      <a:pt x="2401117" y="1563369"/>
                    </a:cubicBezTo>
                    <a:cubicBezTo>
                      <a:pt x="2391778" y="1572708"/>
                      <a:pt x="2379111" y="1577955"/>
                      <a:pt x="2365903" y="1577955"/>
                    </a:cubicBezTo>
                    <a:lnTo>
                      <a:pt x="49800" y="1577955"/>
                    </a:lnTo>
                    <a:cubicBezTo>
                      <a:pt x="36592" y="1577955"/>
                      <a:pt x="23925" y="1572708"/>
                      <a:pt x="14586" y="1563369"/>
                    </a:cubicBezTo>
                    <a:cubicBezTo>
                      <a:pt x="5247" y="1554029"/>
                      <a:pt x="0" y="1541363"/>
                      <a:pt x="0" y="1528155"/>
                    </a:cubicBezTo>
                    <a:lnTo>
                      <a:pt x="0" y="49800"/>
                    </a:lnTo>
                    <a:cubicBezTo>
                      <a:pt x="0" y="36592"/>
                      <a:pt x="5247" y="23925"/>
                      <a:pt x="14586" y="14586"/>
                    </a:cubicBezTo>
                    <a:cubicBezTo>
                      <a:pt x="23925" y="5247"/>
                      <a:pt x="36592" y="0"/>
                      <a:pt x="49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AF1B1A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415703" cy="16160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70739" y="129813"/>
              <a:ext cx="11950121" cy="7709800"/>
              <a:chOff x="0" y="0"/>
              <a:chExt cx="2360518" cy="152292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60518" cy="1522924"/>
              </a:xfrm>
              <a:custGeom>
                <a:avLst/>
                <a:gdLst/>
                <a:ahLst/>
                <a:cxnLst/>
                <a:rect l="l" t="t" r="r" b="b"/>
                <a:pathLst>
                  <a:path w="2360518" h="1522924">
                    <a:moveTo>
                      <a:pt x="44054" y="0"/>
                    </a:moveTo>
                    <a:lnTo>
                      <a:pt x="2316464" y="0"/>
                    </a:lnTo>
                    <a:cubicBezTo>
                      <a:pt x="2328148" y="0"/>
                      <a:pt x="2339353" y="4641"/>
                      <a:pt x="2347615" y="12903"/>
                    </a:cubicBezTo>
                    <a:cubicBezTo>
                      <a:pt x="2355876" y="21165"/>
                      <a:pt x="2360518" y="32370"/>
                      <a:pt x="2360518" y="44054"/>
                    </a:cubicBezTo>
                    <a:lnTo>
                      <a:pt x="2360518" y="1478870"/>
                    </a:lnTo>
                    <a:cubicBezTo>
                      <a:pt x="2360518" y="1490553"/>
                      <a:pt x="2355876" y="1501759"/>
                      <a:pt x="2347615" y="1510020"/>
                    </a:cubicBezTo>
                    <a:cubicBezTo>
                      <a:pt x="2339353" y="1518282"/>
                      <a:pt x="2328148" y="1522924"/>
                      <a:pt x="2316464" y="1522924"/>
                    </a:cubicBezTo>
                    <a:lnTo>
                      <a:pt x="44054" y="1522924"/>
                    </a:lnTo>
                    <a:cubicBezTo>
                      <a:pt x="32370" y="1522924"/>
                      <a:pt x="21165" y="1518282"/>
                      <a:pt x="12903" y="1510020"/>
                    </a:cubicBezTo>
                    <a:cubicBezTo>
                      <a:pt x="4641" y="1501759"/>
                      <a:pt x="0" y="1490553"/>
                      <a:pt x="0" y="1478870"/>
                    </a:cubicBezTo>
                    <a:lnTo>
                      <a:pt x="0" y="44054"/>
                    </a:lnTo>
                    <a:cubicBezTo>
                      <a:pt x="0" y="32370"/>
                      <a:pt x="4641" y="21165"/>
                      <a:pt x="12903" y="12903"/>
                    </a:cubicBezTo>
                    <a:cubicBezTo>
                      <a:pt x="21165" y="4641"/>
                      <a:pt x="32370" y="0"/>
                      <a:pt x="44054" y="0"/>
                    </a:cubicBezTo>
                    <a:close/>
                  </a:path>
                </a:pathLst>
              </a:custGeom>
              <a:solidFill>
                <a:srgbClr val="89212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360518" cy="15610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527220" y="1659941"/>
              <a:ext cx="407626" cy="452918"/>
            </a:xfrm>
            <a:custGeom>
              <a:avLst/>
              <a:gdLst/>
              <a:ahLst/>
              <a:cxnLst/>
              <a:rect l="l" t="t" r="r" b="b"/>
              <a:pathLst>
                <a:path w="407626" h="452918">
                  <a:moveTo>
                    <a:pt x="0" y="0"/>
                  </a:moveTo>
                  <a:lnTo>
                    <a:pt x="407626" y="0"/>
                  </a:lnTo>
                  <a:lnTo>
                    <a:pt x="407626" y="452918"/>
                  </a:lnTo>
                  <a:lnTo>
                    <a:pt x="0" y="452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27220" y="2420109"/>
              <a:ext cx="407626" cy="452918"/>
            </a:xfrm>
            <a:custGeom>
              <a:avLst/>
              <a:gdLst/>
              <a:ahLst/>
              <a:cxnLst/>
              <a:rect l="l" t="t" r="r" b="b"/>
              <a:pathLst>
                <a:path w="407626" h="452918">
                  <a:moveTo>
                    <a:pt x="0" y="0"/>
                  </a:moveTo>
                  <a:lnTo>
                    <a:pt x="407626" y="0"/>
                  </a:lnTo>
                  <a:lnTo>
                    <a:pt x="407626" y="452918"/>
                  </a:lnTo>
                  <a:lnTo>
                    <a:pt x="0" y="452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7220" y="3177827"/>
              <a:ext cx="407626" cy="452918"/>
            </a:xfrm>
            <a:custGeom>
              <a:avLst/>
              <a:gdLst/>
              <a:ahLst/>
              <a:cxnLst/>
              <a:rect l="l" t="t" r="r" b="b"/>
              <a:pathLst>
                <a:path w="407626" h="452918">
                  <a:moveTo>
                    <a:pt x="0" y="0"/>
                  </a:moveTo>
                  <a:lnTo>
                    <a:pt x="407626" y="0"/>
                  </a:lnTo>
                  <a:lnTo>
                    <a:pt x="407626" y="452918"/>
                  </a:lnTo>
                  <a:lnTo>
                    <a:pt x="0" y="452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27220" y="3976115"/>
              <a:ext cx="407626" cy="452918"/>
            </a:xfrm>
            <a:custGeom>
              <a:avLst/>
              <a:gdLst/>
              <a:ahLst/>
              <a:cxnLst/>
              <a:rect l="l" t="t" r="r" b="b"/>
              <a:pathLst>
                <a:path w="407626" h="452918">
                  <a:moveTo>
                    <a:pt x="0" y="0"/>
                  </a:moveTo>
                  <a:lnTo>
                    <a:pt x="407626" y="0"/>
                  </a:lnTo>
                  <a:lnTo>
                    <a:pt x="407626" y="452917"/>
                  </a:lnTo>
                  <a:lnTo>
                    <a:pt x="0" y="452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27220" y="4797332"/>
              <a:ext cx="5581341" cy="2779253"/>
            </a:xfrm>
            <a:custGeom>
              <a:avLst/>
              <a:gdLst/>
              <a:ahLst/>
              <a:cxnLst/>
              <a:rect l="l" t="t" r="r" b="b"/>
              <a:pathLst>
                <a:path w="5581341" h="2779253">
                  <a:moveTo>
                    <a:pt x="0" y="0"/>
                  </a:moveTo>
                  <a:lnTo>
                    <a:pt x="5581341" y="0"/>
                  </a:lnTo>
                  <a:lnTo>
                    <a:pt x="5581341" y="2779254"/>
                  </a:lnTo>
                  <a:lnTo>
                    <a:pt x="0" y="2779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87" t="-7069" r="-3128" b="-40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901235" y="226661"/>
              <a:ext cx="4489130" cy="97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  <a:spcBef>
                  <a:spcPct val="0"/>
                </a:spcBef>
              </a:pPr>
              <a:r>
                <a:rPr lang="en-US" sz="4399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Key outcomes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02201" y="1638029"/>
              <a:ext cx="11018659" cy="55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  <a:spcBef>
                  <a:spcPct val="0"/>
                </a:spcBef>
              </a:pPr>
              <a:r>
                <a:rPr lang="en-US" sz="2544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Lowered barriers to entry for data transformation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02201" y="2390042"/>
              <a:ext cx="11018659" cy="55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  <a:spcBef>
                  <a:spcPct val="0"/>
                </a:spcBef>
              </a:pPr>
              <a:r>
                <a:rPr lang="en-US" sz="2544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Promoting data standardisation and sharing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02201" y="3147760"/>
              <a:ext cx="11018659" cy="55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  <a:spcBef>
                  <a:spcPct val="0"/>
                </a:spcBef>
              </a:pPr>
              <a:r>
                <a:rPr lang="en-US" sz="2544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Learn as they go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02201" y="3946048"/>
              <a:ext cx="11018659" cy="55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62"/>
                </a:lnSpc>
                <a:spcBef>
                  <a:spcPct val="0"/>
                </a:spcBef>
              </a:pPr>
              <a:r>
                <a:rPr lang="en-US" sz="2544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Makes tools accessible across disciplines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6317665" y="7310571"/>
              <a:ext cx="5348203" cy="364913"/>
              <a:chOff x="0" y="0"/>
              <a:chExt cx="1056435" cy="7208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56435" cy="72082"/>
              </a:xfrm>
              <a:custGeom>
                <a:avLst/>
                <a:gdLst/>
                <a:ahLst/>
                <a:cxnLst/>
                <a:rect l="l" t="t" r="r" b="b"/>
                <a:pathLst>
                  <a:path w="1056435" h="72082">
                    <a:moveTo>
                      <a:pt x="36041" y="0"/>
                    </a:moveTo>
                    <a:lnTo>
                      <a:pt x="1020394" y="0"/>
                    </a:lnTo>
                    <a:cubicBezTo>
                      <a:pt x="1029953" y="0"/>
                      <a:pt x="1039120" y="3797"/>
                      <a:pt x="1045879" y="10556"/>
                    </a:cubicBezTo>
                    <a:cubicBezTo>
                      <a:pt x="1052638" y="17315"/>
                      <a:pt x="1056435" y="26482"/>
                      <a:pt x="1056435" y="36041"/>
                    </a:cubicBezTo>
                    <a:lnTo>
                      <a:pt x="1056435" y="36041"/>
                    </a:lnTo>
                    <a:cubicBezTo>
                      <a:pt x="1056435" y="55946"/>
                      <a:pt x="1040299" y="72082"/>
                      <a:pt x="1020394" y="72082"/>
                    </a:cubicBezTo>
                    <a:lnTo>
                      <a:pt x="36041" y="72082"/>
                    </a:lnTo>
                    <a:cubicBezTo>
                      <a:pt x="16136" y="72082"/>
                      <a:pt x="0" y="55946"/>
                      <a:pt x="0" y="36041"/>
                    </a:cubicBezTo>
                    <a:lnTo>
                      <a:pt x="0" y="36041"/>
                    </a:lnTo>
                    <a:cubicBezTo>
                      <a:pt x="0" y="16136"/>
                      <a:pt x="16136" y="0"/>
                      <a:pt x="360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056435" cy="100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Duru Sans"/>
                    <a:ea typeface="Duru Sans"/>
                    <a:cs typeface="Duru Sans"/>
                    <a:sym typeface="Duru Sans"/>
                  </a:rPr>
                  <a:t>https://www.cos.io/blog/strategy-for-culture-change</a:t>
                </a: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352986" y="1979227"/>
            <a:ext cx="6816657" cy="3821013"/>
            <a:chOff x="0" y="0"/>
            <a:chExt cx="9088875" cy="509468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9088875" cy="5094684"/>
              <a:chOff x="0" y="0"/>
              <a:chExt cx="1795333" cy="100635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795333" cy="1006357"/>
              </a:xfrm>
              <a:custGeom>
                <a:avLst/>
                <a:gdLst/>
                <a:ahLst/>
                <a:cxnLst/>
                <a:rect l="l" t="t" r="r" b="b"/>
                <a:pathLst>
                  <a:path w="1795333" h="1006357">
                    <a:moveTo>
                      <a:pt x="67008" y="0"/>
                    </a:moveTo>
                    <a:lnTo>
                      <a:pt x="1728325" y="0"/>
                    </a:lnTo>
                    <a:cubicBezTo>
                      <a:pt x="1746097" y="0"/>
                      <a:pt x="1763141" y="7060"/>
                      <a:pt x="1775707" y="19626"/>
                    </a:cubicBezTo>
                    <a:cubicBezTo>
                      <a:pt x="1788274" y="32193"/>
                      <a:pt x="1795333" y="49237"/>
                      <a:pt x="1795333" y="67008"/>
                    </a:cubicBezTo>
                    <a:lnTo>
                      <a:pt x="1795333" y="939349"/>
                    </a:lnTo>
                    <a:cubicBezTo>
                      <a:pt x="1795333" y="957121"/>
                      <a:pt x="1788274" y="974165"/>
                      <a:pt x="1775707" y="986731"/>
                    </a:cubicBezTo>
                    <a:cubicBezTo>
                      <a:pt x="1763141" y="999298"/>
                      <a:pt x="1746097" y="1006357"/>
                      <a:pt x="1728325" y="1006357"/>
                    </a:cubicBezTo>
                    <a:lnTo>
                      <a:pt x="67008" y="1006357"/>
                    </a:lnTo>
                    <a:cubicBezTo>
                      <a:pt x="49237" y="1006357"/>
                      <a:pt x="32193" y="999298"/>
                      <a:pt x="19626" y="986731"/>
                    </a:cubicBezTo>
                    <a:cubicBezTo>
                      <a:pt x="7060" y="974165"/>
                      <a:pt x="0" y="957121"/>
                      <a:pt x="0" y="939349"/>
                    </a:cubicBezTo>
                    <a:lnTo>
                      <a:pt x="0" y="67008"/>
                    </a:lnTo>
                    <a:cubicBezTo>
                      <a:pt x="0" y="49237"/>
                      <a:pt x="7060" y="32193"/>
                      <a:pt x="19626" y="19626"/>
                    </a:cubicBezTo>
                    <a:cubicBezTo>
                      <a:pt x="32193" y="7060"/>
                      <a:pt x="49237" y="0"/>
                      <a:pt x="670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89212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1795333" cy="10444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56909" y="133043"/>
              <a:ext cx="8775058" cy="4828598"/>
              <a:chOff x="0" y="0"/>
              <a:chExt cx="1733345" cy="95379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733345" cy="953797"/>
              </a:xfrm>
              <a:custGeom>
                <a:avLst/>
                <a:gdLst/>
                <a:ahLst/>
                <a:cxnLst/>
                <a:rect l="l" t="t" r="r" b="b"/>
                <a:pathLst>
                  <a:path w="1733345" h="953797">
                    <a:moveTo>
                      <a:pt x="59994" y="0"/>
                    </a:moveTo>
                    <a:lnTo>
                      <a:pt x="1673351" y="0"/>
                    </a:lnTo>
                    <a:cubicBezTo>
                      <a:pt x="1706485" y="0"/>
                      <a:pt x="1733345" y="26860"/>
                      <a:pt x="1733345" y="59994"/>
                    </a:cubicBezTo>
                    <a:lnTo>
                      <a:pt x="1733345" y="893803"/>
                    </a:lnTo>
                    <a:cubicBezTo>
                      <a:pt x="1733345" y="926937"/>
                      <a:pt x="1706485" y="953797"/>
                      <a:pt x="1673351" y="953797"/>
                    </a:cubicBezTo>
                    <a:lnTo>
                      <a:pt x="59994" y="953797"/>
                    </a:lnTo>
                    <a:cubicBezTo>
                      <a:pt x="26860" y="953797"/>
                      <a:pt x="0" y="926937"/>
                      <a:pt x="0" y="893803"/>
                    </a:cubicBezTo>
                    <a:lnTo>
                      <a:pt x="0" y="59994"/>
                    </a:lnTo>
                    <a:cubicBezTo>
                      <a:pt x="0" y="26860"/>
                      <a:pt x="26860" y="0"/>
                      <a:pt x="59994" y="0"/>
                    </a:cubicBezTo>
                    <a:close/>
                  </a:path>
                </a:pathLst>
              </a:custGeom>
              <a:solidFill>
                <a:srgbClr val="89212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1733345" cy="9918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068069" y="36345"/>
              <a:ext cx="4489130" cy="97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  <a:spcBef>
                  <a:spcPct val="0"/>
                </a:spcBef>
              </a:pPr>
              <a:r>
                <a:rPr lang="en-US" sz="4399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Overview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14732" y="900997"/>
              <a:ext cx="8028994" cy="41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2"/>
                </a:lnSpc>
              </a:pPr>
              <a:r>
                <a:rPr lang="en-US" sz="1944" u="sng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How did I approach my project?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6909" y="1918447"/>
              <a:ext cx="8773668" cy="2053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Top-down 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Feedback-focused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Solution-oriented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469626" y="6340350"/>
            <a:ext cx="6581293" cy="3005088"/>
            <a:chOff x="0" y="0"/>
            <a:chExt cx="8775058" cy="4006784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8775058" cy="4006784"/>
              <a:chOff x="0" y="0"/>
              <a:chExt cx="1733345" cy="79146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733345" cy="791464"/>
              </a:xfrm>
              <a:custGeom>
                <a:avLst/>
                <a:gdLst/>
                <a:ahLst/>
                <a:cxnLst/>
                <a:rect l="l" t="t" r="r" b="b"/>
                <a:pathLst>
                  <a:path w="1733345" h="791464">
                    <a:moveTo>
                      <a:pt x="69405" y="0"/>
                    </a:moveTo>
                    <a:lnTo>
                      <a:pt x="1663940" y="0"/>
                    </a:lnTo>
                    <a:cubicBezTo>
                      <a:pt x="1702271" y="0"/>
                      <a:pt x="1733345" y="31074"/>
                      <a:pt x="1733345" y="69405"/>
                    </a:cubicBezTo>
                    <a:lnTo>
                      <a:pt x="1733345" y="722059"/>
                    </a:lnTo>
                    <a:cubicBezTo>
                      <a:pt x="1733345" y="760390"/>
                      <a:pt x="1702271" y="791464"/>
                      <a:pt x="1663940" y="791464"/>
                    </a:cubicBezTo>
                    <a:lnTo>
                      <a:pt x="69405" y="791464"/>
                    </a:lnTo>
                    <a:cubicBezTo>
                      <a:pt x="50997" y="791464"/>
                      <a:pt x="33344" y="784151"/>
                      <a:pt x="20328" y="771135"/>
                    </a:cubicBezTo>
                    <a:cubicBezTo>
                      <a:pt x="7312" y="758119"/>
                      <a:pt x="0" y="740466"/>
                      <a:pt x="0" y="722059"/>
                    </a:cubicBezTo>
                    <a:lnTo>
                      <a:pt x="0" y="69405"/>
                    </a:lnTo>
                    <a:cubicBezTo>
                      <a:pt x="0" y="31074"/>
                      <a:pt x="31074" y="0"/>
                      <a:pt x="69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892120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1733345" cy="8295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18727" y="172676"/>
              <a:ext cx="8537603" cy="3661431"/>
              <a:chOff x="0" y="0"/>
              <a:chExt cx="1686440" cy="72324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686440" cy="723246"/>
              </a:xfrm>
              <a:custGeom>
                <a:avLst/>
                <a:gdLst/>
                <a:ahLst/>
                <a:cxnLst/>
                <a:rect l="l" t="t" r="r" b="b"/>
                <a:pathLst>
                  <a:path w="1686440" h="723246">
                    <a:moveTo>
                      <a:pt x="61663" y="0"/>
                    </a:moveTo>
                    <a:lnTo>
                      <a:pt x="1624778" y="0"/>
                    </a:lnTo>
                    <a:cubicBezTo>
                      <a:pt x="1658833" y="0"/>
                      <a:pt x="1686440" y="27607"/>
                      <a:pt x="1686440" y="61663"/>
                    </a:cubicBezTo>
                    <a:lnTo>
                      <a:pt x="1686440" y="661583"/>
                    </a:lnTo>
                    <a:cubicBezTo>
                      <a:pt x="1686440" y="695638"/>
                      <a:pt x="1658833" y="723246"/>
                      <a:pt x="1624778" y="723246"/>
                    </a:cubicBezTo>
                    <a:lnTo>
                      <a:pt x="61663" y="723246"/>
                    </a:lnTo>
                    <a:cubicBezTo>
                      <a:pt x="45309" y="723246"/>
                      <a:pt x="29625" y="716749"/>
                      <a:pt x="18061" y="705185"/>
                    </a:cubicBezTo>
                    <a:cubicBezTo>
                      <a:pt x="6497" y="693621"/>
                      <a:pt x="0" y="677937"/>
                      <a:pt x="0" y="661583"/>
                    </a:cubicBezTo>
                    <a:lnTo>
                      <a:pt x="0" y="61663"/>
                    </a:lnTo>
                    <a:cubicBezTo>
                      <a:pt x="0" y="27607"/>
                      <a:pt x="27607" y="0"/>
                      <a:pt x="61663" y="0"/>
                    </a:cubicBezTo>
                    <a:close/>
                  </a:path>
                </a:pathLst>
              </a:custGeom>
              <a:solidFill>
                <a:srgbClr val="89212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1686440" cy="761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1104709" y="397355"/>
              <a:ext cx="6538001" cy="97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  <a:spcBef>
                  <a:spcPct val="0"/>
                </a:spcBef>
              </a:pPr>
              <a:r>
                <a:rPr lang="en-US" sz="4399">
                  <a:solidFill>
                    <a:srgbClr val="FFFFFF"/>
                  </a:solidFill>
                  <a:latin typeface="Blinker"/>
                  <a:ea typeface="Blinker"/>
                  <a:cs typeface="Blinker"/>
                  <a:sym typeface="Blinker"/>
                </a:rPr>
                <a:t>Acknowledgements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50786" y="1834906"/>
              <a:ext cx="8505545" cy="1329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8"/>
                </a:lnSpc>
              </a:pPr>
              <a:r>
                <a:rPr lang="en-US" sz="2941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Daniel Brady</a:t>
              </a:r>
            </a:p>
            <a:p>
              <a:pPr algn="ctr">
                <a:lnSpc>
                  <a:spcPts val="4118"/>
                </a:lnSpc>
                <a:spcBef>
                  <a:spcPct val="0"/>
                </a:spcBef>
              </a:pPr>
              <a:r>
                <a:rPr lang="en-US" sz="2941">
                  <a:solidFill>
                    <a:srgbClr val="FFFFFF"/>
                  </a:solidFill>
                  <a:latin typeface="Duru Sans"/>
                  <a:ea typeface="Duru Sans"/>
                  <a:cs typeface="Duru Sans"/>
                  <a:sym typeface="Duru Sans"/>
                </a:rPr>
                <a:t>EEGManyLabs team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1795</Words>
  <Application>Microsoft Office PowerPoint</Application>
  <PresentationFormat>Custom</PresentationFormat>
  <Paragraphs>280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Blinker</vt:lpstr>
      <vt:lpstr>Farro</vt:lpstr>
      <vt:lpstr>Calibri</vt:lpstr>
      <vt:lpstr>Arial</vt:lpstr>
      <vt:lpstr>Duru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N8 Powerpoint</dc:title>
  <cp:lastModifiedBy>Ariana Williams</cp:lastModifiedBy>
  <cp:revision>3</cp:revision>
  <dcterms:created xsi:type="dcterms:W3CDTF">2006-08-16T00:00:00Z</dcterms:created>
  <dcterms:modified xsi:type="dcterms:W3CDTF">2025-09-05T20:59:38Z</dcterms:modified>
  <dc:identifier>DAGrcrAP9b0</dc:identifier>
</cp:coreProperties>
</file>