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E64"/>
    <a:srgbClr val="004998"/>
    <a:srgbClr val="053065"/>
    <a:srgbClr val="EAF2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5" autoAdjust="0"/>
    <p:restoredTop sz="94660"/>
  </p:normalViewPr>
  <p:slideViewPr>
    <p:cSldViewPr snapToGrid="0">
      <p:cViewPr varScale="1">
        <p:scale>
          <a:sx n="98" d="100"/>
          <a:sy n="98" d="100"/>
        </p:scale>
        <p:origin x="78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F19388-50CC-4646-8125-9BF7E4DB8B34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1F622-B4C7-40F4-8084-7E33E4EB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970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C1F622-B4C7-40F4-8084-7E33E4EB06F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940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36C87-66E2-FF34-C8D5-BF0D4ECC41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D816AF-BB21-9D06-C0A2-C5CEA0F20E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C8C746-D13F-B88D-1E36-B5C64635D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293A0-9E33-48B1-842B-954848B000B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40EF1-1D91-0ECD-4D6B-714C7DD45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2669EF-3C4A-595E-962E-1759D2D8A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096A0-77C7-4E33-9FCB-CA8CE94CA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3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9439A-A94E-4EB5-9257-597696AAC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F9367F-9D39-85AF-F704-39A11C9C1B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96D97-17DD-83DC-EC1F-201797D53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293A0-9E33-48B1-842B-954848B000B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1B773A-62B8-83A4-7083-2C6C3C7F9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C9D0D-C4EF-9E12-6BE9-E60C3446D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096A0-77C7-4E33-9FCB-CA8CE94CA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521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7A901F-0083-F788-84B2-3CCF083314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8E4B6D-5A36-18F5-39A8-C78D24DB90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30604-EFE4-2EA4-8424-40BF077D9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293A0-9E33-48B1-842B-954848B000B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77D357-6C5C-7E51-7C23-EED904ED5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E749D-4F10-762E-3AA6-6D70A0F33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096A0-77C7-4E33-9FCB-CA8CE94CA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050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729CB-01E0-BE6D-7407-2B22DD7CC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FB162-0C27-1640-A73A-77D2BDD0C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98D628-4C62-389A-E0AF-E9AE08011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293A0-9E33-48B1-842B-954848B000B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1552ED-8E18-C794-80A0-FCC806F96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FD290-D9ED-685C-DCCA-BF5D43E75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096A0-77C7-4E33-9FCB-CA8CE94CA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276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1EDFD-AB83-BCC7-2C9D-46C7BB2F9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332091-5F94-C6B7-6D78-44A418A4D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622E0-DAF9-69A5-C4CB-97F7EFFFC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293A0-9E33-48B1-842B-954848B000B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90D95D-C4C3-6CD4-F3EE-9C555389C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BA9BE-0D53-798F-3F44-E99FB00D2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096A0-77C7-4E33-9FCB-CA8CE94CA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896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F5D9E-CBD2-4105-5CD8-473DE78F2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4BCA1-8771-F4F1-A79D-6F841B4B2D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983CE2-5E65-F58C-B109-0F4A278376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F310F8-F781-21FA-D484-C06718390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293A0-9E33-48B1-842B-954848B000B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FA6D4-92C2-A51F-4002-8EF2EA07E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DD1B5-7908-7F50-6358-3FF566ACE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096A0-77C7-4E33-9FCB-CA8CE94CA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58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4DFBD-AB10-C4A6-1958-F51B7EEC3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C7D792-E6CB-5D7E-741D-D6636D8DA6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1B0263-46DA-33A5-6E7A-3E3A78B1D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379625-9946-E6A5-10BB-56F1D30F94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C05145-557B-12B2-BAFB-47ED53AD5C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CD4D73-B259-3C61-C4B6-A6F9FB8FD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293A0-9E33-48B1-842B-954848B000B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6473E8-36F3-A5C4-57CE-4B5847D66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125A8E-3EB3-4A41-75AF-C239179E8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096A0-77C7-4E33-9FCB-CA8CE94CA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612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17CD1-279B-288C-6F86-0FB53FF55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F78F47-EC0E-85BF-1980-D77860629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293A0-9E33-48B1-842B-954848B000B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BD7582-9CE9-8D41-47FC-0F93FB329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E67F62-E5FC-4314-8B63-58468C69E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096A0-77C7-4E33-9FCB-CA8CE94CA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051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948A83-6FA6-0829-A38C-C929BB116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293A0-9E33-48B1-842B-954848B000B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BD83C7-D778-3FD0-E0E2-D5383F2C2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10380A-EBFB-BA67-A463-EA4F8DAC7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096A0-77C7-4E33-9FCB-CA8CE94CA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400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E9A0C-6EDD-5B40-96F8-B8638494D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0634D-9610-A191-6187-92C237E61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846A22-20F0-28FA-54AF-12B818D2D1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89DD0D-F24C-8112-31DE-766D25DE6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293A0-9E33-48B1-842B-954848B000B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B21B58-1BA1-C629-24B7-FFA8ECC59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1F6119-4C5D-5C59-CE32-F9D65F31E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096A0-77C7-4E33-9FCB-CA8CE94CA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577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2F4F8-C919-0202-6B95-0A58212F6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0D7503-1F83-7F6F-C564-984697032A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F3C972-8786-CE01-93EB-ED823C53C4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9335C1-D0BA-FD07-4633-81299CD39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293A0-9E33-48B1-842B-954848B000B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13D863-52B3-2FF4-3847-AD813C484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1CED8D-AA1C-E18A-5EEC-FD87B3932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096A0-77C7-4E33-9FCB-CA8CE94CA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3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8301DB-A97C-7EC2-34C9-6563CA36C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48686B-42D9-B93A-BF37-5D246170B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5D9D0-9277-42C8-B356-62C50DCDFF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F293A0-9E33-48B1-842B-954848B000B2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E6AD93-516E-08E0-185B-BD1E008355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288FF-2561-C5E5-2C54-9161FB6AF9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6096A0-77C7-4E33-9FCB-CA8CE94CA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738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27F9DA5-143B-ED18-5489-40FFE4C32D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247" y="2312323"/>
            <a:ext cx="8713693" cy="1298575"/>
          </a:xfrm>
        </p:spPr>
        <p:txBody>
          <a:bodyPr>
            <a:noAutofit/>
          </a:bodyPr>
          <a:lstStyle/>
          <a:p>
            <a:pPr algn="l"/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Transformer-based Molecular Classification Models for Blood Brain Barrier Penetration Prediction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9CB7CD7-2CB3-8863-FF12-95BABC8D4A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246" y="4010309"/>
            <a:ext cx="8982635" cy="1951220"/>
          </a:xfrm>
        </p:spPr>
        <p:txBody>
          <a:bodyPr>
            <a:noAutofit/>
          </a:bodyPr>
          <a:lstStyle/>
          <a:p>
            <a:pPr algn="l">
              <a:spcAft>
                <a:spcPts val="1200"/>
              </a:spcAft>
            </a:pPr>
            <a:r>
              <a:rPr lang="en-US" sz="19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Hamzah Patel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endParaRPr lang="en-US" sz="1900" dirty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  <a:spcAft>
                <a:spcPts val="0"/>
              </a:spcAft>
            </a:pPr>
            <a:endParaRPr lang="en-US" sz="1900" dirty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1900" dirty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9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12, 2025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1029136B-57C3-06CD-2F4C-CF8705DA1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84459"/>
            <a:ext cx="2914650" cy="145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glass molecules floating in front of a lighter dark blue background, portrait orientation, with one or two more molecules added">
            <a:extLst>
              <a:ext uri="{FF2B5EF4-FFF2-40B4-BE49-F238E27FC236}">
                <a16:creationId xmlns:a16="http://schemas.microsoft.com/office/drawing/2014/main" id="{DDB5777C-7B9C-61E6-951F-B8BC9AA66E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70" t="2050" r="24376" b="2278"/>
          <a:stretch>
            <a:fillRect/>
          </a:stretch>
        </p:blipFill>
        <p:spPr bwMode="auto">
          <a:xfrm>
            <a:off x="9490760" y="0"/>
            <a:ext cx="277906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C48D72D-BBD1-6F29-2ECB-F8AC65EF188B}"/>
              </a:ext>
            </a:extLst>
          </p:cNvPr>
          <p:cNvSpPr/>
          <p:nvPr/>
        </p:nvSpPr>
        <p:spPr>
          <a:xfrm>
            <a:off x="9329457" y="0"/>
            <a:ext cx="313513" cy="6858000"/>
          </a:xfrm>
          <a:prstGeom prst="rect">
            <a:avLst/>
          </a:prstGeom>
          <a:solidFill>
            <a:srgbClr val="004998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8" name="Picture 4" descr="Accessibility: Library Disability Support Assistance - Library at  University of Liverpool">
            <a:extLst>
              <a:ext uri="{FF2B5EF4-FFF2-40B4-BE49-F238E27FC236}">
                <a16:creationId xmlns:a16="http://schemas.microsoft.com/office/drawing/2014/main" id="{3D5AC050-83BA-8518-05BE-7F650BA221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468" y="539989"/>
            <a:ext cx="3715621" cy="943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407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0C835D-31E2-D7F4-C2A6-B2E7D3B2E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B90C37A-C0A8-7182-39D8-E8A681764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8" name="Picture 7" descr="A red circle with white and blue spots&#10;&#10;AI-generated content may be incorrect.">
            <a:extLst>
              <a:ext uri="{FF2B5EF4-FFF2-40B4-BE49-F238E27FC236}">
                <a16:creationId xmlns:a16="http://schemas.microsoft.com/office/drawing/2014/main" id="{3BB8B9EA-13C6-AC85-609F-FFDB36B428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1088" y="0"/>
            <a:ext cx="4848606" cy="6858000"/>
          </a:xfrm>
          <a:prstGeom prst="rect">
            <a:avLst/>
          </a:prstGeom>
        </p:spPr>
      </p:pic>
      <p:sp>
        <p:nvSpPr>
          <p:cNvPr id="11" name="Title 4">
            <a:extLst>
              <a:ext uri="{FF2B5EF4-FFF2-40B4-BE49-F238E27FC236}">
                <a16:creationId xmlns:a16="http://schemas.microsoft.com/office/drawing/2014/main" id="{B4489975-77FD-B4CF-5DE9-36F61F2921D4}"/>
              </a:ext>
            </a:extLst>
          </p:cNvPr>
          <p:cNvSpPr txBox="1">
            <a:spLocks/>
          </p:cNvSpPr>
          <p:nvPr/>
        </p:nvSpPr>
        <p:spPr>
          <a:xfrm>
            <a:off x="753035" y="293869"/>
            <a:ext cx="8404552" cy="733425"/>
          </a:xfrm>
          <a:prstGeom prst="rect">
            <a:avLst/>
          </a:prstGeom>
        </p:spPr>
        <p:txBody>
          <a:bodyPr vert="horz" lIns="0" tIns="0" rIns="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600" kern="1200">
                <a:solidFill>
                  <a:srgbClr val="B31B1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</a:rPr>
              <a:t>What is the Blood Brain Barrier (BBB)?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303E2C-CE1B-E0C0-65C0-015C7ED37208}"/>
              </a:ext>
            </a:extLst>
          </p:cNvPr>
          <p:cNvSpPr txBox="1"/>
          <p:nvPr/>
        </p:nvSpPr>
        <p:spPr>
          <a:xfrm>
            <a:off x="683762" y="1027294"/>
            <a:ext cx="4941975" cy="8402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Clr>
                <a:srgbClr val="B31B1B"/>
              </a:buClr>
              <a:defRPr/>
            </a:pPr>
            <a:r>
              <a:rPr lang="en-US" b="1" dirty="0">
                <a:solidFill>
                  <a:srgbClr val="163E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 19</a:t>
            </a:r>
            <a:r>
              <a:rPr lang="en-US" b="1" baseline="30000" dirty="0">
                <a:solidFill>
                  <a:srgbClr val="163E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b="1" dirty="0">
                <a:solidFill>
                  <a:srgbClr val="163E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century discovery:</a:t>
            </a:r>
            <a:r>
              <a:rPr lang="en-US" dirty="0">
                <a:solidFill>
                  <a:srgbClr val="163E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dyes injected into the blood stained all organs except the brain.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4C62DB2-8FC4-9697-D274-AED05E606EBF}"/>
              </a:ext>
            </a:extLst>
          </p:cNvPr>
          <p:cNvSpPr txBox="1"/>
          <p:nvPr/>
        </p:nvSpPr>
        <p:spPr>
          <a:xfrm>
            <a:off x="683761" y="1857899"/>
            <a:ext cx="4941975" cy="59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Clr>
                <a:srgbClr val="B31B1B"/>
              </a:buClr>
              <a:defRPr/>
            </a:pPr>
            <a:r>
              <a:rPr lang="en-US" dirty="0">
                <a:solidFill>
                  <a:srgbClr val="163E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physical and biochemical shield formed by</a:t>
            </a:r>
            <a:r>
              <a:rPr lang="en-US" b="1" dirty="0">
                <a:solidFill>
                  <a:srgbClr val="163E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tightly packed </a:t>
            </a:r>
            <a:r>
              <a:rPr lang="en-US" dirty="0">
                <a:solidFill>
                  <a:srgbClr val="163E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endothelial cells.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9BDE7AF-FD4E-342D-CF02-B95A81029F57}"/>
              </a:ext>
            </a:extLst>
          </p:cNvPr>
          <p:cNvSpPr txBox="1"/>
          <p:nvPr/>
        </p:nvSpPr>
        <p:spPr>
          <a:xfrm>
            <a:off x="683761" y="2687889"/>
            <a:ext cx="4941975" cy="59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Clr>
                <a:srgbClr val="B31B1B"/>
              </a:buClr>
              <a:defRPr/>
            </a:pPr>
            <a:r>
              <a:rPr lang="en-US" dirty="0">
                <a:solidFill>
                  <a:srgbClr val="163E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keeps out over 98% of small molecules and 100% of large molecules!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99E779B-DB21-8FF6-F227-18F20BC0D9F4}"/>
              </a:ext>
            </a:extLst>
          </p:cNvPr>
          <p:cNvSpPr txBox="1"/>
          <p:nvPr/>
        </p:nvSpPr>
        <p:spPr>
          <a:xfrm>
            <a:off x="683761" y="3443062"/>
            <a:ext cx="4941975" cy="8402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Clr>
                <a:srgbClr val="B31B1B"/>
              </a:buClr>
              <a:defRPr/>
            </a:pPr>
            <a:r>
              <a:rPr lang="en-US" dirty="0">
                <a:solidFill>
                  <a:srgbClr val="163E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a few molecules (e.g. oxygen, CO</a:t>
            </a:r>
            <a:r>
              <a:rPr lang="en-US" baseline="-25000" dirty="0">
                <a:solidFill>
                  <a:srgbClr val="163E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solidFill>
                  <a:srgbClr val="163E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some nutrients via transporters) can cross the cell membrane.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A6D187A-92D7-0A33-5690-5E692193F771}"/>
              </a:ext>
            </a:extLst>
          </p:cNvPr>
          <p:cNvCxnSpPr/>
          <p:nvPr/>
        </p:nvCxnSpPr>
        <p:spPr>
          <a:xfrm flipH="1">
            <a:off x="7199697" y="4658627"/>
            <a:ext cx="29453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A34ADDE-6CE2-91D4-053C-20782A695034}"/>
              </a:ext>
            </a:extLst>
          </p:cNvPr>
          <p:cNvSpPr txBox="1"/>
          <p:nvPr/>
        </p:nvSpPr>
        <p:spPr>
          <a:xfrm>
            <a:off x="5358865" y="4473961"/>
            <a:ext cx="22222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163E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Endothelial cells </a:t>
            </a:r>
            <a:endParaRPr lang="en-GB" dirty="0"/>
          </a:p>
        </p:txBody>
      </p:sp>
      <p:pic>
        <p:nvPicPr>
          <p:cNvPr id="28" name="Picture 27" descr="A black and white image of a molecule">
            <a:extLst>
              <a:ext uri="{FF2B5EF4-FFF2-40B4-BE49-F238E27FC236}">
                <a16:creationId xmlns:a16="http://schemas.microsoft.com/office/drawing/2014/main" id="{FC480485-FFF7-2951-6EB5-973EC8B48F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42" r="27426" b="73341"/>
          <a:stretch>
            <a:fillRect/>
          </a:stretch>
        </p:blipFill>
        <p:spPr>
          <a:xfrm>
            <a:off x="10005391" y="2478573"/>
            <a:ext cx="1183907" cy="728775"/>
          </a:xfrm>
          <a:prstGeom prst="rect">
            <a:avLst/>
          </a:prstGeom>
        </p:spPr>
      </p:pic>
      <p:pic>
        <p:nvPicPr>
          <p:cNvPr id="29" name="Picture 28" descr="A black and white image of a molecule">
            <a:extLst>
              <a:ext uri="{FF2B5EF4-FFF2-40B4-BE49-F238E27FC236}">
                <a16:creationId xmlns:a16="http://schemas.microsoft.com/office/drawing/2014/main" id="{5A0C68CD-F9C1-8A4F-684E-166C0C755F4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625" b="13285"/>
          <a:stretch>
            <a:fillRect/>
          </a:stretch>
        </p:blipFill>
        <p:spPr>
          <a:xfrm flipV="1">
            <a:off x="8961120" y="3328880"/>
            <a:ext cx="1183907" cy="604107"/>
          </a:xfrm>
          <a:prstGeom prst="rect">
            <a:avLst/>
          </a:prstGeom>
        </p:spPr>
      </p:pic>
      <p:pic>
        <p:nvPicPr>
          <p:cNvPr id="30" name="Picture 29" descr="A black and white image of a molecule">
            <a:extLst>
              <a:ext uri="{FF2B5EF4-FFF2-40B4-BE49-F238E27FC236}">
                <a16:creationId xmlns:a16="http://schemas.microsoft.com/office/drawing/2014/main" id="{949C86EC-C9A1-2308-DCFE-1DDDFE426A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132" t="27381" r="23899" b="50927"/>
          <a:stretch>
            <a:fillRect/>
          </a:stretch>
        </p:blipFill>
        <p:spPr>
          <a:xfrm rot="6580209">
            <a:off x="10540349" y="3599975"/>
            <a:ext cx="600187" cy="526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874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78 -0.00416 C -0.00378 -0.02153 -0.00365 -0.03912 -0.00351 -0.05625 C -0.00365 -0.03912 -0.00378 -0.02153 -0.00378 -0.00416 Z " pathEditMode="relative" ptsTypes="AAA">
                                      <p:cBhvr>
                                        <p:cTn id="3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3 -0.00324 L -0.01015 0.00486 L 0.00313 -0.00324 Z " pathEditMode="relative" ptsTypes="AAA">
                                      <p:cBhvr>
                                        <p:cTn id="3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4.44444E-6 L 0.00625 0.0958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4792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  <p:bldP spid="16" grpId="0"/>
      <p:bldP spid="17" grpId="0"/>
      <p:bldP spid="18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ED6B2-2DDE-E51F-C685-366FC6FB10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ADAA2FA-15FD-1970-6050-7909927146C3}"/>
              </a:ext>
            </a:extLst>
          </p:cNvPr>
          <p:cNvSpPr txBox="1">
            <a:spLocks/>
          </p:cNvSpPr>
          <p:nvPr/>
        </p:nvSpPr>
        <p:spPr>
          <a:xfrm>
            <a:off x="753035" y="293869"/>
            <a:ext cx="8404552" cy="733425"/>
          </a:xfrm>
          <a:prstGeom prst="rect">
            <a:avLst/>
          </a:prstGeom>
        </p:spPr>
        <p:txBody>
          <a:bodyPr vert="horz" lIns="0" tIns="0" rIns="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600" kern="1200">
                <a:solidFill>
                  <a:srgbClr val="B31B1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</a:rPr>
              <a:t>Why model BBB permeability?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C88FFAC1-6DDD-9FD0-D930-2659F1D65E34}"/>
              </a:ext>
            </a:extLst>
          </p:cNvPr>
          <p:cNvSpPr txBox="1">
            <a:spLocks/>
          </p:cNvSpPr>
          <p:nvPr/>
        </p:nvSpPr>
        <p:spPr>
          <a:xfrm>
            <a:off x="753035" y="984546"/>
            <a:ext cx="10905564" cy="10367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457200" rtl="0" eaLnBrk="1" latinLnBrk="0" hangingPunct="1">
              <a:spcBef>
                <a:spcPts val="70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22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300"/>
              </a:spcBef>
              <a:spcAft>
                <a:spcPts val="500"/>
              </a:spcAft>
              <a:buClr>
                <a:srgbClr val="809699"/>
              </a:buClr>
              <a:buFont typeface="Arial"/>
              <a:buNone/>
              <a:defRPr sz="15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25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14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200"/>
              </a:spcBef>
              <a:spcAft>
                <a:spcPts val="500"/>
              </a:spcAft>
              <a:buClr>
                <a:srgbClr val="809699"/>
              </a:buClr>
              <a:buFont typeface="Arial"/>
              <a:buNone/>
              <a:defRPr sz="13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5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12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500"/>
              </a:spcAft>
              <a:buClr>
                <a:srgbClr val="B31B1B"/>
              </a:buClr>
              <a:buSzTx/>
              <a:buFont typeface="Arial"/>
              <a:buNone/>
              <a:tabLst/>
              <a:defRPr/>
            </a:pPr>
            <a:r>
              <a:rPr lang="en-AU" sz="20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Most potential drugs fail because they cannot cross the BBB.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500"/>
              </a:spcAft>
              <a:buClr>
                <a:srgbClr val="B31B1B"/>
              </a:buClr>
              <a:buSzTx/>
              <a:buFont typeface="Arial"/>
              <a:buNone/>
              <a:tabLst/>
              <a:defRPr/>
            </a:pPr>
            <a:r>
              <a:rPr lang="en-AU" sz="20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Predicting permeability early can save time and billions in medicine development.</a:t>
            </a:r>
            <a:endParaRPr kumimoji="0" lang="en-AU" sz="2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90000"/>
                  <a:lumOff val="10000"/>
                </a:schemeClr>
              </a:solidFill>
              <a:effectLst/>
              <a:uLnTx/>
              <a:uFillTx/>
              <a:latin typeface="Arial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010BE9E-D2D1-011A-9DBC-57D1E5B25491}"/>
              </a:ext>
            </a:extLst>
          </p:cNvPr>
          <p:cNvSpPr txBox="1">
            <a:spLocks/>
          </p:cNvSpPr>
          <p:nvPr/>
        </p:nvSpPr>
        <p:spPr>
          <a:xfrm>
            <a:off x="753035" y="1898946"/>
            <a:ext cx="10905564" cy="533699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457200" rtl="0" eaLnBrk="1" latinLnBrk="0" hangingPunct="1">
              <a:spcBef>
                <a:spcPts val="70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22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300"/>
              </a:spcBef>
              <a:spcAft>
                <a:spcPts val="500"/>
              </a:spcAft>
              <a:buClr>
                <a:srgbClr val="809699"/>
              </a:buClr>
              <a:buFont typeface="Arial"/>
              <a:buNone/>
              <a:defRPr sz="15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25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14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200"/>
              </a:spcBef>
              <a:spcAft>
                <a:spcPts val="500"/>
              </a:spcAft>
              <a:buClr>
                <a:srgbClr val="809699"/>
              </a:buClr>
              <a:buFont typeface="Arial"/>
              <a:buNone/>
              <a:defRPr sz="13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5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12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500"/>
              </a:spcAft>
              <a:buClr>
                <a:srgbClr val="B31B1B"/>
              </a:buClr>
              <a:buSzTx/>
              <a:buFont typeface="Arial"/>
              <a:buNone/>
              <a:tabLst/>
              <a:defRPr/>
            </a:pPr>
            <a:r>
              <a:rPr lang="en-AU" sz="20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The project:</a:t>
            </a:r>
            <a:endParaRPr kumimoji="0" lang="en-AU" sz="2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90000"/>
                  <a:lumOff val="10000"/>
                </a:schemeClr>
              </a:solidFill>
              <a:effectLst/>
              <a:uLnTx/>
              <a:uFillTx/>
              <a:latin typeface="Arial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CD0DCB5-7C24-1979-0A18-6BE47EBF23F1}"/>
              </a:ext>
            </a:extLst>
          </p:cNvPr>
          <p:cNvSpPr txBox="1">
            <a:spLocks/>
          </p:cNvSpPr>
          <p:nvPr/>
        </p:nvSpPr>
        <p:spPr>
          <a:xfrm>
            <a:off x="753035" y="2348563"/>
            <a:ext cx="10905564" cy="489161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457200" rtl="0" eaLnBrk="1" latinLnBrk="0" hangingPunct="1">
              <a:spcBef>
                <a:spcPts val="70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22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300"/>
              </a:spcBef>
              <a:spcAft>
                <a:spcPts val="500"/>
              </a:spcAft>
              <a:buClr>
                <a:srgbClr val="809699"/>
              </a:buClr>
              <a:buFont typeface="Arial"/>
              <a:buNone/>
              <a:defRPr sz="15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25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14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200"/>
              </a:spcBef>
              <a:spcAft>
                <a:spcPts val="500"/>
              </a:spcAft>
              <a:buClr>
                <a:srgbClr val="809699"/>
              </a:buClr>
              <a:buFont typeface="Arial"/>
              <a:buNone/>
              <a:defRPr sz="13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5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12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AU" sz="20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Objective: </a:t>
            </a:r>
            <a:r>
              <a:rPr lang="en-AU" sz="20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Evaluate how accurately different computational models can classify BBB permeability.</a:t>
            </a:r>
          </a:p>
          <a:p>
            <a:pPr lvl="0">
              <a:defRPr/>
            </a:pPr>
            <a:r>
              <a:rPr lang="en-AU" sz="20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Approach: </a:t>
            </a:r>
          </a:p>
          <a:p>
            <a:pPr marL="800100" lvl="1" indent="-342900">
              <a:spcBef>
                <a:spcPts val="700"/>
              </a:spcBef>
              <a:buClr>
                <a:srgbClr val="004998"/>
              </a:buClr>
              <a:buFont typeface="Arial" panose="020B0604020202020204" pitchFamily="34" charset="0"/>
              <a:buChar char="•"/>
              <a:defRPr/>
            </a:pPr>
            <a:r>
              <a:rPr lang="en-AU" sz="1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Classical ML baselines (Logical Regression, Random Forest)</a:t>
            </a:r>
          </a:p>
          <a:p>
            <a:pPr marL="800100" lvl="1" indent="-342900">
              <a:spcBef>
                <a:spcPts val="700"/>
              </a:spcBef>
              <a:buClr>
                <a:srgbClr val="004998"/>
              </a:buClr>
              <a:buFont typeface="Arial" panose="020B0604020202020204" pitchFamily="34" charset="0"/>
              <a:buChar char="•"/>
              <a:defRPr/>
            </a:pPr>
            <a:r>
              <a:rPr lang="en-AU" sz="1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Transformer-based architectures (SMILES-to-BERT)</a:t>
            </a:r>
          </a:p>
          <a:p>
            <a:pPr marL="800100" lvl="1" indent="-342900">
              <a:spcBef>
                <a:spcPts val="700"/>
              </a:spcBef>
              <a:buClr>
                <a:srgbClr val="004998"/>
              </a:buClr>
              <a:buFont typeface="Arial" panose="020B0604020202020204" pitchFamily="34" charset="0"/>
              <a:buChar char="•"/>
              <a:defRPr/>
            </a:pPr>
            <a:r>
              <a:rPr lang="en-AU" sz="1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Large Language Models (Zero-shot &amp; Few-Shot)</a:t>
            </a:r>
            <a:endParaRPr lang="en-AU" sz="1600" b="1" dirty="0">
              <a:solidFill>
                <a:schemeClr val="tx2">
                  <a:lumMod val="90000"/>
                  <a:lumOff val="10000"/>
                </a:schemeClr>
              </a:solidFill>
              <a:latin typeface="Arial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AU" sz="20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Aim: 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AU" sz="1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Compare performance, strengths and limitations across models.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AU" sz="1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Identify how far AI can push BBB prediction beyond traditional methods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500"/>
              </a:spcAft>
              <a:buClr>
                <a:srgbClr val="B31B1B"/>
              </a:buClr>
              <a:buSzTx/>
              <a:buFont typeface="Arial"/>
              <a:buNone/>
              <a:tabLst/>
              <a:defRPr/>
            </a:pPr>
            <a:endParaRPr lang="en-AU" sz="2000" dirty="0">
              <a:solidFill>
                <a:schemeClr val="tx2">
                  <a:lumMod val="90000"/>
                  <a:lumOff val="10000"/>
                </a:schemeClr>
              </a:solidFill>
              <a:latin typeface="Arial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500"/>
              </a:spcAft>
              <a:buClr>
                <a:srgbClr val="B31B1B"/>
              </a:buClr>
              <a:buSzTx/>
              <a:buFont typeface="Arial"/>
              <a:buNone/>
              <a:tabLst/>
              <a:defRPr/>
            </a:pPr>
            <a:endParaRPr kumimoji="0" lang="en-AU" sz="2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90000"/>
                  <a:lumOff val="10000"/>
                </a:schemeClr>
              </a:solidFill>
              <a:effectLst/>
              <a:uLnTx/>
              <a:uFillTx/>
              <a:latin typeface="Arial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492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A4975B-824F-260F-09C6-BF28262EC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0B978BF-E057-4727-3C17-17D610DA8568}"/>
              </a:ext>
            </a:extLst>
          </p:cNvPr>
          <p:cNvSpPr txBox="1">
            <a:spLocks/>
          </p:cNvSpPr>
          <p:nvPr/>
        </p:nvSpPr>
        <p:spPr>
          <a:xfrm>
            <a:off x="679883" y="289616"/>
            <a:ext cx="8404552" cy="733425"/>
          </a:xfrm>
          <a:prstGeom prst="rect">
            <a:avLst/>
          </a:prstGeom>
        </p:spPr>
        <p:txBody>
          <a:bodyPr vert="horz" lIns="0" tIns="0" rIns="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600" kern="1200">
                <a:solidFill>
                  <a:srgbClr val="B31B1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</a:rPr>
              <a:t>What is SMILES?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E7ABECB3-C0A4-5E96-8EA3-3E8D18A0EEE7}"/>
              </a:ext>
            </a:extLst>
          </p:cNvPr>
          <p:cNvSpPr txBox="1">
            <a:spLocks/>
          </p:cNvSpPr>
          <p:nvPr/>
        </p:nvSpPr>
        <p:spPr>
          <a:xfrm>
            <a:off x="679883" y="1036438"/>
            <a:ext cx="7788428" cy="533699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457200" rtl="0" eaLnBrk="1" latinLnBrk="0" hangingPunct="1">
              <a:spcBef>
                <a:spcPts val="70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22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300"/>
              </a:spcBef>
              <a:spcAft>
                <a:spcPts val="500"/>
              </a:spcAft>
              <a:buClr>
                <a:srgbClr val="809699"/>
              </a:buClr>
              <a:buFont typeface="Arial"/>
              <a:buNone/>
              <a:defRPr sz="15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25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14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200"/>
              </a:spcBef>
              <a:spcAft>
                <a:spcPts val="500"/>
              </a:spcAft>
              <a:buClr>
                <a:srgbClr val="809699"/>
              </a:buClr>
              <a:buFont typeface="Arial"/>
              <a:buNone/>
              <a:defRPr sz="13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5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12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AU" sz="24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SMILES: Simplified Molecular Input Line Entry System </a:t>
            </a:r>
          </a:p>
          <a:p>
            <a:pPr lvl="0">
              <a:defRPr/>
            </a:pPr>
            <a:r>
              <a:rPr lang="en-AU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A standardised way to represent molecules as  linear strings of characters for machine learning where: 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AU" sz="20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Atoms = letters (C, O, N)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AU" sz="20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Bonds = symbols (=, #, $)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AU" sz="20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Rings = numbers (1, 2, etc.)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AU" sz="20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NOTE hydrogens are not always specified.</a:t>
            </a:r>
          </a:p>
          <a:p>
            <a:pPr lvl="1">
              <a:defRPr/>
            </a:pPr>
            <a:endParaRPr lang="en-AU" sz="2000" dirty="0">
              <a:solidFill>
                <a:schemeClr val="tx2">
                  <a:lumMod val="90000"/>
                  <a:lumOff val="10000"/>
                </a:schemeClr>
              </a:solidFill>
              <a:latin typeface="Arial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9BF225B-7B92-E80D-5218-A373A8D0513F}"/>
              </a:ext>
            </a:extLst>
          </p:cNvPr>
          <p:cNvSpPr/>
          <p:nvPr/>
        </p:nvSpPr>
        <p:spPr>
          <a:xfrm>
            <a:off x="8682106" y="1080590"/>
            <a:ext cx="3185640" cy="5071949"/>
          </a:xfrm>
          <a:prstGeom prst="rect">
            <a:avLst/>
          </a:prstGeom>
          <a:solidFill>
            <a:srgbClr val="EAF2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19C569A1-78C1-58F3-876C-4F6E1BDD8A97}"/>
              </a:ext>
            </a:extLst>
          </p:cNvPr>
          <p:cNvSpPr txBox="1">
            <a:spLocks/>
          </p:cNvSpPr>
          <p:nvPr/>
        </p:nvSpPr>
        <p:spPr>
          <a:xfrm>
            <a:off x="8805603" y="1124496"/>
            <a:ext cx="1527117" cy="4585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457200" rtl="0" eaLnBrk="1" latinLnBrk="0" hangingPunct="1">
              <a:spcBef>
                <a:spcPts val="70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22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300"/>
              </a:spcBef>
              <a:spcAft>
                <a:spcPts val="500"/>
              </a:spcAft>
              <a:buClr>
                <a:srgbClr val="809699"/>
              </a:buClr>
              <a:buFont typeface="Arial"/>
              <a:buNone/>
              <a:defRPr sz="15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25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14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200"/>
              </a:spcBef>
              <a:spcAft>
                <a:spcPts val="500"/>
              </a:spcAft>
              <a:buClr>
                <a:srgbClr val="809699"/>
              </a:buClr>
              <a:buFont typeface="Arial"/>
              <a:buNone/>
              <a:defRPr sz="13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5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12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AU" sz="24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Example:</a:t>
            </a:r>
            <a:endParaRPr lang="en-AU" sz="2000" dirty="0">
              <a:solidFill>
                <a:schemeClr val="tx2">
                  <a:lumMod val="90000"/>
                  <a:lumOff val="10000"/>
                </a:schemeClr>
              </a:solidFill>
              <a:latin typeface="Arial"/>
              <a:cs typeface="Times New Roman" panose="02020603050405020304" pitchFamily="18" charset="0"/>
            </a:endParaRPr>
          </a:p>
          <a:p>
            <a:pPr lvl="1">
              <a:defRPr/>
            </a:pPr>
            <a:endParaRPr lang="en-AU" sz="2000" dirty="0">
              <a:solidFill>
                <a:schemeClr val="tx2">
                  <a:lumMod val="90000"/>
                  <a:lumOff val="10000"/>
                </a:schemeClr>
              </a:solidFill>
              <a:latin typeface="Arial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1DB0F99-D16A-C067-270F-841ABC4A9DF8}"/>
              </a:ext>
            </a:extLst>
          </p:cNvPr>
          <p:cNvCxnSpPr>
            <a:cxnSpLocks/>
          </p:cNvCxnSpPr>
          <p:nvPr/>
        </p:nvCxnSpPr>
        <p:spPr>
          <a:xfrm>
            <a:off x="9719326" y="2081718"/>
            <a:ext cx="0" cy="3514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5F73E7D-318E-466D-6015-15733948D292}"/>
              </a:ext>
            </a:extLst>
          </p:cNvPr>
          <p:cNvCxnSpPr>
            <a:cxnSpLocks/>
          </p:cNvCxnSpPr>
          <p:nvPr/>
        </p:nvCxnSpPr>
        <p:spPr>
          <a:xfrm>
            <a:off x="10409365" y="2081717"/>
            <a:ext cx="0" cy="3514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193D64B-BFB8-53C2-019B-25F8D73E56C6}"/>
              </a:ext>
            </a:extLst>
          </p:cNvPr>
          <p:cNvCxnSpPr>
            <a:cxnSpLocks/>
          </p:cNvCxnSpPr>
          <p:nvPr/>
        </p:nvCxnSpPr>
        <p:spPr>
          <a:xfrm>
            <a:off x="9719329" y="2947438"/>
            <a:ext cx="0" cy="3514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45518D9-D0EC-F9C4-406E-75E6EC69033E}"/>
              </a:ext>
            </a:extLst>
          </p:cNvPr>
          <p:cNvCxnSpPr>
            <a:cxnSpLocks/>
          </p:cNvCxnSpPr>
          <p:nvPr/>
        </p:nvCxnSpPr>
        <p:spPr>
          <a:xfrm>
            <a:off x="10409368" y="2947437"/>
            <a:ext cx="0" cy="3514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57421BC-A452-C8FA-F72C-80948571FC27}"/>
              </a:ext>
            </a:extLst>
          </p:cNvPr>
          <p:cNvCxnSpPr>
            <a:cxnSpLocks/>
          </p:cNvCxnSpPr>
          <p:nvPr/>
        </p:nvCxnSpPr>
        <p:spPr>
          <a:xfrm rot="16200000">
            <a:off x="9334096" y="2517481"/>
            <a:ext cx="0" cy="3514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44C6A7D-17B4-8BBA-DDE8-F4DB4F6D9299}"/>
              </a:ext>
            </a:extLst>
          </p:cNvPr>
          <p:cNvCxnSpPr>
            <a:cxnSpLocks/>
          </p:cNvCxnSpPr>
          <p:nvPr/>
        </p:nvCxnSpPr>
        <p:spPr>
          <a:xfrm rot="16200000">
            <a:off x="10769129" y="2515877"/>
            <a:ext cx="0" cy="3514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AB5921A-50AE-7D83-06FC-0EE9C299E5D3}"/>
              </a:ext>
            </a:extLst>
          </p:cNvPr>
          <p:cNvSpPr txBox="1"/>
          <p:nvPr/>
        </p:nvSpPr>
        <p:spPr>
          <a:xfrm>
            <a:off x="9520254" y="2459492"/>
            <a:ext cx="463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</a:t>
            </a:r>
            <a:endParaRPr lang="en-GB" sz="2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8FE10FC-32A9-B03B-DFF2-78FF56B2AE9E}"/>
              </a:ext>
            </a:extLst>
          </p:cNvPr>
          <p:cNvSpPr txBox="1"/>
          <p:nvPr/>
        </p:nvSpPr>
        <p:spPr>
          <a:xfrm>
            <a:off x="10210616" y="2459491"/>
            <a:ext cx="463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</a:t>
            </a:r>
            <a:endParaRPr lang="en-GB" sz="2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065A238-EE83-48AF-D640-7A13479C2F93}"/>
              </a:ext>
            </a:extLst>
          </p:cNvPr>
          <p:cNvSpPr txBox="1"/>
          <p:nvPr/>
        </p:nvSpPr>
        <p:spPr>
          <a:xfrm>
            <a:off x="9520254" y="1657007"/>
            <a:ext cx="463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H</a:t>
            </a:r>
            <a:endParaRPr lang="en-GB" sz="2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82882C9-4DF2-2B7B-C522-B18DBC16B195}"/>
              </a:ext>
            </a:extLst>
          </p:cNvPr>
          <p:cNvSpPr txBox="1"/>
          <p:nvPr/>
        </p:nvSpPr>
        <p:spPr>
          <a:xfrm>
            <a:off x="8805603" y="2459491"/>
            <a:ext cx="463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H</a:t>
            </a:r>
            <a:endParaRPr lang="en-GB" sz="2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D0451FC-290D-6A26-B9A7-03171E4DA462}"/>
              </a:ext>
            </a:extLst>
          </p:cNvPr>
          <p:cNvSpPr txBox="1"/>
          <p:nvPr/>
        </p:nvSpPr>
        <p:spPr>
          <a:xfrm>
            <a:off x="10210608" y="3261974"/>
            <a:ext cx="463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H</a:t>
            </a:r>
            <a:endParaRPr lang="en-GB" sz="2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88E9703-A139-1219-1B7D-8413E8DE9B40}"/>
              </a:ext>
            </a:extLst>
          </p:cNvPr>
          <p:cNvSpPr txBox="1"/>
          <p:nvPr/>
        </p:nvSpPr>
        <p:spPr>
          <a:xfrm>
            <a:off x="9520254" y="3261973"/>
            <a:ext cx="463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H</a:t>
            </a:r>
            <a:endParaRPr lang="en-GB" sz="2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FFFB6D1-3106-BDE2-6FA7-A69A280F2571}"/>
              </a:ext>
            </a:extLst>
          </p:cNvPr>
          <p:cNvSpPr txBox="1"/>
          <p:nvPr/>
        </p:nvSpPr>
        <p:spPr>
          <a:xfrm>
            <a:off x="10924556" y="2474730"/>
            <a:ext cx="463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O</a:t>
            </a:r>
            <a:endParaRPr lang="en-GB" sz="2000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FC22E72-4540-6427-22C3-BB7F280A0EE6}"/>
              </a:ext>
            </a:extLst>
          </p:cNvPr>
          <p:cNvCxnSpPr>
            <a:cxnSpLocks/>
          </p:cNvCxnSpPr>
          <p:nvPr/>
        </p:nvCxnSpPr>
        <p:spPr>
          <a:xfrm rot="16200000">
            <a:off x="10073973" y="2502479"/>
            <a:ext cx="0" cy="3514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7F48BB3-DFC3-1034-47B7-1F41C375CDD9}"/>
              </a:ext>
            </a:extLst>
          </p:cNvPr>
          <p:cNvCxnSpPr>
            <a:cxnSpLocks/>
          </p:cNvCxnSpPr>
          <p:nvPr/>
        </p:nvCxnSpPr>
        <p:spPr>
          <a:xfrm rot="19200000">
            <a:off x="11395053" y="2800829"/>
            <a:ext cx="0" cy="3514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C156B2F2-9820-B406-C825-4D645A76DE08}"/>
              </a:ext>
            </a:extLst>
          </p:cNvPr>
          <p:cNvSpPr txBox="1"/>
          <p:nvPr/>
        </p:nvSpPr>
        <p:spPr>
          <a:xfrm>
            <a:off x="10210608" y="1657008"/>
            <a:ext cx="463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H</a:t>
            </a:r>
            <a:endParaRPr lang="en-GB" sz="2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2E8140D-5DEB-58D6-2BE1-CA429C78E973}"/>
              </a:ext>
            </a:extLst>
          </p:cNvPr>
          <p:cNvSpPr txBox="1"/>
          <p:nvPr/>
        </p:nvSpPr>
        <p:spPr>
          <a:xfrm>
            <a:off x="11395053" y="3068097"/>
            <a:ext cx="463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H</a:t>
            </a:r>
            <a:endParaRPr lang="en-GB" sz="20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2896CD3-621C-6B0C-BFFA-63233CDDC4A5}"/>
              </a:ext>
            </a:extLst>
          </p:cNvPr>
          <p:cNvSpPr txBox="1"/>
          <p:nvPr/>
        </p:nvSpPr>
        <p:spPr>
          <a:xfrm>
            <a:off x="8233283" y="3661051"/>
            <a:ext cx="609760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AU" sz="20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Ethanol becomes:</a:t>
            </a:r>
          </a:p>
          <a:p>
            <a:pPr lvl="1">
              <a:defRPr/>
            </a:pPr>
            <a:endParaRPr lang="en-AU" sz="2000" dirty="0">
              <a:solidFill>
                <a:schemeClr val="tx2">
                  <a:lumMod val="90000"/>
                  <a:lumOff val="10000"/>
                </a:schemeClr>
              </a:solidFill>
              <a:latin typeface="Arial"/>
              <a:cs typeface="Times New Roman" panose="02020603050405020304" pitchFamily="18" charset="0"/>
            </a:endParaRPr>
          </a:p>
          <a:p>
            <a:pPr lvl="1">
              <a:defRPr/>
            </a:pPr>
            <a:r>
              <a:rPr lang="en-AU" sz="20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CCO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2CA2DC9A-8427-1272-6178-59B90623CC18}"/>
              </a:ext>
            </a:extLst>
          </p:cNvPr>
          <p:cNvSpPr txBox="1">
            <a:spLocks/>
          </p:cNvSpPr>
          <p:nvPr/>
        </p:nvSpPr>
        <p:spPr>
          <a:xfrm>
            <a:off x="8329628" y="4593720"/>
            <a:ext cx="3392980" cy="1516504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457200" rtl="0" eaLnBrk="1" latinLnBrk="0" hangingPunct="1">
              <a:spcBef>
                <a:spcPts val="70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22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300"/>
              </a:spcBef>
              <a:spcAft>
                <a:spcPts val="500"/>
              </a:spcAft>
              <a:buClr>
                <a:srgbClr val="809699"/>
              </a:buClr>
              <a:buFont typeface="Arial"/>
              <a:buNone/>
              <a:defRPr sz="15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25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14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200"/>
              </a:spcBef>
              <a:spcAft>
                <a:spcPts val="500"/>
              </a:spcAft>
              <a:buClr>
                <a:srgbClr val="809699"/>
              </a:buClr>
              <a:buFont typeface="Arial"/>
              <a:buNone/>
              <a:defRPr sz="13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5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12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r>
              <a:rPr lang="en-AU" sz="1800" i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Where hydrogens are implied on the carbon and oxygen atoms to satisfy their valencies.</a:t>
            </a:r>
          </a:p>
          <a:p>
            <a:pPr lvl="1">
              <a:defRPr/>
            </a:pPr>
            <a:endParaRPr lang="en-AU" sz="2000" dirty="0">
              <a:solidFill>
                <a:schemeClr val="tx2">
                  <a:lumMod val="90000"/>
                  <a:lumOff val="10000"/>
                </a:schemeClr>
              </a:solidFill>
              <a:latin typeface="Arial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D79F26-CA41-08A1-BDFD-88BD6A05BABD}"/>
              </a:ext>
            </a:extLst>
          </p:cNvPr>
          <p:cNvSpPr txBox="1"/>
          <p:nvPr/>
        </p:nvSpPr>
        <p:spPr>
          <a:xfrm>
            <a:off x="679883" y="4542143"/>
            <a:ext cx="716600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AU" sz="24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SMILES-TO-BERT 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AU" sz="20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A BERT based Transformer model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AU" sz="20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Designed to understand and extract feature vector from SMILES</a:t>
            </a:r>
          </a:p>
        </p:txBody>
      </p:sp>
    </p:spTree>
    <p:extLst>
      <p:ext uri="{BB962C8B-B14F-4D97-AF65-F5344CB8AC3E}">
        <p14:creationId xmlns:p14="http://schemas.microsoft.com/office/powerpoint/2010/main" val="879486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 animBg="1"/>
      <p:bldP spid="4" grpId="0"/>
      <p:bldP spid="19" grpId="0"/>
      <p:bldP spid="20" grpId="0"/>
      <p:bldP spid="22" grpId="0"/>
      <p:bldP spid="23" grpId="0"/>
      <p:bldP spid="24" grpId="0"/>
      <p:bldP spid="25" grpId="0"/>
      <p:bldP spid="26" grpId="0"/>
      <p:bldP spid="33" grpId="0"/>
      <p:bldP spid="34" grpId="0"/>
      <p:bldP spid="36" grpId="0"/>
      <p:bldP spid="37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789118-7A2F-BEAD-A5F5-8038464D5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BAAE4FB-24A4-197C-31AE-16541FB23BD0}"/>
              </a:ext>
            </a:extLst>
          </p:cNvPr>
          <p:cNvSpPr/>
          <p:nvPr/>
        </p:nvSpPr>
        <p:spPr>
          <a:xfrm>
            <a:off x="753035" y="1027294"/>
            <a:ext cx="10685930" cy="2757306"/>
          </a:xfrm>
          <a:prstGeom prst="rect">
            <a:avLst/>
          </a:prstGeom>
          <a:solidFill>
            <a:srgbClr val="EAF2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AE10761-EB35-9DBB-DAF9-22B9688CB809}"/>
              </a:ext>
            </a:extLst>
          </p:cNvPr>
          <p:cNvSpPr txBox="1">
            <a:spLocks/>
          </p:cNvSpPr>
          <p:nvPr/>
        </p:nvSpPr>
        <p:spPr>
          <a:xfrm>
            <a:off x="753035" y="293869"/>
            <a:ext cx="8404552" cy="733425"/>
          </a:xfrm>
          <a:prstGeom prst="rect">
            <a:avLst/>
          </a:prstGeom>
        </p:spPr>
        <p:txBody>
          <a:bodyPr vert="horz" lIns="0" tIns="0" rIns="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600" kern="1200">
                <a:solidFill>
                  <a:srgbClr val="B31B1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</a:rPr>
              <a:t>Datasets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B34E3D69-7B73-E519-5AE6-E4E147503109}"/>
              </a:ext>
            </a:extLst>
          </p:cNvPr>
          <p:cNvSpPr txBox="1">
            <a:spLocks/>
          </p:cNvSpPr>
          <p:nvPr/>
        </p:nvSpPr>
        <p:spPr>
          <a:xfrm>
            <a:off x="753035" y="4019371"/>
            <a:ext cx="10905565" cy="304561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457200" rtl="0" eaLnBrk="1" latinLnBrk="0" hangingPunct="1">
              <a:spcBef>
                <a:spcPts val="70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22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300"/>
              </a:spcBef>
              <a:spcAft>
                <a:spcPts val="500"/>
              </a:spcAft>
              <a:buClr>
                <a:srgbClr val="809699"/>
              </a:buClr>
              <a:buFont typeface="Arial"/>
              <a:buNone/>
              <a:defRPr sz="15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25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14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200"/>
              </a:spcBef>
              <a:spcAft>
                <a:spcPts val="500"/>
              </a:spcAft>
              <a:buClr>
                <a:srgbClr val="809699"/>
              </a:buClr>
              <a:buFont typeface="Arial"/>
              <a:buNone/>
              <a:defRPr sz="13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5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12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AU" sz="24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Evaluation Metrics</a:t>
            </a:r>
          </a:p>
          <a:p>
            <a:pPr>
              <a:defRPr/>
            </a:pPr>
            <a:r>
              <a:rPr lang="en-AU" sz="20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ROC-AUC: </a:t>
            </a:r>
            <a:r>
              <a:rPr lang="en-AU" sz="20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How well the model separates BBB+ from BBB- (the closer to 1.0, the less random and closer to perfect the separation.</a:t>
            </a:r>
          </a:p>
          <a:p>
            <a:pPr>
              <a:defRPr/>
            </a:pPr>
            <a:r>
              <a:rPr lang="en-AU" sz="20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Recall: </a:t>
            </a:r>
            <a:r>
              <a:rPr lang="en-AU" sz="20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Measures the fraction of positives which were correct.</a:t>
            </a:r>
          </a:p>
          <a:p>
            <a:pPr>
              <a:defRPr/>
            </a:pPr>
            <a:r>
              <a:rPr lang="en-AU" sz="20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F1 Score: </a:t>
            </a:r>
            <a:r>
              <a:rPr lang="en-AU" sz="20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The harmonic mean of precision and recall (important for imbalanced sets). The higher the F1 Score, the better the performance of the model.</a:t>
            </a:r>
          </a:p>
          <a:p>
            <a:pPr>
              <a:defRPr/>
            </a:pPr>
            <a:endParaRPr lang="en-AU" sz="2400" dirty="0">
              <a:solidFill>
                <a:schemeClr val="tx2">
                  <a:lumMod val="90000"/>
                  <a:lumOff val="10000"/>
                </a:schemeClr>
              </a:solidFill>
              <a:latin typeface="Arial"/>
              <a:cs typeface="Times New Roman" panose="02020603050405020304" pitchFamily="18" charset="0"/>
            </a:endParaRPr>
          </a:p>
          <a:p>
            <a:pPr>
              <a:defRPr/>
            </a:pPr>
            <a:endParaRPr lang="en-AU" sz="2400" dirty="0">
              <a:solidFill>
                <a:schemeClr val="tx2">
                  <a:lumMod val="90000"/>
                  <a:lumOff val="10000"/>
                </a:schemeClr>
              </a:solidFill>
              <a:latin typeface="Arial"/>
              <a:cs typeface="Times New Roman" panose="02020603050405020304" pitchFamily="18" charset="0"/>
            </a:endParaRPr>
          </a:p>
          <a:p>
            <a:pPr>
              <a:defRPr/>
            </a:pPr>
            <a:endParaRPr lang="en-AU" sz="2400" b="1" dirty="0">
              <a:solidFill>
                <a:schemeClr val="tx2">
                  <a:lumMod val="90000"/>
                  <a:lumOff val="10000"/>
                </a:schemeClr>
              </a:solidFill>
              <a:latin typeface="Arial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C82D651-7C91-1F3F-3741-374A7BC8EB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940089"/>
              </p:ext>
            </p:extLst>
          </p:nvPr>
        </p:nvGraphicFramePr>
        <p:xfrm>
          <a:off x="1011678" y="1257300"/>
          <a:ext cx="10194586" cy="2304227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824857">
                  <a:extLst>
                    <a:ext uri="{9D8B030D-6E8A-4147-A177-3AD203B41FA5}">
                      <a16:colId xmlns:a16="http://schemas.microsoft.com/office/drawing/2014/main" val="758293270"/>
                    </a:ext>
                  </a:extLst>
                </a:gridCol>
                <a:gridCol w="2370193">
                  <a:extLst>
                    <a:ext uri="{9D8B030D-6E8A-4147-A177-3AD203B41FA5}">
                      <a16:colId xmlns:a16="http://schemas.microsoft.com/office/drawing/2014/main" val="923771375"/>
                    </a:ext>
                  </a:extLst>
                </a:gridCol>
                <a:gridCol w="4999536">
                  <a:extLst>
                    <a:ext uri="{9D8B030D-6E8A-4147-A177-3AD203B41FA5}">
                      <a16:colId xmlns:a16="http://schemas.microsoft.com/office/drawing/2014/main" val="2915529322"/>
                    </a:ext>
                  </a:extLst>
                </a:gridCol>
              </a:tblGrid>
              <a:tr h="636563">
                <a:tc>
                  <a:txBody>
                    <a:bodyPr/>
                    <a:lstStyle/>
                    <a:p>
                      <a:r>
                        <a:rPr lang="en-GB" dirty="0"/>
                        <a:t>Name of Dataset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306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No. of Molecules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306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Notes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306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486638"/>
                  </a:ext>
                </a:extLst>
              </a:tr>
              <a:tr h="363750">
                <a:tc>
                  <a:txBody>
                    <a:bodyPr/>
                    <a:lstStyle/>
                    <a:p>
                      <a:r>
                        <a:rPr lang="en-GB" dirty="0" err="1"/>
                        <a:t>DeepChem</a:t>
                      </a:r>
                      <a:r>
                        <a:rPr lang="en-GB" dirty="0"/>
                        <a:t> BBBP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Well-balanced, pre-weighted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02655360"/>
                  </a:ext>
                </a:extLst>
              </a:tr>
              <a:tr h="661824">
                <a:tc>
                  <a:txBody>
                    <a:bodyPr/>
                    <a:lstStyle/>
                    <a:p>
                      <a:r>
                        <a:rPr lang="en-GB" dirty="0"/>
                        <a:t>PubChem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7807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Highly imbalanced (required data manipulation), ~12.1% non-permeable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54957258"/>
                  </a:ext>
                </a:extLst>
              </a:tr>
              <a:tr h="636563">
                <a:tc>
                  <a:txBody>
                    <a:bodyPr/>
                    <a:lstStyle/>
                    <a:p>
                      <a:r>
                        <a:rPr lang="en-GB" dirty="0" err="1"/>
                        <a:t>MaskAtom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4095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External validation, diverse scaffold split used.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9363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6893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00FCE-43A8-B24F-3313-C64148D50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05527CD-CFEB-BF25-6F51-0632D35DB8FC}"/>
              </a:ext>
            </a:extLst>
          </p:cNvPr>
          <p:cNvSpPr txBox="1">
            <a:spLocks/>
          </p:cNvSpPr>
          <p:nvPr/>
        </p:nvSpPr>
        <p:spPr>
          <a:xfrm>
            <a:off x="753035" y="290592"/>
            <a:ext cx="8404552" cy="733425"/>
          </a:xfrm>
          <a:prstGeom prst="rect">
            <a:avLst/>
          </a:prstGeom>
        </p:spPr>
        <p:txBody>
          <a:bodyPr vert="horz" lIns="0" tIns="0" rIns="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600" kern="1200">
                <a:solidFill>
                  <a:srgbClr val="B31B1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</a:rPr>
              <a:t>Results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159F084-8BEF-C9D7-7F88-4A75D5AE3E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050758"/>
              </p:ext>
            </p:extLst>
          </p:nvPr>
        </p:nvGraphicFramePr>
        <p:xfrm>
          <a:off x="145915" y="2502208"/>
          <a:ext cx="11712102" cy="4210751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1611056">
                  <a:extLst>
                    <a:ext uri="{9D8B030D-6E8A-4147-A177-3AD203B41FA5}">
                      <a16:colId xmlns:a16="http://schemas.microsoft.com/office/drawing/2014/main" val="2401451365"/>
                    </a:ext>
                  </a:extLst>
                </a:gridCol>
                <a:gridCol w="2481760">
                  <a:extLst>
                    <a:ext uri="{9D8B030D-6E8A-4147-A177-3AD203B41FA5}">
                      <a16:colId xmlns:a16="http://schemas.microsoft.com/office/drawing/2014/main" val="1268751054"/>
                    </a:ext>
                  </a:extLst>
                </a:gridCol>
                <a:gridCol w="1440307">
                  <a:extLst>
                    <a:ext uri="{9D8B030D-6E8A-4147-A177-3AD203B41FA5}">
                      <a16:colId xmlns:a16="http://schemas.microsoft.com/office/drawing/2014/main" val="3435597491"/>
                    </a:ext>
                  </a:extLst>
                </a:gridCol>
                <a:gridCol w="1891661">
                  <a:extLst>
                    <a:ext uri="{9D8B030D-6E8A-4147-A177-3AD203B41FA5}">
                      <a16:colId xmlns:a16="http://schemas.microsoft.com/office/drawing/2014/main" val="4154254292"/>
                    </a:ext>
                  </a:extLst>
                </a:gridCol>
                <a:gridCol w="1742345">
                  <a:extLst>
                    <a:ext uri="{9D8B030D-6E8A-4147-A177-3AD203B41FA5}">
                      <a16:colId xmlns:a16="http://schemas.microsoft.com/office/drawing/2014/main" val="1712446002"/>
                    </a:ext>
                  </a:extLst>
                </a:gridCol>
                <a:gridCol w="2544973">
                  <a:extLst>
                    <a:ext uri="{9D8B030D-6E8A-4147-A177-3AD203B41FA5}">
                      <a16:colId xmlns:a16="http://schemas.microsoft.com/office/drawing/2014/main" val="429883205"/>
                    </a:ext>
                  </a:extLst>
                </a:gridCol>
              </a:tblGrid>
              <a:tr h="53630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</a:rPr>
                        <a:t>Dataset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</a:rPr>
                        <a:t>Best Classifier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</a:rPr>
                        <a:t>ROC-AUC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</a:rPr>
                        <a:t>F1 (Permeable)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</a:rPr>
                        <a:t>Recall (Permeable)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</a:rPr>
                        <a:t>Notes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8532965"/>
                  </a:ext>
                </a:extLst>
              </a:tr>
              <a:tr h="1238563">
                <a:tc>
                  <a:txBody>
                    <a:bodyPr/>
                    <a:lstStyle/>
                    <a:p>
                      <a:r>
                        <a:rPr lang="en-GB" sz="1800" dirty="0" err="1"/>
                        <a:t>DeepChem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LR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0.986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0.94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0.96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High separability + SMILE-TO-BERT already very effective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517536"/>
                  </a:ext>
                </a:extLst>
              </a:tr>
              <a:tr h="835434">
                <a:tc>
                  <a:txBody>
                    <a:bodyPr/>
                    <a:lstStyle/>
                    <a:p>
                      <a:r>
                        <a:rPr lang="en-GB" sz="1800" dirty="0"/>
                        <a:t>PubChem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RF w/ Threshold of 0.730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0.808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0.847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0.77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Non-linear model handled data better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8872363"/>
                  </a:ext>
                </a:extLst>
              </a:tr>
              <a:tr h="1470794">
                <a:tc>
                  <a:txBody>
                    <a:bodyPr/>
                    <a:lstStyle/>
                    <a:p>
                      <a:r>
                        <a:rPr lang="en-GB" sz="1800" dirty="0" err="1"/>
                        <a:t>MaskAtom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Weighted LR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0.836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0.837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0.88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Best recall among approaches- shows linear models can still compete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359383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496FA34-5086-3BE0-C551-3C5B46E86BF9}"/>
              </a:ext>
            </a:extLst>
          </p:cNvPr>
          <p:cNvSpPr txBox="1"/>
          <p:nvPr/>
        </p:nvSpPr>
        <p:spPr>
          <a:xfrm>
            <a:off x="709490" y="915477"/>
            <a:ext cx="110644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cs typeface="Times New Roman" panose="02020603050405020304" pitchFamily="18" charset="0"/>
              </a:rPr>
              <a:t>SMILES-to-BERT models consistently achieved higher ROC-AUC, F1 and recall values, particularly on </a:t>
            </a:r>
            <a:r>
              <a:rPr lang="en-US" dirty="0" err="1">
                <a:cs typeface="Times New Roman" panose="02020603050405020304" pitchFamily="18" charset="0"/>
              </a:rPr>
              <a:t>DeepChem</a:t>
            </a:r>
            <a:r>
              <a:rPr lang="en-US" dirty="0">
                <a:cs typeface="Times New Roman" panose="02020603050405020304" pitchFamily="18" charset="0"/>
              </a:rPr>
              <a:t> and </a:t>
            </a:r>
            <a:r>
              <a:rPr lang="en-US" dirty="0" err="1">
                <a:cs typeface="Times New Roman" panose="02020603050405020304" pitchFamily="18" charset="0"/>
              </a:rPr>
              <a:t>MaskAtom</a:t>
            </a:r>
            <a:r>
              <a:rPr lang="en-US" dirty="0"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cs typeface="Times New Roman" panose="02020603050405020304" pitchFamily="18" charset="0"/>
            </a:endParaRPr>
          </a:p>
          <a:p>
            <a:r>
              <a:rPr lang="en-US" dirty="0">
                <a:cs typeface="Times New Roman" panose="02020603050405020304" pitchFamily="18" charset="0"/>
              </a:rPr>
              <a:t>Random Forest was selected as the best classifier for PubChem because of suitability compared to classifiers like SMOTE.</a:t>
            </a:r>
          </a:p>
        </p:txBody>
      </p:sp>
    </p:spTree>
    <p:extLst>
      <p:ext uri="{BB962C8B-B14F-4D97-AF65-F5344CB8AC3E}">
        <p14:creationId xmlns:p14="http://schemas.microsoft.com/office/powerpoint/2010/main" val="324426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42987-713E-46A4-BF6B-9F0610F3B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F73CBC-71B6-C9E5-D0DD-9914BE2F69C0}"/>
              </a:ext>
            </a:extLst>
          </p:cNvPr>
          <p:cNvSpPr txBox="1">
            <a:spLocks/>
          </p:cNvSpPr>
          <p:nvPr/>
        </p:nvSpPr>
        <p:spPr>
          <a:xfrm>
            <a:off x="753035" y="293869"/>
            <a:ext cx="8404552" cy="733425"/>
          </a:xfrm>
          <a:prstGeom prst="rect">
            <a:avLst/>
          </a:prstGeom>
        </p:spPr>
        <p:txBody>
          <a:bodyPr vert="horz" lIns="0" tIns="0" rIns="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600" kern="1200">
                <a:solidFill>
                  <a:srgbClr val="B31B1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</a:rPr>
              <a:t>Takeaways and Next Steps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89EB55A-D734-0163-01C5-738BC219F0AE}"/>
              </a:ext>
            </a:extLst>
          </p:cNvPr>
          <p:cNvSpPr txBox="1">
            <a:spLocks/>
          </p:cNvSpPr>
          <p:nvPr/>
        </p:nvSpPr>
        <p:spPr>
          <a:xfrm>
            <a:off x="753035" y="1027294"/>
            <a:ext cx="10905565" cy="527622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457200" rtl="0" eaLnBrk="1" latinLnBrk="0" hangingPunct="1">
              <a:spcBef>
                <a:spcPts val="70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22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300"/>
              </a:spcBef>
              <a:spcAft>
                <a:spcPts val="500"/>
              </a:spcAft>
              <a:buClr>
                <a:srgbClr val="809699"/>
              </a:buClr>
              <a:buFont typeface="Arial"/>
              <a:buNone/>
              <a:defRPr sz="15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25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14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200"/>
              </a:spcBef>
              <a:spcAft>
                <a:spcPts val="500"/>
              </a:spcAft>
              <a:buClr>
                <a:srgbClr val="809699"/>
              </a:buClr>
              <a:buFont typeface="Arial"/>
              <a:buNone/>
              <a:defRPr sz="13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5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12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Classical ML</a:t>
            </a:r>
            <a:r>
              <a:rPr lang="en-GB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strong baselines and can even achieve a strong ROC-AUC and F1 when paired with transformer-based feature representation but struggle with imbalance. Falls short on analysing longer SMILES strings.</a:t>
            </a:r>
          </a:p>
          <a:p>
            <a:r>
              <a:rPr lang="en-GB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More Complex Models</a:t>
            </a:r>
            <a:r>
              <a:rPr lang="en-GB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Random Forest improves performance on noisier datasets. Weighted models excel at recall and reducing false negatives.</a:t>
            </a:r>
          </a:p>
          <a:p>
            <a:r>
              <a:rPr lang="en-GB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LLMs</a:t>
            </a:r>
            <a:r>
              <a:rPr lang="en-GB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Exciting frontier and has few-shot has potential for SMILES reasoning but failed to outperform other models.</a:t>
            </a:r>
          </a:p>
          <a:p>
            <a:r>
              <a:rPr lang="en-AU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What does this mean?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BBBP can reduce costly late-stage failures</a:t>
            </a:r>
            <a:r>
              <a:rPr lang="en-AU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.</a:t>
            </a:r>
            <a:endParaRPr lang="en-AU" sz="2400" dirty="0">
              <a:solidFill>
                <a:schemeClr val="tx2">
                  <a:lumMod val="90000"/>
                  <a:lumOff val="10000"/>
                </a:schemeClr>
              </a:solidFill>
              <a:latin typeface="Arial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  <a:cs typeface="Times New Roman" panose="02020603050405020304" pitchFamily="18" charset="0"/>
              </a:rPr>
              <a:t>Combine with multi-task learning and further LLM development for more accurate predictions.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500"/>
              </a:spcAft>
              <a:buClr>
                <a:srgbClr val="B31B1B"/>
              </a:buClr>
              <a:buSzTx/>
              <a:buFont typeface="Arial"/>
              <a:buNone/>
              <a:tabLst/>
              <a:defRPr/>
            </a:pPr>
            <a:endParaRPr kumimoji="0" lang="en-AU" sz="24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90000"/>
                  <a:lumOff val="10000"/>
                </a:schemeClr>
              </a:solidFill>
              <a:effectLst/>
              <a:uLnTx/>
              <a:uFillTx/>
              <a:latin typeface="Arial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726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E4B05A-922E-4BCD-C70F-86D72D951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B265BE8-D5C4-EB3E-E84C-7D8A8DAB0F3B}"/>
              </a:ext>
            </a:extLst>
          </p:cNvPr>
          <p:cNvSpPr txBox="1">
            <a:spLocks/>
          </p:cNvSpPr>
          <p:nvPr/>
        </p:nvSpPr>
        <p:spPr>
          <a:xfrm>
            <a:off x="4210646" y="380399"/>
            <a:ext cx="3770708" cy="1612752"/>
          </a:xfrm>
          <a:prstGeom prst="rect">
            <a:avLst/>
          </a:prstGeom>
        </p:spPr>
        <p:txBody>
          <a:bodyPr vert="horz" lIns="0" tIns="0" rIns="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600" kern="1200">
                <a:solidFill>
                  <a:srgbClr val="B31B1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/>
              </a:rPr>
              <a:t>Thank you!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EA360661-4AFA-4F6A-8B64-85D8BF1CC851}"/>
              </a:ext>
            </a:extLst>
          </p:cNvPr>
          <p:cNvSpPr txBox="1">
            <a:spLocks/>
          </p:cNvSpPr>
          <p:nvPr/>
        </p:nvSpPr>
        <p:spPr>
          <a:xfrm>
            <a:off x="897954" y="1581772"/>
            <a:ext cx="10905565" cy="272897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457200" rtl="0" eaLnBrk="1" latinLnBrk="0" hangingPunct="1">
              <a:spcBef>
                <a:spcPts val="70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22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300"/>
              </a:spcBef>
              <a:spcAft>
                <a:spcPts val="500"/>
              </a:spcAft>
              <a:buClr>
                <a:srgbClr val="809699"/>
              </a:buClr>
              <a:buFont typeface="Arial"/>
              <a:buNone/>
              <a:defRPr sz="15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25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14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200"/>
              </a:spcBef>
              <a:spcAft>
                <a:spcPts val="500"/>
              </a:spcAft>
              <a:buClr>
                <a:srgbClr val="809699"/>
              </a:buClr>
              <a:buFont typeface="Arial"/>
              <a:buNone/>
              <a:defRPr sz="13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50"/>
              </a:spcBef>
              <a:spcAft>
                <a:spcPts val="500"/>
              </a:spcAft>
              <a:buClr>
                <a:srgbClr val="B31B1B"/>
              </a:buClr>
              <a:buFont typeface="Arial"/>
              <a:buNone/>
              <a:defRPr sz="1200" kern="1200">
                <a:solidFill>
                  <a:srgbClr val="B31B1B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Acknowledgements:</a:t>
            </a:r>
          </a:p>
          <a:p>
            <a:r>
              <a:rPr lang="en-GB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N8 CIR</a:t>
            </a:r>
          </a:p>
          <a:p>
            <a:r>
              <a:rPr lang="en-GB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My supervisors, </a:t>
            </a:r>
            <a:r>
              <a:rPr lang="en-GB" sz="24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Procheta</a:t>
            </a:r>
            <a:r>
              <a:rPr lang="en-GB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Sen and </a:t>
            </a:r>
            <a:r>
              <a:rPr lang="en-GB" sz="24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Manhui</a:t>
            </a:r>
            <a:r>
              <a:rPr lang="en-GB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Wang</a:t>
            </a:r>
          </a:p>
          <a:p>
            <a:r>
              <a:rPr lang="en-GB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The Research IT department at the University of Liverpool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500"/>
              </a:spcAft>
              <a:buClr>
                <a:srgbClr val="B31B1B"/>
              </a:buClr>
              <a:buSzTx/>
              <a:buFont typeface="Arial"/>
              <a:buNone/>
              <a:tabLst/>
              <a:defRPr/>
            </a:pPr>
            <a:endParaRPr kumimoji="0" lang="en-AU" sz="24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90000"/>
                  <a:lumOff val="10000"/>
                </a:schemeClr>
              </a:solidFill>
              <a:effectLst/>
              <a:uLnTx/>
              <a:uFillTx/>
              <a:latin typeface="Arial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57AFFA5-A301-633F-6EA6-A617B9A29F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6486" y="5198409"/>
            <a:ext cx="2914650" cy="145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Accessibility: Library Disability Support Assistance - Library at  University of Liverpool">
            <a:extLst>
              <a:ext uri="{FF2B5EF4-FFF2-40B4-BE49-F238E27FC236}">
                <a16:creationId xmlns:a16="http://schemas.microsoft.com/office/drawing/2014/main" id="{DC09D245-DAEC-3B6C-EBB5-AE616EBA7D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954" y="5453939"/>
            <a:ext cx="3715621" cy="943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311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621</Words>
  <Application>Microsoft Office PowerPoint</Application>
  <PresentationFormat>Widescreen</PresentationFormat>
  <Paragraphs>107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Times New Roman</vt:lpstr>
      <vt:lpstr>Office Theme</vt:lpstr>
      <vt:lpstr>Transformer-based Molecular Classification Models for Blood Brain Barrier Penetration Prediction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Transformer-based Molecular Classification Models for Blood Brain Barrier Penetration Prediction</dc:title>
  <dc:creator>Patel, Hamzah</dc:creator>
  <cp:lastModifiedBy>Emma Finch</cp:lastModifiedBy>
  <cp:revision>7</cp:revision>
  <dcterms:created xsi:type="dcterms:W3CDTF">2025-09-08T11:55:50Z</dcterms:created>
  <dcterms:modified xsi:type="dcterms:W3CDTF">2025-09-10T16:04:30Z</dcterms:modified>
</cp:coreProperties>
</file>