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be85869d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7be85869d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be85869d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7be85869d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7be85869d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7be85869d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7c55aeb55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7c55aeb55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be85869d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7be85869d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be85869d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be85869d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c55aeb55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7c55aeb55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05558" y="1460350"/>
            <a:ext cx="8520600" cy="2052600"/>
          </a:xfrm>
          <a:prstGeom prst="rect">
            <a:avLst/>
          </a:prstGeom>
        </p:spPr>
        <p:txBody>
          <a:bodyPr anchorCtr="0" anchor="b" bIns="91425" lIns="91425" spcFirstLastPara="1" rIns="91425" wrap="square" tIns="91425">
            <a:normAutofit fontScale="90000"/>
          </a:bodyPr>
          <a:lstStyle/>
          <a:p>
            <a:pPr indent="0" lvl="0" marL="914400" rtl="0" algn="l">
              <a:lnSpc>
                <a:spcPct val="115000"/>
              </a:lnSpc>
              <a:spcBef>
                <a:spcPts val="0"/>
              </a:spcBef>
              <a:spcAft>
                <a:spcPts val="0"/>
              </a:spcAft>
              <a:buNone/>
            </a:pPr>
            <a:r>
              <a:rPr b="1" lang="en" sz="4222">
                <a:highlight>
                  <a:srgbClr val="FFFFFF"/>
                </a:highlight>
                <a:latin typeface="Times New Roman"/>
                <a:ea typeface="Times New Roman"/>
                <a:cs typeface="Times New Roman"/>
                <a:sym typeface="Times New Roman"/>
              </a:rPr>
              <a:t>AI Quantum Entangled PET</a:t>
            </a:r>
            <a:endParaRPr b="1" sz="4222">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rPr lang="en" sz="2386">
                <a:latin typeface="Times New Roman"/>
                <a:ea typeface="Times New Roman"/>
                <a:cs typeface="Times New Roman"/>
                <a:sym typeface="Times New Roman"/>
              </a:rPr>
              <a:t>		  By Kiran Pooni, University of York</a:t>
            </a:r>
            <a:endParaRPr sz="2386">
              <a:latin typeface="Times New Roman"/>
              <a:ea typeface="Times New Roman"/>
              <a:cs typeface="Times New Roman"/>
              <a:sym typeface="Times New Roman"/>
            </a:endParaRPr>
          </a:p>
          <a:p>
            <a:pPr indent="0" lvl="0" marL="0" rtl="0" algn="l">
              <a:spcBef>
                <a:spcPts val="0"/>
              </a:spcBef>
              <a:spcAft>
                <a:spcPts val="0"/>
              </a:spcAft>
              <a:buNone/>
            </a:pPr>
            <a:r>
              <a:t/>
            </a:r>
            <a:endParaRPr sz="2386">
              <a:latin typeface="Times New Roman"/>
              <a:ea typeface="Times New Roman"/>
              <a:cs typeface="Times New Roman"/>
              <a:sym typeface="Times New Roman"/>
            </a:endParaRPr>
          </a:p>
          <a:p>
            <a:pPr indent="0" lvl="0" marL="0" rtl="0" algn="l">
              <a:spcBef>
                <a:spcPts val="0"/>
              </a:spcBef>
              <a:spcAft>
                <a:spcPts val="0"/>
              </a:spcAft>
              <a:buNone/>
            </a:pPr>
            <a:r>
              <a:rPr lang="en" sz="2386">
                <a:latin typeface="Times New Roman"/>
                <a:ea typeface="Times New Roman"/>
                <a:cs typeface="Times New Roman"/>
                <a:sym typeface="Times New Roman"/>
              </a:rPr>
              <a:t>		   </a:t>
            </a:r>
            <a:r>
              <a:rPr lang="en" sz="2053">
                <a:latin typeface="Times New Roman"/>
                <a:ea typeface="Times New Roman"/>
                <a:cs typeface="Times New Roman"/>
                <a:sym typeface="Times New Roman"/>
              </a:rPr>
              <a:t>kp1215@york.ac.uk</a:t>
            </a:r>
            <a:endParaRPr sz="2053">
              <a:latin typeface="Times New Roman"/>
              <a:ea typeface="Times New Roman"/>
              <a:cs typeface="Times New Roman"/>
              <a:sym typeface="Times New Roman"/>
            </a:endParaRPr>
          </a:p>
          <a:p>
            <a:pPr indent="0" lvl="0" marL="0" rtl="0" algn="l">
              <a:spcBef>
                <a:spcPts val="0"/>
              </a:spcBef>
              <a:spcAft>
                <a:spcPts val="0"/>
              </a:spcAft>
              <a:buNone/>
            </a:pPr>
            <a:r>
              <a:t/>
            </a:r>
            <a:endParaRPr sz="183">
              <a:solidFill>
                <a:schemeClr val="dk2"/>
              </a:solidFill>
            </a:endParaRPr>
          </a:p>
          <a:p>
            <a:pPr indent="0" lvl="0" marL="0" rtl="0" algn="l">
              <a:spcBef>
                <a:spcPts val="0"/>
              </a:spcBef>
              <a:spcAft>
                <a:spcPts val="0"/>
              </a:spcAft>
              <a:buNone/>
            </a:pPr>
            <a:r>
              <a:t/>
            </a:r>
            <a:endParaRPr sz="183">
              <a:solidFill>
                <a:schemeClr val="dk2"/>
              </a:solidFill>
            </a:endParaRPr>
          </a:p>
          <a:p>
            <a:pPr indent="0" lvl="0" marL="0" rtl="0" algn="l">
              <a:spcBef>
                <a:spcPts val="0"/>
              </a:spcBef>
              <a:spcAft>
                <a:spcPts val="0"/>
              </a:spcAft>
              <a:buNone/>
            </a:pPr>
            <a:r>
              <a:t/>
            </a:r>
            <a:endParaRPr sz="183">
              <a:solidFill>
                <a:schemeClr val="dk2"/>
              </a:solidFill>
            </a:endParaRPr>
          </a:p>
          <a:p>
            <a:pPr indent="0" lvl="0" marL="0" rtl="0" algn="l">
              <a:spcBef>
                <a:spcPts val="0"/>
              </a:spcBef>
              <a:spcAft>
                <a:spcPts val="0"/>
              </a:spcAft>
              <a:buClr>
                <a:schemeClr val="dk1"/>
              </a:buClr>
              <a:buSzPts val="990"/>
              <a:buFont typeface="Arial"/>
              <a:buNone/>
            </a:pPr>
            <a:r>
              <a:rPr lang="en" sz="183">
                <a:solidFill>
                  <a:schemeClr val="dk2"/>
                </a:solidFill>
              </a:rPr>
              <a:t>zz</a:t>
            </a:r>
            <a:endParaRPr sz="183">
              <a:solidFill>
                <a:schemeClr val="dk2"/>
              </a:solidFill>
            </a:endParaRPr>
          </a:p>
        </p:txBody>
      </p:sp>
      <p:pic>
        <p:nvPicPr>
          <p:cNvPr id="55" name="Google Shape;55;p13" title="n8 cir logo.png"/>
          <p:cNvPicPr preferRelativeResize="0"/>
          <p:nvPr/>
        </p:nvPicPr>
        <p:blipFill rotWithShape="1">
          <a:blip r:embed="rId3">
            <a:alphaModFix/>
          </a:blip>
          <a:srcRect b="0" l="0" r="-5042" t="-5042"/>
          <a:stretch/>
        </p:blipFill>
        <p:spPr>
          <a:xfrm>
            <a:off x="4955382" y="34750"/>
            <a:ext cx="1948416" cy="973249"/>
          </a:xfrm>
          <a:prstGeom prst="rect">
            <a:avLst/>
          </a:prstGeom>
          <a:noFill/>
          <a:ln>
            <a:noFill/>
          </a:ln>
        </p:spPr>
      </p:pic>
      <p:pic>
        <p:nvPicPr>
          <p:cNvPr id="56" name="Google Shape;56;p13" title="UOY-Logo-Stacked-shield-Black.png"/>
          <p:cNvPicPr preferRelativeResize="0"/>
          <p:nvPr/>
        </p:nvPicPr>
        <p:blipFill>
          <a:blip r:embed="rId4">
            <a:alphaModFix/>
          </a:blip>
          <a:stretch>
            <a:fillRect/>
          </a:stretch>
        </p:blipFill>
        <p:spPr>
          <a:xfrm>
            <a:off x="6903800" y="12"/>
            <a:ext cx="2185332" cy="10079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title="nm-pet-coincidence.png"/>
          <p:cNvPicPr preferRelativeResize="0"/>
          <p:nvPr/>
        </p:nvPicPr>
        <p:blipFill>
          <a:blip r:embed="rId3">
            <a:alphaModFix/>
          </a:blip>
          <a:stretch>
            <a:fillRect/>
          </a:stretch>
        </p:blipFill>
        <p:spPr>
          <a:xfrm>
            <a:off x="4680375" y="25975"/>
            <a:ext cx="4302886" cy="2280525"/>
          </a:xfrm>
          <a:prstGeom prst="rect">
            <a:avLst/>
          </a:prstGeom>
          <a:noFill/>
          <a:ln>
            <a:noFill/>
          </a:ln>
        </p:spPr>
      </p:pic>
      <p:sp>
        <p:nvSpPr>
          <p:cNvPr id="62" name="Google Shape;62;p14"/>
          <p:cNvSpPr txBox="1"/>
          <p:nvPr/>
        </p:nvSpPr>
        <p:spPr>
          <a:xfrm>
            <a:off x="196650" y="863250"/>
            <a:ext cx="41295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Positron (e</a:t>
            </a:r>
            <a:r>
              <a:rPr baseline="30000" lang="en" sz="1500">
                <a:solidFill>
                  <a:schemeClr val="dk1"/>
                </a:solidFill>
                <a:latin typeface="Times New Roman"/>
                <a:ea typeface="Times New Roman"/>
                <a:cs typeface="Times New Roman"/>
                <a:sym typeface="Times New Roman"/>
              </a:rPr>
              <a:t>+</a:t>
            </a: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emitted</a:t>
            </a:r>
            <a:r>
              <a:rPr lang="en" sz="1500">
                <a:solidFill>
                  <a:schemeClr val="dk1"/>
                </a:solidFill>
                <a:latin typeface="Times New Roman"/>
                <a:ea typeface="Times New Roman"/>
                <a:cs typeface="Times New Roman"/>
                <a:sym typeface="Times New Roman"/>
              </a:rPr>
              <a:t> from a 𝞫+ source in the patient anhilates with an electron producing a photon pair emitted back to back. The </a:t>
            </a:r>
            <a:r>
              <a:rPr lang="en" sz="1500">
                <a:solidFill>
                  <a:schemeClr val="dk1"/>
                </a:solidFill>
                <a:latin typeface="Times New Roman"/>
                <a:ea typeface="Times New Roman"/>
                <a:cs typeface="Times New Roman"/>
                <a:sym typeface="Times New Roman"/>
              </a:rPr>
              <a:t>photons</a:t>
            </a:r>
            <a:r>
              <a:rPr lang="en" sz="1500">
                <a:solidFill>
                  <a:schemeClr val="dk1"/>
                </a:solidFill>
                <a:latin typeface="Times New Roman"/>
                <a:ea typeface="Times New Roman"/>
                <a:cs typeface="Times New Roman"/>
                <a:sym typeface="Times New Roman"/>
              </a:rPr>
              <a:t> are then detected and the </a:t>
            </a:r>
            <a:r>
              <a:rPr lang="en" sz="1500">
                <a:solidFill>
                  <a:schemeClr val="dk1"/>
                </a:solidFill>
                <a:latin typeface="Times New Roman"/>
                <a:ea typeface="Times New Roman"/>
                <a:cs typeface="Times New Roman"/>
                <a:sym typeface="Times New Roman"/>
              </a:rPr>
              <a:t>annihilation</a:t>
            </a:r>
            <a:r>
              <a:rPr lang="en" sz="1500">
                <a:solidFill>
                  <a:schemeClr val="dk1"/>
                </a:solidFill>
                <a:latin typeface="Times New Roman"/>
                <a:ea typeface="Times New Roman"/>
                <a:cs typeface="Times New Roman"/>
                <a:sym typeface="Times New Roman"/>
              </a:rPr>
              <a:t> site can be pinpointed. But the photons can be photo-</a:t>
            </a:r>
            <a:r>
              <a:rPr lang="en" sz="1500">
                <a:solidFill>
                  <a:schemeClr val="dk1"/>
                </a:solidFill>
                <a:latin typeface="Times New Roman"/>
                <a:ea typeface="Times New Roman"/>
                <a:cs typeface="Times New Roman"/>
                <a:sym typeface="Times New Roman"/>
              </a:rPr>
              <a:t>absorbed</a:t>
            </a:r>
            <a:r>
              <a:rPr lang="en" sz="1500">
                <a:solidFill>
                  <a:schemeClr val="dk1"/>
                </a:solidFill>
                <a:latin typeface="Times New Roman"/>
                <a:ea typeface="Times New Roman"/>
                <a:cs typeface="Times New Roman"/>
                <a:sym typeface="Times New Roman"/>
              </a:rPr>
              <a:t> or compton scattered in the patient </a:t>
            </a:r>
            <a:r>
              <a:rPr lang="en" sz="1500">
                <a:solidFill>
                  <a:schemeClr val="dk1"/>
                </a:solidFill>
                <a:latin typeface="Times New Roman"/>
                <a:ea typeface="Times New Roman"/>
                <a:cs typeface="Times New Roman"/>
                <a:sym typeface="Times New Roman"/>
              </a:rPr>
              <a:t>learning</a:t>
            </a:r>
            <a:r>
              <a:rPr lang="en" sz="1500">
                <a:solidFill>
                  <a:schemeClr val="dk1"/>
                </a:solidFill>
                <a:latin typeface="Times New Roman"/>
                <a:ea typeface="Times New Roman"/>
                <a:cs typeface="Times New Roman"/>
                <a:sym typeface="Times New Roman"/>
              </a:rPr>
              <a:t> to the different </a:t>
            </a:r>
            <a:r>
              <a:rPr lang="en" sz="1500">
                <a:solidFill>
                  <a:schemeClr val="dk1"/>
                </a:solidFill>
                <a:latin typeface="Times New Roman"/>
                <a:ea typeface="Times New Roman"/>
                <a:cs typeface="Times New Roman"/>
                <a:sym typeface="Times New Roman"/>
              </a:rPr>
              <a:t>coincidence</a:t>
            </a:r>
            <a:r>
              <a:rPr lang="en" sz="1500">
                <a:solidFill>
                  <a:schemeClr val="dk1"/>
                </a:solidFill>
                <a:latin typeface="Times New Roman"/>
                <a:ea typeface="Times New Roman"/>
                <a:cs typeface="Times New Roman"/>
                <a:sym typeface="Times New Roman"/>
              </a:rPr>
              <a:t> in figure 1.</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In actual PET the scattering of photon limits the structural data , degrading the image. T</a:t>
            </a:r>
            <a:r>
              <a:rPr lang="en" sz="1500">
                <a:solidFill>
                  <a:schemeClr val="dk1"/>
                </a:solidFill>
                <a:latin typeface="Times New Roman"/>
                <a:ea typeface="Times New Roman"/>
                <a:cs typeface="Times New Roman"/>
                <a:sym typeface="Times New Roman"/>
              </a:rPr>
              <a:t>herefore</a:t>
            </a:r>
            <a:r>
              <a:rPr lang="en" sz="1500">
                <a:solidFill>
                  <a:schemeClr val="dk1"/>
                </a:solidFill>
                <a:latin typeface="Times New Roman"/>
                <a:ea typeface="Times New Roman"/>
                <a:cs typeface="Times New Roman"/>
                <a:sym typeface="Times New Roman"/>
              </a:rPr>
              <a:t> PET is primarily used for functional data. But if the photon path could be obtained </a:t>
            </a:r>
            <a:r>
              <a:rPr lang="en" sz="1500">
                <a:solidFill>
                  <a:schemeClr val="dk1"/>
                </a:solidFill>
                <a:latin typeface="Times New Roman"/>
                <a:ea typeface="Times New Roman"/>
                <a:cs typeface="Times New Roman"/>
                <a:sym typeface="Times New Roman"/>
              </a:rPr>
              <a:t>containing</a:t>
            </a:r>
            <a:r>
              <a:rPr lang="en" sz="1500">
                <a:solidFill>
                  <a:schemeClr val="dk1"/>
                </a:solidFill>
                <a:latin typeface="Times New Roman"/>
                <a:ea typeface="Times New Roman"/>
                <a:cs typeface="Times New Roman"/>
                <a:sym typeface="Times New Roman"/>
              </a:rPr>
              <a:t> scatter and </a:t>
            </a:r>
            <a:r>
              <a:rPr lang="en" sz="1500">
                <a:solidFill>
                  <a:schemeClr val="dk1"/>
                </a:solidFill>
                <a:latin typeface="Times New Roman"/>
                <a:ea typeface="Times New Roman"/>
                <a:cs typeface="Times New Roman"/>
                <a:sym typeface="Times New Roman"/>
              </a:rPr>
              <a:t>annihilation</a:t>
            </a:r>
            <a:r>
              <a:rPr lang="en" sz="1500">
                <a:solidFill>
                  <a:schemeClr val="dk1"/>
                </a:solidFill>
                <a:latin typeface="Times New Roman"/>
                <a:ea typeface="Times New Roman"/>
                <a:cs typeface="Times New Roman"/>
                <a:sym typeface="Times New Roman"/>
              </a:rPr>
              <a:t> PET could be used to gain structural and functional data</a:t>
            </a:r>
            <a:endParaRPr sz="1500">
              <a:solidFill>
                <a:schemeClr val="dk1"/>
              </a:solidFill>
              <a:latin typeface="Times New Roman"/>
              <a:ea typeface="Times New Roman"/>
              <a:cs typeface="Times New Roman"/>
              <a:sym typeface="Times New Roman"/>
            </a:endParaRPr>
          </a:p>
        </p:txBody>
      </p:sp>
      <p:sp>
        <p:nvSpPr>
          <p:cNvPr id="63" name="Google Shape;63;p14"/>
          <p:cNvSpPr txBox="1"/>
          <p:nvPr/>
        </p:nvSpPr>
        <p:spPr>
          <a:xfrm>
            <a:off x="0" y="0"/>
            <a:ext cx="442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Positron </a:t>
            </a:r>
            <a:r>
              <a:rPr b="1" lang="en" sz="1800">
                <a:solidFill>
                  <a:schemeClr val="dk1"/>
                </a:solidFill>
                <a:latin typeface="Times New Roman"/>
                <a:ea typeface="Times New Roman"/>
                <a:cs typeface="Times New Roman"/>
                <a:sym typeface="Times New Roman"/>
              </a:rPr>
              <a:t>Emission</a:t>
            </a:r>
            <a:r>
              <a:rPr b="1" lang="en" sz="1800">
                <a:solidFill>
                  <a:schemeClr val="dk1"/>
                </a:solidFill>
                <a:latin typeface="Times New Roman"/>
                <a:ea typeface="Times New Roman"/>
                <a:cs typeface="Times New Roman"/>
                <a:sym typeface="Times New Roman"/>
              </a:rPr>
              <a:t> Tomography (PET)</a:t>
            </a:r>
            <a:endParaRPr b="1" sz="1800">
              <a:solidFill>
                <a:schemeClr val="dk1"/>
              </a:solidFill>
              <a:latin typeface="Times New Roman"/>
              <a:ea typeface="Times New Roman"/>
              <a:cs typeface="Times New Roman"/>
              <a:sym typeface="Times New Roman"/>
            </a:endParaRPr>
          </a:p>
        </p:txBody>
      </p:sp>
      <p:sp>
        <p:nvSpPr>
          <p:cNvPr id="64" name="Google Shape;64;p14"/>
          <p:cNvSpPr txBox="1"/>
          <p:nvPr/>
        </p:nvSpPr>
        <p:spPr>
          <a:xfrm>
            <a:off x="5361850" y="2359275"/>
            <a:ext cx="3359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chemeClr val="dk1"/>
                </a:solidFill>
              </a:rPr>
              <a:t>Figure 1 : Diagram of different PET </a:t>
            </a:r>
            <a:r>
              <a:rPr i="1" lang="en" sz="900">
                <a:solidFill>
                  <a:schemeClr val="dk1"/>
                </a:solidFill>
              </a:rPr>
              <a:t>coincidences [1]</a:t>
            </a:r>
            <a:r>
              <a:rPr i="1" lang="en" sz="900">
                <a:solidFill>
                  <a:schemeClr val="dk1"/>
                </a:solidFill>
              </a:rPr>
              <a:t>.</a:t>
            </a:r>
            <a:endParaRPr i="1" sz="900">
              <a:solidFill>
                <a:schemeClr val="dk1"/>
              </a:solidFill>
            </a:endParaRPr>
          </a:p>
        </p:txBody>
      </p:sp>
      <p:pic>
        <p:nvPicPr>
          <p:cNvPr id="65" name="Google Shape;65;p14"/>
          <p:cNvPicPr preferRelativeResize="0"/>
          <p:nvPr/>
        </p:nvPicPr>
        <p:blipFill>
          <a:blip r:embed="rId4">
            <a:alphaModFix/>
          </a:blip>
          <a:stretch>
            <a:fillRect/>
          </a:stretch>
        </p:blipFill>
        <p:spPr>
          <a:xfrm rot="5400000">
            <a:off x="4788838" y="2174937"/>
            <a:ext cx="2383850" cy="3309225"/>
          </a:xfrm>
          <a:prstGeom prst="rect">
            <a:avLst/>
          </a:prstGeom>
          <a:noFill/>
          <a:ln>
            <a:noFill/>
          </a:ln>
        </p:spPr>
      </p:pic>
      <p:sp>
        <p:nvSpPr>
          <p:cNvPr id="66" name="Google Shape;66;p14"/>
          <p:cNvSpPr txBox="1"/>
          <p:nvPr/>
        </p:nvSpPr>
        <p:spPr>
          <a:xfrm>
            <a:off x="7703150" y="3529400"/>
            <a:ext cx="1280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chemeClr val="dk1"/>
                </a:solidFill>
              </a:rPr>
              <a:t>Figure 2: Images of PET and CT scans [2].</a:t>
            </a:r>
            <a:endParaRPr i="1"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68250" y="862125"/>
            <a:ext cx="5283849" cy="2795450"/>
          </a:xfrm>
          <a:prstGeom prst="rect">
            <a:avLst/>
          </a:prstGeom>
          <a:noFill/>
          <a:ln>
            <a:noFill/>
          </a:ln>
        </p:spPr>
      </p:pic>
      <p:sp>
        <p:nvSpPr>
          <p:cNvPr id="72" name="Google Shape;72;p15"/>
          <p:cNvSpPr txBox="1"/>
          <p:nvPr/>
        </p:nvSpPr>
        <p:spPr>
          <a:xfrm>
            <a:off x="0" y="0"/>
            <a:ext cx="318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Quantum Entanglement</a:t>
            </a:r>
            <a:endParaRPr b="1" sz="1800">
              <a:solidFill>
                <a:schemeClr val="dk1"/>
              </a:solidFill>
              <a:latin typeface="Times New Roman"/>
              <a:ea typeface="Times New Roman"/>
              <a:cs typeface="Times New Roman"/>
              <a:sym typeface="Times New Roman"/>
            </a:endParaRPr>
          </a:p>
        </p:txBody>
      </p:sp>
      <p:sp>
        <p:nvSpPr>
          <p:cNvPr id="73" name="Google Shape;73;p15"/>
          <p:cNvSpPr txBox="1"/>
          <p:nvPr/>
        </p:nvSpPr>
        <p:spPr>
          <a:xfrm>
            <a:off x="113500" y="3794975"/>
            <a:ext cx="474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rgbClr val="222222"/>
                </a:solidFill>
                <a:highlight>
                  <a:srgbClr val="FFFFFF"/>
                </a:highlight>
                <a:latin typeface="Times New Roman"/>
                <a:ea typeface="Times New Roman"/>
                <a:cs typeface="Times New Roman"/>
                <a:sym typeface="Times New Roman"/>
              </a:rPr>
              <a:t>Figure 3: Schematic figure showing the definition of the scattering angles θ and ϕ for the double Compton scattering of the two entangled γ photons.</a:t>
            </a:r>
            <a:endParaRPr i="1" sz="900">
              <a:solidFill>
                <a:schemeClr val="dk2"/>
              </a:solidFill>
            </a:endParaRPr>
          </a:p>
        </p:txBody>
      </p:sp>
      <p:sp>
        <p:nvSpPr>
          <p:cNvPr id="74" name="Google Shape;74;p15"/>
          <p:cNvSpPr txBox="1"/>
          <p:nvPr/>
        </p:nvSpPr>
        <p:spPr>
          <a:xfrm>
            <a:off x="5098175" y="205000"/>
            <a:ext cx="36822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The two </a:t>
            </a:r>
            <a:r>
              <a:rPr lang="en" sz="1500">
                <a:solidFill>
                  <a:schemeClr val="dk1"/>
                </a:solidFill>
                <a:latin typeface="Times New Roman"/>
                <a:ea typeface="Times New Roman"/>
                <a:cs typeface="Times New Roman"/>
                <a:sym typeface="Times New Roman"/>
              </a:rPr>
              <a:t>annihilation</a:t>
            </a: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photons</a:t>
            </a:r>
            <a:r>
              <a:rPr lang="en" sz="1500">
                <a:solidFill>
                  <a:schemeClr val="dk1"/>
                </a:solidFill>
                <a:latin typeface="Times New Roman"/>
                <a:ea typeface="Times New Roman"/>
                <a:cs typeface="Times New Roman"/>
                <a:sym typeface="Times New Roman"/>
              </a:rPr>
              <a:t> are created in a </a:t>
            </a:r>
            <a:r>
              <a:rPr lang="en" sz="1500">
                <a:solidFill>
                  <a:schemeClr val="dk1"/>
                </a:solidFill>
                <a:latin typeface="Times New Roman"/>
                <a:ea typeface="Times New Roman"/>
                <a:cs typeface="Times New Roman"/>
                <a:sym typeface="Times New Roman"/>
              </a:rPr>
              <a:t>quantum entangled</a:t>
            </a:r>
            <a:r>
              <a:rPr lang="en" sz="1500">
                <a:solidFill>
                  <a:schemeClr val="dk1"/>
                </a:solidFill>
                <a:latin typeface="Times New Roman"/>
                <a:ea typeface="Times New Roman"/>
                <a:cs typeface="Times New Roman"/>
                <a:sym typeface="Times New Roman"/>
              </a:rPr>
              <a:t> state and it has been </a:t>
            </a:r>
            <a:r>
              <a:rPr lang="en" sz="1500">
                <a:solidFill>
                  <a:schemeClr val="dk1"/>
                </a:solidFill>
                <a:latin typeface="Times New Roman"/>
                <a:ea typeface="Times New Roman"/>
                <a:cs typeface="Times New Roman"/>
                <a:sym typeface="Times New Roman"/>
              </a:rPr>
              <a:t>discovered</a:t>
            </a:r>
            <a:r>
              <a:rPr lang="en" sz="1500">
                <a:solidFill>
                  <a:schemeClr val="dk1"/>
                </a:solidFill>
                <a:latin typeface="Times New Roman"/>
                <a:ea typeface="Times New Roman"/>
                <a:cs typeface="Times New Roman"/>
                <a:sym typeface="Times New Roman"/>
              </a:rPr>
              <a:t> that the </a:t>
            </a:r>
            <a:r>
              <a:rPr lang="en" sz="1500">
                <a:solidFill>
                  <a:schemeClr val="dk1"/>
                </a:solidFill>
                <a:latin typeface="Times New Roman"/>
                <a:ea typeface="Times New Roman"/>
                <a:cs typeface="Times New Roman"/>
                <a:sym typeface="Times New Roman"/>
              </a:rPr>
              <a:t>quantum</a:t>
            </a: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entanglement</a:t>
            </a:r>
            <a:r>
              <a:rPr lang="en" sz="1500">
                <a:solidFill>
                  <a:schemeClr val="dk1"/>
                </a:solidFill>
                <a:latin typeface="Times New Roman"/>
                <a:ea typeface="Times New Roman"/>
                <a:cs typeface="Times New Roman"/>
                <a:sym typeface="Times New Roman"/>
              </a:rPr>
              <a:t> is </a:t>
            </a:r>
            <a:r>
              <a:rPr lang="en" sz="1500">
                <a:solidFill>
                  <a:schemeClr val="dk1"/>
                </a:solidFill>
                <a:latin typeface="Times New Roman"/>
                <a:ea typeface="Times New Roman"/>
                <a:cs typeface="Times New Roman"/>
                <a:sym typeface="Times New Roman"/>
              </a:rPr>
              <a:t>maintained</a:t>
            </a:r>
            <a:r>
              <a:rPr lang="en" sz="1500">
                <a:solidFill>
                  <a:schemeClr val="dk1"/>
                </a:solidFill>
                <a:latin typeface="Times New Roman"/>
                <a:ea typeface="Times New Roman"/>
                <a:cs typeface="Times New Roman"/>
                <a:sym typeface="Times New Roman"/>
              </a:rPr>
              <a:t> even after one </a:t>
            </a:r>
            <a:r>
              <a:rPr lang="en" sz="1500">
                <a:solidFill>
                  <a:schemeClr val="dk1"/>
                </a:solidFill>
                <a:latin typeface="Times New Roman"/>
                <a:ea typeface="Times New Roman"/>
                <a:cs typeface="Times New Roman"/>
                <a:sym typeface="Times New Roman"/>
              </a:rPr>
              <a:t>photon</a:t>
            </a: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compton</a:t>
            </a:r>
            <a:r>
              <a:rPr lang="en" sz="1500">
                <a:solidFill>
                  <a:schemeClr val="dk1"/>
                </a:solidFill>
                <a:latin typeface="Times New Roman"/>
                <a:ea typeface="Times New Roman"/>
                <a:cs typeface="Times New Roman"/>
                <a:sym typeface="Times New Roman"/>
              </a:rPr>
              <a:t> scatters in the patient [3].</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The difference </a:t>
            </a:r>
            <a:r>
              <a:rPr lang="en" sz="1500">
                <a:solidFill>
                  <a:schemeClr val="dk1"/>
                </a:solidFill>
                <a:latin typeface="Times New Roman"/>
                <a:ea typeface="Times New Roman"/>
                <a:cs typeface="Times New Roman"/>
                <a:sym typeface="Times New Roman"/>
              </a:rPr>
              <a:t>between</a:t>
            </a:r>
            <a:r>
              <a:rPr lang="en" sz="1500">
                <a:solidFill>
                  <a:schemeClr val="dk1"/>
                </a:solidFill>
                <a:latin typeface="Times New Roman"/>
                <a:ea typeface="Times New Roman"/>
                <a:cs typeface="Times New Roman"/>
                <a:sym typeface="Times New Roman"/>
              </a:rPr>
              <a:t> the </a:t>
            </a:r>
            <a:r>
              <a:rPr lang="en" sz="1500">
                <a:solidFill>
                  <a:schemeClr val="dk1"/>
                </a:solidFill>
                <a:latin typeface="Times New Roman"/>
                <a:ea typeface="Times New Roman"/>
                <a:cs typeface="Times New Roman"/>
                <a:sym typeface="Times New Roman"/>
              </a:rPr>
              <a:t>photon</a:t>
            </a:r>
            <a:r>
              <a:rPr lang="en" sz="1500">
                <a:solidFill>
                  <a:schemeClr val="dk1"/>
                </a:solidFill>
                <a:latin typeface="Times New Roman"/>
                <a:ea typeface="Times New Roman"/>
                <a:cs typeface="Times New Roman"/>
                <a:sym typeface="Times New Roman"/>
              </a:rPr>
              <a:t> scattering angle in the detector Δɸ shows a cosine </a:t>
            </a:r>
            <a:r>
              <a:rPr lang="en" sz="1500">
                <a:solidFill>
                  <a:schemeClr val="dk1"/>
                </a:solidFill>
                <a:latin typeface="Times New Roman"/>
                <a:ea typeface="Times New Roman"/>
                <a:cs typeface="Times New Roman"/>
                <a:sym typeface="Times New Roman"/>
              </a:rPr>
              <a:t>distribution</a:t>
            </a: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therefore</a:t>
            </a:r>
            <a:r>
              <a:rPr lang="en" sz="1500">
                <a:solidFill>
                  <a:schemeClr val="dk1"/>
                </a:solidFill>
                <a:latin typeface="Times New Roman"/>
                <a:ea typeface="Times New Roman"/>
                <a:cs typeface="Times New Roman"/>
                <a:sym typeface="Times New Roman"/>
              </a:rPr>
              <a:t> the background noise can be removed by finding LOR’s with </a:t>
            </a:r>
            <a:r>
              <a:rPr lang="en" sz="1500">
                <a:solidFill>
                  <a:schemeClr val="dk1"/>
                </a:solidFill>
                <a:latin typeface="Times New Roman"/>
                <a:ea typeface="Times New Roman"/>
                <a:cs typeface="Times New Roman"/>
                <a:sym typeface="Times New Roman"/>
              </a:rPr>
              <a:t>Δɸ  that do not match the distribution.</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Scattered event which is usually discarded can be recycled using machine learning to correct the line of response identifying the true annihilation site and additionally the scatter site. </a:t>
            </a:r>
            <a:endParaRPr sz="1500">
              <a:solidFill>
                <a:schemeClr val="dk1"/>
              </a:solidFill>
              <a:latin typeface="Times New Roman"/>
              <a:ea typeface="Times New Roman"/>
              <a:cs typeface="Times New Roman"/>
              <a:sym typeface="Times New Roman"/>
            </a:endParaRPr>
          </a:p>
        </p:txBody>
      </p:sp>
      <p:sp>
        <p:nvSpPr>
          <p:cNvPr id="75" name="Google Shape;75;p15"/>
          <p:cNvSpPr txBox="1"/>
          <p:nvPr/>
        </p:nvSpPr>
        <p:spPr>
          <a:xfrm>
            <a:off x="113500" y="3618650"/>
            <a:ext cx="3682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Line of Response (LOR) Model</a:t>
            </a:r>
            <a:endParaRPr b="1" sz="1820">
              <a:latin typeface="Times New Roman"/>
              <a:ea typeface="Times New Roman"/>
              <a:cs typeface="Times New Roman"/>
              <a:sym typeface="Times New Roman"/>
            </a:endParaRPr>
          </a:p>
        </p:txBody>
      </p:sp>
      <p:sp>
        <p:nvSpPr>
          <p:cNvPr id="81" name="Google Shape;81;p16"/>
          <p:cNvSpPr txBox="1"/>
          <p:nvPr/>
        </p:nvSpPr>
        <p:spPr>
          <a:xfrm>
            <a:off x="82225" y="160625"/>
            <a:ext cx="87834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Data was simulated in Geant4 using a random setup of sources in a water phantom to simulate the patient using a detector set up used in real PET. The data is stored in .root files which I created a custom data loader to extract on scale the desired directories and append the  to an input array. Normalising energies and coordinates.</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Many photon event types were simulated one of the most common events where gamma 2 scatters in the phantom and both scanner in the detector was used to train the model.</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Two different model were trained one for predicting annihilation sites and the other for scatter sites due to the differences in distributions. Huber loss was sued for model one and MSE + diversity penalty.</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input features for the models are physical detector measurements usually taken during PET scans and additionally quantum information.</a:t>
            </a:r>
            <a:endParaRPr sz="15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Model one will predict annihilation sites then using the site calculate the correct LOR, model two predicts the scatter map which is used to perform attenuation correction on the predicted LOR’s.</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C"/>
        </a:solidFill>
      </p:bgPr>
    </p:bg>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192263" y="152400"/>
            <a:ext cx="8759475" cy="48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22998" l="26599" r="2958" t="17618"/>
          <a:stretch/>
        </p:blipFill>
        <p:spPr>
          <a:xfrm>
            <a:off x="3141503" y="2681425"/>
            <a:ext cx="2292222" cy="2285450"/>
          </a:xfrm>
          <a:prstGeom prst="rect">
            <a:avLst/>
          </a:prstGeom>
          <a:noFill/>
          <a:ln>
            <a:noFill/>
          </a:ln>
        </p:spPr>
      </p:pic>
      <p:pic>
        <p:nvPicPr>
          <p:cNvPr id="92" name="Google Shape;92;p18" title="Screenshot 2025-09-05 001911.png"/>
          <p:cNvPicPr preferRelativeResize="0"/>
          <p:nvPr/>
        </p:nvPicPr>
        <p:blipFill rotWithShape="1">
          <a:blip r:embed="rId4">
            <a:alphaModFix/>
          </a:blip>
          <a:srcRect b="16659" l="18437" r="24692" t="8869"/>
          <a:stretch/>
        </p:blipFill>
        <p:spPr>
          <a:xfrm>
            <a:off x="3141500" y="1"/>
            <a:ext cx="2292224" cy="2538371"/>
          </a:xfrm>
          <a:prstGeom prst="rect">
            <a:avLst/>
          </a:prstGeom>
          <a:noFill/>
          <a:ln>
            <a:noFill/>
          </a:ln>
        </p:spPr>
      </p:pic>
      <p:pic>
        <p:nvPicPr>
          <p:cNvPr id="93" name="Google Shape;93;p18" title="Screenshot 2025-09-05 001931.png"/>
          <p:cNvPicPr preferRelativeResize="0"/>
          <p:nvPr/>
        </p:nvPicPr>
        <p:blipFill rotWithShape="1">
          <a:blip r:embed="rId5">
            <a:alphaModFix/>
          </a:blip>
          <a:srcRect b="18917" l="16996" r="31419" t="11763"/>
          <a:stretch/>
        </p:blipFill>
        <p:spPr>
          <a:xfrm>
            <a:off x="406775" y="0"/>
            <a:ext cx="2216026" cy="2419001"/>
          </a:xfrm>
          <a:prstGeom prst="rect">
            <a:avLst/>
          </a:prstGeom>
          <a:noFill/>
          <a:ln>
            <a:noFill/>
          </a:ln>
        </p:spPr>
      </p:pic>
      <p:pic>
        <p:nvPicPr>
          <p:cNvPr id="94" name="Google Shape;94;p18" title="Screenshot 2025-09-05 001922.png"/>
          <p:cNvPicPr preferRelativeResize="0"/>
          <p:nvPr/>
        </p:nvPicPr>
        <p:blipFill rotWithShape="1">
          <a:blip r:embed="rId6">
            <a:alphaModFix/>
          </a:blip>
          <a:srcRect b="6749" l="72983" r="1896" t="2531"/>
          <a:stretch/>
        </p:blipFill>
        <p:spPr>
          <a:xfrm>
            <a:off x="7867200" y="501650"/>
            <a:ext cx="1317950" cy="4076301"/>
          </a:xfrm>
          <a:prstGeom prst="rect">
            <a:avLst/>
          </a:prstGeom>
          <a:noFill/>
          <a:ln>
            <a:noFill/>
          </a:ln>
        </p:spPr>
      </p:pic>
      <p:pic>
        <p:nvPicPr>
          <p:cNvPr id="95" name="Google Shape;95;p18" title="Screenshot 2025-09-05 001922.png"/>
          <p:cNvPicPr preferRelativeResize="0"/>
          <p:nvPr/>
        </p:nvPicPr>
        <p:blipFill rotWithShape="1">
          <a:blip r:embed="rId6">
            <a:alphaModFix/>
          </a:blip>
          <a:srcRect b="20727" l="17457" r="28842" t="8335"/>
          <a:stretch/>
        </p:blipFill>
        <p:spPr>
          <a:xfrm>
            <a:off x="406775" y="2419000"/>
            <a:ext cx="2216026" cy="2507049"/>
          </a:xfrm>
          <a:prstGeom prst="rect">
            <a:avLst/>
          </a:prstGeom>
          <a:noFill/>
          <a:ln>
            <a:noFill/>
          </a:ln>
        </p:spPr>
      </p:pic>
      <p:sp>
        <p:nvSpPr>
          <p:cNvPr id="96" name="Google Shape;96;p18"/>
          <p:cNvSpPr txBox="1"/>
          <p:nvPr/>
        </p:nvSpPr>
        <p:spPr>
          <a:xfrm>
            <a:off x="5388050" y="243500"/>
            <a:ext cx="3359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10</a:t>
            </a:r>
            <a:r>
              <a:rPr baseline="30000" lang="en" sz="1300">
                <a:solidFill>
                  <a:schemeClr val="dk1"/>
                </a:solidFill>
              </a:rPr>
              <a:t>5</a:t>
            </a:r>
            <a:r>
              <a:rPr lang="en" sz="1300">
                <a:solidFill>
                  <a:schemeClr val="dk1"/>
                </a:solidFill>
              </a:rPr>
              <a:t> Lines of </a:t>
            </a:r>
            <a:r>
              <a:rPr lang="en" sz="1300">
                <a:solidFill>
                  <a:schemeClr val="dk1"/>
                </a:solidFill>
              </a:rPr>
              <a:t>responses</a:t>
            </a:r>
            <a:endParaRPr sz="1300">
              <a:solidFill>
                <a:schemeClr val="dk1"/>
              </a:solidFill>
            </a:endParaRPr>
          </a:p>
        </p:txBody>
      </p:sp>
      <p:sp>
        <p:nvSpPr>
          <p:cNvPr id="97" name="Google Shape;97;p18"/>
          <p:cNvSpPr txBox="1"/>
          <p:nvPr/>
        </p:nvSpPr>
        <p:spPr>
          <a:xfrm>
            <a:off x="5433725" y="2631200"/>
            <a:ext cx="33591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10</a:t>
            </a:r>
            <a:r>
              <a:rPr baseline="30000" lang="en" sz="1300">
                <a:solidFill>
                  <a:schemeClr val="dk1"/>
                </a:solidFill>
              </a:rPr>
              <a:t>6</a:t>
            </a:r>
            <a:r>
              <a:rPr lang="en" sz="1300">
                <a:solidFill>
                  <a:schemeClr val="dk1"/>
                </a:solidFill>
              </a:rPr>
              <a:t> Lines of </a:t>
            </a:r>
            <a:r>
              <a:rPr lang="en" sz="1300">
                <a:solidFill>
                  <a:schemeClr val="dk1"/>
                </a:solidFill>
              </a:rPr>
              <a:t>responses</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Mean SSIM across slices: 0.02</a:t>
            </a:r>
            <a:endParaRPr sz="1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rgbClr val="222222"/>
                </a:solidFill>
                <a:latin typeface="Times New Roman"/>
                <a:ea typeface="Times New Roman"/>
                <a:cs typeface="Times New Roman"/>
                <a:sym typeface="Times New Roman"/>
              </a:rPr>
              <a:t>Discussion</a:t>
            </a:r>
            <a:endParaRPr b="1" sz="1800">
              <a:solidFill>
                <a:srgbClr val="222222"/>
              </a:solidFill>
              <a:latin typeface="Times New Roman"/>
              <a:ea typeface="Times New Roman"/>
              <a:cs typeface="Times New Roman"/>
              <a:sym typeface="Times New Roman"/>
            </a:endParaRPr>
          </a:p>
        </p:txBody>
      </p:sp>
      <p:sp>
        <p:nvSpPr>
          <p:cNvPr id="103" name="Google Shape;103;p19"/>
          <p:cNvSpPr txBox="1"/>
          <p:nvPr/>
        </p:nvSpPr>
        <p:spPr>
          <a:xfrm>
            <a:off x="197300" y="438800"/>
            <a:ext cx="8260500" cy="595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In summary I have made two models to predicted </a:t>
            </a:r>
            <a:r>
              <a:rPr lang="en" sz="1500">
                <a:solidFill>
                  <a:schemeClr val="dk1"/>
                </a:solidFill>
                <a:latin typeface="Times New Roman"/>
                <a:ea typeface="Times New Roman"/>
                <a:cs typeface="Times New Roman"/>
                <a:sym typeface="Times New Roman"/>
              </a:rPr>
              <a:t>annihilation</a:t>
            </a:r>
            <a:r>
              <a:rPr lang="en" sz="1500">
                <a:solidFill>
                  <a:schemeClr val="dk1"/>
                </a:solidFill>
                <a:latin typeface="Times New Roman"/>
                <a:ea typeface="Times New Roman"/>
                <a:cs typeface="Times New Roman"/>
                <a:sym typeface="Times New Roman"/>
              </a:rPr>
              <a:t> and scatter maps. Then created a function to </a:t>
            </a:r>
            <a:r>
              <a:rPr lang="en" sz="1500">
                <a:solidFill>
                  <a:schemeClr val="dk1"/>
                </a:solidFill>
                <a:latin typeface="Times New Roman"/>
                <a:ea typeface="Times New Roman"/>
                <a:cs typeface="Times New Roman"/>
                <a:sym typeface="Times New Roman"/>
              </a:rPr>
              <a:t>calculate</a:t>
            </a:r>
            <a:r>
              <a:rPr lang="en" sz="1500">
                <a:solidFill>
                  <a:schemeClr val="dk1"/>
                </a:solidFill>
                <a:latin typeface="Times New Roman"/>
                <a:ea typeface="Times New Roman"/>
                <a:cs typeface="Times New Roman"/>
                <a:sym typeface="Times New Roman"/>
              </a:rPr>
              <a:t> LOR’s, preform attenttution correction on the LOR’s then using a backprojection </a:t>
            </a:r>
            <a:r>
              <a:rPr lang="en" sz="1500">
                <a:solidFill>
                  <a:schemeClr val="dk1"/>
                </a:solidFill>
                <a:latin typeface="Times New Roman"/>
                <a:ea typeface="Times New Roman"/>
                <a:cs typeface="Times New Roman"/>
                <a:sym typeface="Times New Roman"/>
              </a:rPr>
              <a:t>algorithm</a:t>
            </a:r>
            <a:r>
              <a:rPr lang="en" sz="1500">
                <a:solidFill>
                  <a:schemeClr val="dk1"/>
                </a:solidFill>
                <a:latin typeface="Times New Roman"/>
                <a:ea typeface="Times New Roman"/>
                <a:cs typeface="Times New Roman"/>
                <a:sym typeface="Times New Roman"/>
              </a:rPr>
              <a:t> to create an image. This provides proof of concept for the potential of AI </a:t>
            </a:r>
            <a:r>
              <a:rPr lang="en" sz="1500">
                <a:solidFill>
                  <a:schemeClr val="dk1"/>
                </a:solidFill>
                <a:latin typeface="Times New Roman"/>
                <a:ea typeface="Times New Roman"/>
                <a:cs typeface="Times New Roman"/>
                <a:sym typeface="Times New Roman"/>
              </a:rPr>
              <a:t>corrected</a:t>
            </a:r>
            <a:r>
              <a:rPr lang="en" sz="1500">
                <a:solidFill>
                  <a:schemeClr val="dk1"/>
                </a:solidFill>
                <a:latin typeface="Times New Roman"/>
                <a:ea typeface="Times New Roman"/>
                <a:cs typeface="Times New Roman"/>
                <a:sym typeface="Times New Roman"/>
              </a:rPr>
              <a:t> PET can work to some </a:t>
            </a:r>
            <a:r>
              <a:rPr lang="en" sz="1500">
                <a:solidFill>
                  <a:schemeClr val="dk1"/>
                </a:solidFill>
                <a:latin typeface="Times New Roman"/>
                <a:ea typeface="Times New Roman"/>
                <a:cs typeface="Times New Roman"/>
                <a:sym typeface="Times New Roman"/>
              </a:rPr>
              <a:t>extent, providing structural data corrected for attenuation.</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I've</a:t>
            </a:r>
            <a:r>
              <a:rPr lang="en" sz="1500">
                <a:solidFill>
                  <a:schemeClr val="dk1"/>
                </a:solidFill>
                <a:latin typeface="Times New Roman"/>
                <a:ea typeface="Times New Roman"/>
                <a:cs typeface="Times New Roman"/>
                <a:sym typeface="Times New Roman"/>
              </a:rPr>
              <a:t> found the LOR </a:t>
            </a:r>
            <a:r>
              <a:rPr lang="en" sz="1500">
                <a:solidFill>
                  <a:schemeClr val="dk1"/>
                </a:solidFill>
                <a:latin typeface="Times New Roman"/>
                <a:ea typeface="Times New Roman"/>
                <a:cs typeface="Times New Roman"/>
                <a:sym typeface="Times New Roman"/>
              </a:rPr>
              <a:t>approach</a:t>
            </a:r>
            <a:r>
              <a:rPr lang="en" sz="1500">
                <a:solidFill>
                  <a:schemeClr val="dk1"/>
                </a:solidFill>
                <a:latin typeface="Times New Roman"/>
                <a:ea typeface="Times New Roman"/>
                <a:cs typeface="Times New Roman"/>
                <a:sym typeface="Times New Roman"/>
              </a:rPr>
              <a:t> using MLP to be resource </a:t>
            </a:r>
            <a:r>
              <a:rPr lang="en" sz="1500">
                <a:solidFill>
                  <a:schemeClr val="dk1"/>
                </a:solidFill>
                <a:latin typeface="Times New Roman"/>
                <a:ea typeface="Times New Roman"/>
                <a:cs typeface="Times New Roman"/>
                <a:sym typeface="Times New Roman"/>
              </a:rPr>
              <a:t>expensive</a:t>
            </a:r>
            <a:r>
              <a:rPr lang="en" sz="1500">
                <a:solidFill>
                  <a:schemeClr val="dk1"/>
                </a:solidFill>
                <a:latin typeface="Times New Roman"/>
                <a:ea typeface="Times New Roman"/>
                <a:cs typeface="Times New Roman"/>
                <a:sym typeface="Times New Roman"/>
              </a:rPr>
              <a:t> when trying custom loss functions </a:t>
            </a:r>
            <a:r>
              <a:rPr lang="en" sz="1500">
                <a:solidFill>
                  <a:schemeClr val="dk1"/>
                </a:solidFill>
                <a:latin typeface="Times New Roman"/>
                <a:ea typeface="Times New Roman"/>
                <a:cs typeface="Times New Roman"/>
                <a:sym typeface="Times New Roman"/>
              </a:rPr>
              <a:t>therefore</a:t>
            </a:r>
            <a:r>
              <a:rPr lang="en" sz="1500">
                <a:solidFill>
                  <a:schemeClr val="dk1"/>
                </a:solidFill>
                <a:latin typeface="Times New Roman"/>
                <a:ea typeface="Times New Roman"/>
                <a:cs typeface="Times New Roman"/>
                <a:sym typeface="Times New Roman"/>
              </a:rPr>
              <a:t> in the future the use of a </a:t>
            </a:r>
            <a:r>
              <a:rPr lang="en" sz="1500">
                <a:solidFill>
                  <a:schemeClr val="dk1"/>
                </a:solidFill>
                <a:latin typeface="Times New Roman"/>
                <a:ea typeface="Times New Roman"/>
                <a:cs typeface="Times New Roman"/>
                <a:sym typeface="Times New Roman"/>
              </a:rPr>
              <a:t>supercomputer</a:t>
            </a:r>
            <a:r>
              <a:rPr lang="en" sz="1500">
                <a:solidFill>
                  <a:schemeClr val="dk1"/>
                </a:solidFill>
                <a:latin typeface="Times New Roman"/>
                <a:ea typeface="Times New Roman"/>
                <a:cs typeface="Times New Roman"/>
                <a:sym typeface="Times New Roman"/>
              </a:rPr>
              <a:t> is required to further refine the model.</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To </a:t>
            </a:r>
            <a:r>
              <a:rPr lang="en" sz="1500">
                <a:solidFill>
                  <a:schemeClr val="dk1"/>
                </a:solidFill>
                <a:latin typeface="Times New Roman"/>
                <a:ea typeface="Times New Roman"/>
                <a:cs typeface="Times New Roman"/>
                <a:sym typeface="Times New Roman"/>
              </a:rPr>
              <a:t>perform</a:t>
            </a:r>
            <a:r>
              <a:rPr lang="en" sz="1500">
                <a:solidFill>
                  <a:schemeClr val="dk1"/>
                </a:solidFill>
                <a:latin typeface="Times New Roman"/>
                <a:ea typeface="Times New Roman"/>
                <a:cs typeface="Times New Roman"/>
                <a:sym typeface="Times New Roman"/>
              </a:rPr>
              <a:t> a full attenuation correction the photo-absorption sites need to be predicted asswell, so an </a:t>
            </a:r>
            <a:r>
              <a:rPr lang="en" sz="1500">
                <a:solidFill>
                  <a:schemeClr val="dk1"/>
                </a:solidFill>
                <a:latin typeface="Times New Roman"/>
                <a:ea typeface="Times New Roman"/>
                <a:cs typeface="Times New Roman"/>
                <a:sym typeface="Times New Roman"/>
              </a:rPr>
              <a:t>additional</a:t>
            </a:r>
            <a:r>
              <a:rPr lang="en" sz="1500">
                <a:solidFill>
                  <a:schemeClr val="dk1"/>
                </a:solidFill>
                <a:latin typeface="Times New Roman"/>
                <a:ea typeface="Times New Roman"/>
                <a:cs typeface="Times New Roman"/>
                <a:sym typeface="Times New Roman"/>
              </a:rPr>
              <a:t> model needs training.</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Use the model on real PET data to measure </a:t>
            </a:r>
            <a:r>
              <a:rPr lang="en" sz="1500">
                <a:solidFill>
                  <a:schemeClr val="dk1"/>
                </a:solidFill>
                <a:latin typeface="Times New Roman"/>
                <a:ea typeface="Times New Roman"/>
                <a:cs typeface="Times New Roman"/>
                <a:sym typeface="Times New Roman"/>
              </a:rPr>
              <a:t>performance, train on more simulated data with many different topologies to ensure the model is learning the physics and not just the shape of the source.</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200">
                <a:solidFill>
                  <a:schemeClr val="dk1"/>
                </a:solidFill>
                <a:latin typeface="Times New Roman"/>
                <a:ea typeface="Times New Roman"/>
                <a:cs typeface="Times New Roman"/>
                <a:sym typeface="Times New Roman"/>
              </a:rPr>
              <a:t>Thank you ,Prof Dan Watts , Julien Bordes and Cameron Kyle-Davidson for you help.</a:t>
            </a:r>
            <a:endParaRPr b="1" sz="2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