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" panose="020B0604020202020204" charset="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Bold" panose="020B0604020202020204" charset="0"/>
      <p:regular r:id="rId18"/>
      <p:bold r:id="rId19"/>
    </p:embeddedFont>
    <p:embeddedFont>
      <p:font typeface="Ubuntu Bol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66" d="100"/>
          <a:sy n="66" d="100"/>
        </p:scale>
        <p:origin x="120" y="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intdoduce disease</a:t>
            </a:r>
          </a:p>
          <a:p>
            <a:r>
              <a:rPr lang="en-US"/>
              <a:t>numbers of deals and cases</a:t>
            </a:r>
          </a:p>
          <a:p>
            <a:r>
              <a:rPr lang="en-US"/>
              <a:t>names of diseases</a:t>
            </a:r>
          </a:p>
          <a:p>
            <a:r>
              <a:rPr lang="en-US"/>
              <a:t>who factsheet vector bourne disease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why use lab experiements </a:t>
            </a:r>
          </a:p>
          <a:p>
            <a:endParaRPr lang="en-US"/>
          </a:p>
          <a:p>
            <a:r>
              <a:rPr lang="en-US"/>
              <a:t>traits can have opposing relationships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models used to -</a:t>
            </a:r>
          </a:p>
          <a:p>
            <a:r>
              <a:rPr lang="en-US"/>
              <a:t>Fit temperature trait relationships</a:t>
            </a:r>
          </a:p>
          <a:p>
            <a:r>
              <a:rPr lang="en-US"/>
              <a:t>Model disease transmission</a:t>
            </a:r>
          </a:p>
          <a:p>
            <a:r>
              <a:rPr lang="en-US"/>
              <a:t>Predict future disease burdens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expalain that r is programming used for stats</a:t>
            </a:r>
          </a:p>
          <a:p>
            <a:r>
              <a:rPr lang="en-US"/>
              <a:t>intoduce my experience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talked to francis and changes to package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2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jpeg"/><Relationship Id="rId5" Type="http://schemas.openxmlformats.org/officeDocument/2006/relationships/image" Target="../media/image34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9650" y="2392070"/>
            <a:ext cx="10134469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A DASHBOARD FOR FITTING MOSQUITO RESPONSES TO TEMPERATURE</a:t>
            </a:r>
          </a:p>
        </p:txBody>
      </p:sp>
      <p:sp>
        <p:nvSpPr>
          <p:cNvPr id="3" name="Freeform 3"/>
          <p:cNvSpPr/>
          <p:nvPr/>
        </p:nvSpPr>
        <p:spPr>
          <a:xfrm>
            <a:off x="13556334" y="970104"/>
            <a:ext cx="3743524" cy="1868642"/>
          </a:xfrm>
          <a:custGeom>
            <a:avLst/>
            <a:gdLst/>
            <a:ahLst/>
            <a:cxnLst/>
            <a:rect l="l" t="t" r="r" b="b"/>
            <a:pathLst>
              <a:path w="3743524" h="1868642">
                <a:moveTo>
                  <a:pt x="0" y="0"/>
                </a:moveTo>
                <a:lnTo>
                  <a:pt x="3743524" y="0"/>
                </a:lnTo>
                <a:lnTo>
                  <a:pt x="3743524" y="1868642"/>
                </a:lnTo>
                <a:lnTo>
                  <a:pt x="0" y="1868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1226726" y="3556803"/>
            <a:ext cx="7061274" cy="7061274"/>
          </a:xfrm>
          <a:custGeom>
            <a:avLst/>
            <a:gdLst/>
            <a:ahLst/>
            <a:cxnLst/>
            <a:rect l="l" t="t" r="r" b="b"/>
            <a:pathLst>
              <a:path w="7061274" h="7061274">
                <a:moveTo>
                  <a:pt x="0" y="0"/>
                </a:moveTo>
                <a:lnTo>
                  <a:pt x="7061274" y="0"/>
                </a:lnTo>
                <a:lnTo>
                  <a:pt x="7061274" y="7061274"/>
                </a:lnTo>
                <a:lnTo>
                  <a:pt x="0" y="706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7075" y="0"/>
            <a:ext cx="7783620" cy="7783620"/>
          </a:xfrm>
          <a:custGeom>
            <a:avLst/>
            <a:gdLst/>
            <a:ahLst/>
            <a:cxnLst/>
            <a:rect l="l" t="t" r="r" b="b"/>
            <a:pathLst>
              <a:path w="7783620" h="7783620">
                <a:moveTo>
                  <a:pt x="0" y="0"/>
                </a:moveTo>
                <a:lnTo>
                  <a:pt x="7783620" y="0"/>
                </a:lnTo>
                <a:lnTo>
                  <a:pt x="7783620" y="7783620"/>
                </a:lnTo>
                <a:lnTo>
                  <a:pt x="0" y="7783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302331" y="6452501"/>
            <a:ext cx="3086100" cy="2700338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E4E1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69650" y="6560449"/>
            <a:ext cx="6961574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294CE"/>
                </a:solidFill>
                <a:latin typeface="Open Sans"/>
                <a:ea typeface="Open Sans"/>
                <a:cs typeface="Open Sans"/>
                <a:sym typeface="Open Sans"/>
              </a:rPr>
              <a:t>Teleri Stone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294CE"/>
                </a:solidFill>
                <a:latin typeface="Open Sans"/>
                <a:ea typeface="Open Sans"/>
                <a:cs typeface="Open Sans"/>
                <a:sym typeface="Open Sans"/>
              </a:rPr>
              <a:t>t.stone@lancaster.ac.uk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4294C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294CE"/>
                </a:solidFill>
                <a:latin typeface="Open Sans"/>
                <a:ea typeface="Open Sans"/>
                <a:cs typeface="Open Sans"/>
                <a:sym typeface="Open Sans"/>
              </a:rPr>
              <a:t>Supervised by Dr Marta Shocket and Dr John Fozard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68822" y="698057"/>
            <a:ext cx="16708126" cy="9094634"/>
            <a:chOff x="0" y="0"/>
            <a:chExt cx="7028704" cy="3825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8704" cy="3825892"/>
            </a:xfrm>
            <a:custGeom>
              <a:avLst/>
              <a:gdLst/>
              <a:ahLst/>
              <a:cxnLst/>
              <a:rect l="l" t="t" r="r" b="b"/>
              <a:pathLst>
                <a:path w="7028704" h="3825892">
                  <a:moveTo>
                    <a:pt x="0" y="0"/>
                  </a:moveTo>
                  <a:lnTo>
                    <a:pt x="7028704" y="0"/>
                  </a:lnTo>
                  <a:lnTo>
                    <a:pt x="7028704" y="3825892"/>
                  </a:lnTo>
                  <a:lnTo>
                    <a:pt x="0" y="3825892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28704" cy="3863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263657" y="271664"/>
            <a:ext cx="17752196" cy="9782501"/>
            <a:chOff x="0" y="0"/>
            <a:chExt cx="7467919" cy="41152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67919" cy="4115261"/>
            </a:xfrm>
            <a:custGeom>
              <a:avLst/>
              <a:gdLst/>
              <a:ahLst/>
              <a:cxnLst/>
              <a:rect l="l" t="t" r="r" b="b"/>
              <a:pathLst>
                <a:path w="7467919" h="4115261">
                  <a:moveTo>
                    <a:pt x="0" y="0"/>
                  </a:moveTo>
                  <a:lnTo>
                    <a:pt x="7467919" y="0"/>
                  </a:lnTo>
                  <a:lnTo>
                    <a:pt x="7467919" y="4115261"/>
                  </a:lnTo>
                  <a:lnTo>
                    <a:pt x="0" y="41152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467919" cy="4153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664699" y="1718657"/>
            <a:ext cx="12958603" cy="0"/>
          </a:xfrm>
          <a:prstGeom prst="line">
            <a:avLst/>
          </a:prstGeom>
          <a:ln w="38100" cap="flat">
            <a:solidFill>
              <a:srgbClr val="034383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/>
          <p:cNvSpPr/>
          <p:nvPr/>
        </p:nvSpPr>
        <p:spPr>
          <a:xfrm rot="5400000">
            <a:off x="11410522" y="-3276512"/>
            <a:ext cx="6562966" cy="7473357"/>
          </a:xfrm>
          <a:custGeom>
            <a:avLst/>
            <a:gdLst/>
            <a:ahLst/>
            <a:cxnLst/>
            <a:rect l="l" t="t" r="r" b="b"/>
            <a:pathLst>
              <a:path w="6562966" h="7473357">
                <a:moveTo>
                  <a:pt x="0" y="0"/>
                </a:moveTo>
                <a:lnTo>
                  <a:pt x="6562966" y="0"/>
                </a:lnTo>
                <a:lnTo>
                  <a:pt x="6562966" y="7473357"/>
                </a:lnTo>
                <a:lnTo>
                  <a:pt x="0" y="7473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83584" y="1966307"/>
            <a:ext cx="16175716" cy="8087858"/>
          </a:xfrm>
          <a:custGeom>
            <a:avLst/>
            <a:gdLst/>
            <a:ahLst/>
            <a:cxnLst/>
            <a:rect l="l" t="t" r="r" b="b"/>
            <a:pathLst>
              <a:path w="16175716" h="8087858">
                <a:moveTo>
                  <a:pt x="0" y="0"/>
                </a:moveTo>
                <a:lnTo>
                  <a:pt x="16175716" y="0"/>
                </a:lnTo>
                <a:lnTo>
                  <a:pt x="16175716" y="8087858"/>
                </a:lnTo>
                <a:lnTo>
                  <a:pt x="0" y="8087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79610" y="587968"/>
            <a:ext cx="13320291" cy="88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44383"/>
                </a:solidFill>
                <a:latin typeface="Ubuntu Bold"/>
                <a:ea typeface="Ubuntu Bold"/>
                <a:cs typeface="Ubuntu Bold"/>
                <a:sym typeface="Ubuntu Bold"/>
              </a:rPr>
              <a:t>Context: Climate Change and Disease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16927" y="9415666"/>
            <a:ext cx="6141132" cy="122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>
                <a:solidFill>
                  <a:srgbClr val="044383"/>
                </a:solidFill>
                <a:latin typeface="Open Sans"/>
                <a:ea typeface="Open Sans"/>
                <a:cs typeface="Open Sans"/>
                <a:sym typeface="Open Sans"/>
              </a:rPr>
              <a:t>Prof Ed Hawkins</a:t>
            </a:r>
          </a:p>
          <a:p>
            <a:pPr algn="ctr">
              <a:lnSpc>
                <a:spcPts val="3332"/>
              </a:lnSpc>
            </a:pPr>
            <a:endParaRPr lang="en-US" sz="2380">
              <a:solidFill>
                <a:srgbClr val="0443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332"/>
              </a:lnSpc>
              <a:spcBef>
                <a:spcPct val="0"/>
              </a:spcBef>
            </a:pPr>
            <a:endParaRPr lang="en-US" sz="2380">
              <a:solidFill>
                <a:srgbClr val="0443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572919" y="-160646"/>
            <a:ext cx="4962244" cy="4962244"/>
          </a:xfrm>
          <a:custGeom>
            <a:avLst/>
            <a:gdLst/>
            <a:ahLst/>
            <a:cxnLst/>
            <a:rect l="l" t="t" r="r" b="b"/>
            <a:pathLst>
              <a:path w="4962244" h="4962244">
                <a:moveTo>
                  <a:pt x="0" y="0"/>
                </a:moveTo>
                <a:lnTo>
                  <a:pt x="4962244" y="0"/>
                </a:lnTo>
                <a:lnTo>
                  <a:pt x="4962244" y="4962244"/>
                </a:lnTo>
                <a:lnTo>
                  <a:pt x="0" y="4962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V="1">
            <a:off x="-1247163" y="-160646"/>
            <a:ext cx="4962244" cy="4962244"/>
          </a:xfrm>
          <a:custGeom>
            <a:avLst/>
            <a:gdLst/>
            <a:ahLst/>
            <a:cxnLst/>
            <a:rect l="l" t="t" r="r" b="b"/>
            <a:pathLst>
              <a:path w="4962244" h="4962244">
                <a:moveTo>
                  <a:pt x="0" y="4962244"/>
                </a:moveTo>
                <a:lnTo>
                  <a:pt x="4962244" y="4962244"/>
                </a:lnTo>
                <a:lnTo>
                  <a:pt x="4962244" y="0"/>
                </a:lnTo>
                <a:lnTo>
                  <a:pt x="0" y="0"/>
                </a:lnTo>
                <a:lnTo>
                  <a:pt x="0" y="496224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169887" y="-1193305"/>
            <a:ext cx="4364942" cy="2386610"/>
            <a:chOff x="0" y="0"/>
            <a:chExt cx="1149614" cy="6285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9614" cy="628572"/>
            </a:xfrm>
            <a:custGeom>
              <a:avLst/>
              <a:gdLst/>
              <a:ahLst/>
              <a:cxnLst/>
              <a:rect l="l" t="t" r="r" b="b"/>
              <a:pathLst>
                <a:path w="1149614" h="628572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DE4E1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739092" y="-1291235"/>
            <a:ext cx="4364942" cy="2386610"/>
            <a:chOff x="0" y="0"/>
            <a:chExt cx="1149614" cy="6285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9614" cy="628572"/>
            </a:xfrm>
            <a:custGeom>
              <a:avLst/>
              <a:gdLst/>
              <a:ahLst/>
              <a:cxnLst/>
              <a:rect l="l" t="t" r="r" b="b"/>
              <a:pathLst>
                <a:path w="1149614" h="628572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DE4E1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85690" y="670452"/>
            <a:ext cx="6064231" cy="1370341"/>
            <a:chOff x="0" y="0"/>
            <a:chExt cx="1597164" cy="3609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7164" cy="360913"/>
            </a:xfrm>
            <a:custGeom>
              <a:avLst/>
              <a:gdLst/>
              <a:ahLst/>
              <a:cxnLst/>
              <a:rect l="l" t="t" r="r" b="b"/>
              <a:pathLst>
                <a:path w="1597164" h="360913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83055" y="2002738"/>
            <a:ext cx="11406232" cy="3131481"/>
            <a:chOff x="0" y="0"/>
            <a:chExt cx="4618357" cy="1267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18357" cy="1267929"/>
            </a:xfrm>
            <a:custGeom>
              <a:avLst/>
              <a:gdLst/>
              <a:ahLst/>
              <a:cxnLst/>
              <a:rect l="l" t="t" r="r" b="b"/>
              <a:pathLst>
                <a:path w="4618357" h="1267929">
                  <a:moveTo>
                    <a:pt x="0" y="0"/>
                  </a:moveTo>
                  <a:lnTo>
                    <a:pt x="4618357" y="0"/>
                  </a:lnTo>
                  <a:lnTo>
                    <a:pt x="4618357" y="1267929"/>
                  </a:lnTo>
                  <a:lnTo>
                    <a:pt x="0" y="1267929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618357" cy="1306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344776" y="5772394"/>
            <a:ext cx="17471382" cy="4120300"/>
            <a:chOff x="0" y="0"/>
            <a:chExt cx="7074122" cy="1668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74122" cy="1668300"/>
            </a:xfrm>
            <a:custGeom>
              <a:avLst/>
              <a:gdLst/>
              <a:ahLst/>
              <a:cxnLst/>
              <a:rect l="l" t="t" r="r" b="b"/>
              <a:pathLst>
                <a:path w="7074122" h="1668300">
                  <a:moveTo>
                    <a:pt x="0" y="0"/>
                  </a:moveTo>
                  <a:lnTo>
                    <a:pt x="7074122" y="0"/>
                  </a:lnTo>
                  <a:lnTo>
                    <a:pt x="7074122" y="1668300"/>
                  </a:lnTo>
                  <a:lnTo>
                    <a:pt x="0" y="166830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7074122" cy="17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6197921" y="5340452"/>
            <a:ext cx="4688680" cy="1217249"/>
            <a:chOff x="0" y="0"/>
            <a:chExt cx="1898436" cy="4928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98436" cy="492861"/>
            </a:xfrm>
            <a:custGeom>
              <a:avLst/>
              <a:gdLst/>
              <a:ahLst/>
              <a:cxnLst/>
              <a:rect l="l" t="t" r="r" b="b"/>
              <a:pathLst>
                <a:path w="1898436" h="492861">
                  <a:moveTo>
                    <a:pt x="0" y="0"/>
                  </a:moveTo>
                  <a:lnTo>
                    <a:pt x="1898436" y="0"/>
                  </a:lnTo>
                  <a:lnTo>
                    <a:pt x="1898436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61AF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898436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6328306" y="1608475"/>
            <a:ext cx="4329029" cy="1217249"/>
            <a:chOff x="0" y="0"/>
            <a:chExt cx="1752814" cy="4928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66078" y="2320476"/>
            <a:ext cx="765198" cy="1950050"/>
            <a:chOff x="0" y="0"/>
            <a:chExt cx="1020264" cy="260006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579803"/>
              <a:ext cx="1020264" cy="102026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9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3295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63513" y="0"/>
              <a:ext cx="493237" cy="2344883"/>
              <a:chOff x="0" y="0"/>
              <a:chExt cx="185612" cy="88241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85612" cy="882411"/>
              </a:xfrm>
              <a:custGeom>
                <a:avLst/>
                <a:gdLst/>
                <a:ahLst/>
                <a:cxnLst/>
                <a:rect l="l" t="t" r="r" b="b"/>
                <a:pathLst>
                  <a:path w="185612" h="882411">
                    <a:moveTo>
                      <a:pt x="92806" y="0"/>
                    </a:moveTo>
                    <a:lnTo>
                      <a:pt x="92806" y="0"/>
                    </a:lnTo>
                    <a:cubicBezTo>
                      <a:pt x="117420" y="0"/>
                      <a:pt x="141025" y="9778"/>
                      <a:pt x="158430" y="27182"/>
                    </a:cubicBezTo>
                    <a:cubicBezTo>
                      <a:pt x="175834" y="44587"/>
                      <a:pt x="185612" y="68192"/>
                      <a:pt x="185612" y="92806"/>
                    </a:cubicBezTo>
                    <a:lnTo>
                      <a:pt x="185612" y="789605"/>
                    </a:lnTo>
                    <a:cubicBezTo>
                      <a:pt x="185612" y="840860"/>
                      <a:pt x="144061" y="882411"/>
                      <a:pt x="92806" y="882411"/>
                    </a:cubicBezTo>
                    <a:lnTo>
                      <a:pt x="92806" y="882411"/>
                    </a:lnTo>
                    <a:cubicBezTo>
                      <a:pt x="68192" y="882411"/>
                      <a:pt x="44587" y="872633"/>
                      <a:pt x="27182" y="855229"/>
                    </a:cubicBezTo>
                    <a:cubicBezTo>
                      <a:pt x="9778" y="837824"/>
                      <a:pt x="0" y="814219"/>
                      <a:pt x="0" y="789605"/>
                    </a:cubicBezTo>
                    <a:lnTo>
                      <a:pt x="0" y="92806"/>
                    </a:lnTo>
                    <a:cubicBezTo>
                      <a:pt x="0" y="41551"/>
                      <a:pt x="41551" y="0"/>
                      <a:pt x="9280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85612" cy="920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5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48417" y="49764"/>
              <a:ext cx="923429" cy="2501902"/>
            </a:xfrm>
            <a:custGeom>
              <a:avLst/>
              <a:gdLst/>
              <a:ahLst/>
              <a:cxnLst/>
              <a:rect l="l" t="t" r="r" b="b"/>
              <a:pathLst>
                <a:path w="923429" h="2501902">
                  <a:moveTo>
                    <a:pt x="0" y="0"/>
                  </a:moveTo>
                  <a:lnTo>
                    <a:pt x="923429" y="0"/>
                  </a:lnTo>
                  <a:lnTo>
                    <a:pt x="923429" y="2501902"/>
                  </a:lnTo>
                  <a:lnTo>
                    <a:pt x="0" y="250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3"/>
          <p:cNvGrpSpPr/>
          <p:nvPr/>
        </p:nvGrpSpPr>
        <p:grpSpPr>
          <a:xfrm rot="-10800000">
            <a:off x="11995434" y="3261003"/>
            <a:ext cx="5852257" cy="1005689"/>
            <a:chOff x="0" y="0"/>
            <a:chExt cx="2369565" cy="40720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369565" cy="407201"/>
            </a:xfrm>
            <a:custGeom>
              <a:avLst/>
              <a:gdLst/>
              <a:ahLst/>
              <a:cxnLst/>
              <a:rect l="l" t="t" r="r" b="b"/>
              <a:pathLst>
                <a:path w="2369565" h="407201">
                  <a:moveTo>
                    <a:pt x="0" y="0"/>
                  </a:moveTo>
                  <a:lnTo>
                    <a:pt x="2369565" y="0"/>
                  </a:lnTo>
                  <a:lnTo>
                    <a:pt x="2369565" y="407201"/>
                  </a:lnTo>
                  <a:lnTo>
                    <a:pt x="0" y="407201"/>
                  </a:ln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369565" cy="445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197921" y="6695871"/>
            <a:ext cx="4105091" cy="2492377"/>
          </a:xfrm>
          <a:custGeom>
            <a:avLst/>
            <a:gdLst/>
            <a:ahLst/>
            <a:cxnLst/>
            <a:rect l="l" t="t" r="r" b="b"/>
            <a:pathLst>
              <a:path w="4105091" h="2492377">
                <a:moveTo>
                  <a:pt x="0" y="0"/>
                </a:moveTo>
                <a:lnTo>
                  <a:pt x="4105091" y="0"/>
                </a:lnTo>
                <a:lnTo>
                  <a:pt x="4105091" y="2492376"/>
                </a:lnTo>
                <a:lnTo>
                  <a:pt x="0" y="24923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7809088" y="2978124"/>
            <a:ext cx="3780199" cy="185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26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e.g.</a:t>
            </a:r>
          </a:p>
          <a:p>
            <a:pPr marL="573057" lvl="1" indent="-286529" algn="l">
              <a:lnSpc>
                <a:spcPts val="3715"/>
              </a:lnSpc>
              <a:buFont typeface="Arial"/>
              <a:buChar char="•"/>
            </a:pPr>
            <a:r>
              <a:rPr lang="en-US" sz="26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bite rate</a:t>
            </a:r>
          </a:p>
          <a:p>
            <a:pPr marL="573057" lvl="1" indent="-286529" algn="l">
              <a:lnSpc>
                <a:spcPts val="3715"/>
              </a:lnSpc>
              <a:buFont typeface="Arial"/>
              <a:buChar char="•"/>
            </a:pPr>
            <a:r>
              <a:rPr lang="en-US" sz="26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survival</a:t>
            </a:r>
          </a:p>
          <a:p>
            <a:pPr marL="573057" lvl="1" indent="-286529" algn="l">
              <a:lnSpc>
                <a:spcPts val="3715"/>
              </a:lnSpc>
              <a:spcBef>
                <a:spcPct val="0"/>
              </a:spcBef>
              <a:buFont typeface="Arial"/>
              <a:buChar char="•"/>
            </a:pPr>
            <a:r>
              <a:rPr lang="en-US" sz="26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reproductive rate</a:t>
            </a:r>
          </a:p>
        </p:txBody>
      </p:sp>
      <p:sp>
        <p:nvSpPr>
          <p:cNvPr id="38" name="Freeform 38"/>
          <p:cNvSpPr/>
          <p:nvPr/>
        </p:nvSpPr>
        <p:spPr>
          <a:xfrm>
            <a:off x="715594" y="6109285"/>
            <a:ext cx="2999487" cy="1805415"/>
          </a:xfrm>
          <a:custGeom>
            <a:avLst/>
            <a:gdLst/>
            <a:ahLst/>
            <a:cxnLst/>
            <a:rect l="l" t="t" r="r" b="b"/>
            <a:pathLst>
              <a:path w="2999487" h="1805415">
                <a:moveTo>
                  <a:pt x="0" y="0"/>
                </a:moveTo>
                <a:lnTo>
                  <a:pt x="2999487" y="0"/>
                </a:lnTo>
                <a:lnTo>
                  <a:pt x="2999487" y="1805415"/>
                </a:lnTo>
                <a:lnTo>
                  <a:pt x="0" y="180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046" r="-109884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757936" y="7914700"/>
            <a:ext cx="2914803" cy="1805415"/>
          </a:xfrm>
          <a:custGeom>
            <a:avLst/>
            <a:gdLst/>
            <a:ahLst/>
            <a:cxnLst/>
            <a:rect l="l" t="t" r="r" b="b"/>
            <a:pathLst>
              <a:path w="2914803" h="1805415">
                <a:moveTo>
                  <a:pt x="0" y="0"/>
                </a:moveTo>
                <a:lnTo>
                  <a:pt x="2914803" y="0"/>
                </a:lnTo>
                <a:lnTo>
                  <a:pt x="2914803" y="1805415"/>
                </a:lnTo>
                <a:lnTo>
                  <a:pt x="0" y="180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2204"/>
            </a:stretch>
          </a:blipFill>
        </p:spPr>
      </p:sp>
      <p:sp>
        <p:nvSpPr>
          <p:cNvPr id="40" name="AutoShape 40"/>
          <p:cNvSpPr/>
          <p:nvPr/>
        </p:nvSpPr>
        <p:spPr>
          <a:xfrm flipV="1">
            <a:off x="15385415" y="4476615"/>
            <a:ext cx="0" cy="1648205"/>
          </a:xfrm>
          <a:prstGeom prst="line">
            <a:avLst/>
          </a:prstGeom>
          <a:ln w="13335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1" name="Freeform 41"/>
          <p:cNvSpPr/>
          <p:nvPr/>
        </p:nvSpPr>
        <p:spPr>
          <a:xfrm>
            <a:off x="3672739" y="2575782"/>
            <a:ext cx="2413933" cy="1538883"/>
          </a:xfrm>
          <a:custGeom>
            <a:avLst/>
            <a:gdLst/>
            <a:ahLst/>
            <a:cxnLst/>
            <a:rect l="l" t="t" r="r" b="b"/>
            <a:pathLst>
              <a:path w="2413933" h="1538883">
                <a:moveTo>
                  <a:pt x="0" y="0"/>
                </a:moveTo>
                <a:lnTo>
                  <a:pt x="2413934" y="0"/>
                </a:lnTo>
                <a:lnTo>
                  <a:pt x="2413934" y="1538883"/>
                </a:lnTo>
                <a:lnTo>
                  <a:pt x="0" y="15388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739092" y="6296376"/>
            <a:ext cx="4702551" cy="2717798"/>
          </a:xfrm>
          <a:custGeom>
            <a:avLst/>
            <a:gdLst/>
            <a:ahLst/>
            <a:cxnLst/>
            <a:rect l="l" t="t" r="r" b="b"/>
            <a:pathLst>
              <a:path w="4702551" h="2717798">
                <a:moveTo>
                  <a:pt x="0" y="0"/>
                </a:moveTo>
                <a:lnTo>
                  <a:pt x="4702550" y="0"/>
                </a:lnTo>
                <a:lnTo>
                  <a:pt x="4702550" y="2717798"/>
                </a:lnTo>
                <a:lnTo>
                  <a:pt x="0" y="2717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54301" y="4320405"/>
            <a:ext cx="233124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Temperature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328306" y="5426399"/>
            <a:ext cx="4336331" cy="53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  <a:spcBef>
                <a:spcPct val="0"/>
              </a:spcBef>
            </a:pPr>
            <a:r>
              <a:rPr lang="en-US" sz="3154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Mathematical Models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715081" y="4190865"/>
            <a:ext cx="378019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Host &amp; parasite traits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16010" y="1838004"/>
            <a:ext cx="3953619" cy="67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Lab Experiments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28306" y="287927"/>
            <a:ext cx="5667128" cy="949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 dirty="0" smtClean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MOSQUITOS</a:t>
            </a:r>
            <a:endParaRPr lang="en-US" sz="6500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2184873" y="3235824"/>
            <a:ext cx="547337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Field observations of disease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886601" y="7496235"/>
            <a:ext cx="1815703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Disease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Transmission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706052" y="9304955"/>
            <a:ext cx="557353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sz="235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Thermal </a:t>
            </a:r>
            <a:r>
              <a:rPr lang="en-US" sz="2354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performance </a:t>
            </a:r>
            <a:r>
              <a:rPr lang="en-US" sz="235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curve (TPC)</a:t>
            </a:r>
          </a:p>
        </p:txBody>
      </p:sp>
      <p:sp>
        <p:nvSpPr>
          <p:cNvPr id="51" name="AutoShape 51"/>
          <p:cNvSpPr/>
          <p:nvPr/>
        </p:nvSpPr>
        <p:spPr>
          <a:xfrm>
            <a:off x="4956501" y="4834755"/>
            <a:ext cx="0" cy="1648205"/>
          </a:xfrm>
          <a:prstGeom prst="line">
            <a:avLst/>
          </a:prstGeom>
          <a:ln w="13335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AutoShape 52"/>
          <p:cNvSpPr/>
          <p:nvPr/>
        </p:nvSpPr>
        <p:spPr>
          <a:xfrm>
            <a:off x="2215338" y="3901858"/>
            <a:ext cx="1137020" cy="0"/>
          </a:xfrm>
          <a:prstGeom prst="line">
            <a:avLst/>
          </a:prstGeom>
          <a:ln w="133350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0910" y="0"/>
            <a:ext cx="5345035" cy="5666690"/>
            <a:chOff x="0" y="0"/>
            <a:chExt cx="7126713" cy="7555586"/>
          </a:xfrm>
        </p:grpSpPr>
        <p:sp>
          <p:nvSpPr>
            <p:cNvPr id="3" name="Freeform 3"/>
            <p:cNvSpPr/>
            <p:nvPr/>
          </p:nvSpPr>
          <p:spPr>
            <a:xfrm>
              <a:off x="1628527" y="0"/>
              <a:ext cx="5498186" cy="5498186"/>
            </a:xfrm>
            <a:custGeom>
              <a:avLst/>
              <a:gdLst/>
              <a:ahLst/>
              <a:cxnLst/>
              <a:rect l="l" t="t" r="r" b="b"/>
              <a:pathLst>
                <a:path w="5498186" h="5498186">
                  <a:moveTo>
                    <a:pt x="0" y="0"/>
                  </a:moveTo>
                  <a:lnTo>
                    <a:pt x="5498186" y="0"/>
                  </a:lnTo>
                  <a:lnTo>
                    <a:pt x="5498186" y="5498186"/>
                  </a:lnTo>
                  <a:lnTo>
                    <a:pt x="0" y="5498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257175" y="3697961"/>
              <a:ext cx="4114800" cy="3600450"/>
              <a:chOff x="0" y="0"/>
              <a:chExt cx="812800" cy="7112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1AFE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5"/>
                  </a:lnSpc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51607" y="973280"/>
            <a:ext cx="15584786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R, rTPC and Shiny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2782138" y="-1433027"/>
            <a:ext cx="5345035" cy="5666690"/>
            <a:chOff x="0" y="0"/>
            <a:chExt cx="7126713" cy="7555586"/>
          </a:xfrm>
        </p:grpSpPr>
        <p:sp>
          <p:nvSpPr>
            <p:cNvPr id="9" name="Freeform 9"/>
            <p:cNvSpPr/>
            <p:nvPr/>
          </p:nvSpPr>
          <p:spPr>
            <a:xfrm>
              <a:off x="1628527" y="0"/>
              <a:ext cx="5498186" cy="5498186"/>
            </a:xfrm>
            <a:custGeom>
              <a:avLst/>
              <a:gdLst/>
              <a:ahLst/>
              <a:cxnLst/>
              <a:rect l="l" t="t" r="r" b="b"/>
              <a:pathLst>
                <a:path w="5498186" h="5498186">
                  <a:moveTo>
                    <a:pt x="0" y="0"/>
                  </a:moveTo>
                  <a:lnTo>
                    <a:pt x="5498186" y="0"/>
                  </a:lnTo>
                  <a:lnTo>
                    <a:pt x="5498186" y="5498186"/>
                  </a:lnTo>
                  <a:lnTo>
                    <a:pt x="0" y="5498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 rot="5400000">
              <a:off x="-257175" y="3697961"/>
              <a:ext cx="4114800" cy="3600450"/>
              <a:chOff x="0" y="0"/>
              <a:chExt cx="812800" cy="7112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1AFEA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5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74038" y="4853017"/>
            <a:ext cx="3878966" cy="3006199"/>
          </a:xfrm>
          <a:custGeom>
            <a:avLst/>
            <a:gdLst/>
            <a:ahLst/>
            <a:cxnLst/>
            <a:rect l="l" t="t" r="r" b="b"/>
            <a:pathLst>
              <a:path w="3878966" h="3006199">
                <a:moveTo>
                  <a:pt x="0" y="0"/>
                </a:moveTo>
                <a:lnTo>
                  <a:pt x="3878966" y="0"/>
                </a:lnTo>
                <a:lnTo>
                  <a:pt x="3878966" y="3006199"/>
                </a:lnTo>
                <a:lnTo>
                  <a:pt x="0" y="30061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477989" y="3453933"/>
            <a:ext cx="5028033" cy="5804367"/>
          </a:xfrm>
          <a:custGeom>
            <a:avLst/>
            <a:gdLst/>
            <a:ahLst/>
            <a:cxnLst/>
            <a:rect l="l" t="t" r="r" b="b"/>
            <a:pathLst>
              <a:path w="5028033" h="5804367">
                <a:moveTo>
                  <a:pt x="0" y="0"/>
                </a:moveTo>
                <a:lnTo>
                  <a:pt x="5028033" y="0"/>
                </a:lnTo>
                <a:lnTo>
                  <a:pt x="5028033" y="5804367"/>
                </a:lnTo>
                <a:lnTo>
                  <a:pt x="0" y="58043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238854" y="3287629"/>
            <a:ext cx="5154679" cy="5970671"/>
          </a:xfrm>
          <a:custGeom>
            <a:avLst/>
            <a:gdLst/>
            <a:ahLst/>
            <a:cxnLst/>
            <a:rect l="l" t="t" r="r" b="b"/>
            <a:pathLst>
              <a:path w="5154679" h="5970671">
                <a:moveTo>
                  <a:pt x="0" y="0"/>
                </a:moveTo>
                <a:lnTo>
                  <a:pt x="5154679" y="0"/>
                </a:lnTo>
                <a:lnTo>
                  <a:pt x="5154679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1607" y="944705"/>
            <a:ext cx="15584786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THE DATA AND THE PROCESS</a:t>
            </a:r>
          </a:p>
        </p:txBody>
      </p:sp>
      <p:sp>
        <p:nvSpPr>
          <p:cNvPr id="3" name="Freeform 3"/>
          <p:cNvSpPr/>
          <p:nvPr/>
        </p:nvSpPr>
        <p:spPr>
          <a:xfrm>
            <a:off x="-484415" y="659562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 flipV="1">
            <a:off x="14657615" y="-42342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425789" y="2425565"/>
            <a:ext cx="6409191" cy="1265815"/>
          </a:xfrm>
          <a:custGeom>
            <a:avLst/>
            <a:gdLst/>
            <a:ahLst/>
            <a:cxnLst/>
            <a:rect l="l" t="t" r="r" b="b"/>
            <a:pathLst>
              <a:path w="6409191" h="1265815">
                <a:moveTo>
                  <a:pt x="0" y="0"/>
                </a:moveTo>
                <a:lnTo>
                  <a:pt x="6409192" y="0"/>
                </a:lnTo>
                <a:lnTo>
                  <a:pt x="6409192" y="1265815"/>
                </a:lnTo>
                <a:lnTo>
                  <a:pt x="0" y="1265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2927699" y="3691380"/>
            <a:ext cx="7204362" cy="1209243"/>
          </a:xfrm>
          <a:custGeom>
            <a:avLst/>
            <a:gdLst/>
            <a:ahLst/>
            <a:cxnLst/>
            <a:rect l="l" t="t" r="r" b="b"/>
            <a:pathLst>
              <a:path w="7204362" h="1209243">
                <a:moveTo>
                  <a:pt x="0" y="0"/>
                </a:moveTo>
                <a:lnTo>
                  <a:pt x="7204361" y="0"/>
                </a:lnTo>
                <a:lnTo>
                  <a:pt x="7204361" y="1209243"/>
                </a:lnTo>
                <a:lnTo>
                  <a:pt x="0" y="1209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670316" y="5007572"/>
            <a:ext cx="2473684" cy="247368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0000" r="-30000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9867914" y="5143500"/>
            <a:ext cx="4026817" cy="2875276"/>
          </a:xfrm>
          <a:custGeom>
            <a:avLst/>
            <a:gdLst/>
            <a:ahLst/>
            <a:cxnLst/>
            <a:rect l="l" t="t" r="r" b="b"/>
            <a:pathLst>
              <a:path w="4026817" h="2875276">
                <a:moveTo>
                  <a:pt x="0" y="0"/>
                </a:moveTo>
                <a:lnTo>
                  <a:pt x="4026817" y="0"/>
                </a:lnTo>
                <a:lnTo>
                  <a:pt x="4026817" y="2875276"/>
                </a:lnTo>
                <a:lnTo>
                  <a:pt x="0" y="28752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4011" y="5440751"/>
            <a:ext cx="3215289" cy="4536563"/>
          </a:xfrm>
          <a:custGeom>
            <a:avLst/>
            <a:gdLst/>
            <a:ahLst/>
            <a:cxnLst/>
            <a:rect l="l" t="t" r="r" b="b"/>
            <a:pathLst>
              <a:path w="3215289" h="4536563">
                <a:moveTo>
                  <a:pt x="0" y="0"/>
                </a:moveTo>
                <a:lnTo>
                  <a:pt x="3215289" y="0"/>
                </a:lnTo>
                <a:lnTo>
                  <a:pt x="3215289" y="4536562"/>
                </a:lnTo>
                <a:lnTo>
                  <a:pt x="0" y="45365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759203">
            <a:off x="700099" y="4087233"/>
            <a:ext cx="1745772" cy="493181"/>
          </a:xfrm>
          <a:custGeom>
            <a:avLst/>
            <a:gdLst/>
            <a:ahLst/>
            <a:cxnLst/>
            <a:rect l="l" t="t" r="r" b="b"/>
            <a:pathLst>
              <a:path w="1745772" h="493181">
                <a:moveTo>
                  <a:pt x="0" y="0"/>
                </a:moveTo>
                <a:lnTo>
                  <a:pt x="1745772" y="0"/>
                </a:lnTo>
                <a:lnTo>
                  <a:pt x="1745772" y="493180"/>
                </a:lnTo>
                <a:lnTo>
                  <a:pt x="0" y="493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759203">
            <a:off x="3908399" y="5692105"/>
            <a:ext cx="1745772" cy="493181"/>
          </a:xfrm>
          <a:custGeom>
            <a:avLst/>
            <a:gdLst/>
            <a:ahLst/>
            <a:cxnLst/>
            <a:rect l="l" t="t" r="r" b="b"/>
            <a:pathLst>
              <a:path w="1745772" h="493181">
                <a:moveTo>
                  <a:pt x="0" y="0"/>
                </a:moveTo>
                <a:lnTo>
                  <a:pt x="1745772" y="0"/>
                </a:lnTo>
                <a:lnTo>
                  <a:pt x="1745772" y="493180"/>
                </a:lnTo>
                <a:lnTo>
                  <a:pt x="0" y="493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18660">
            <a:off x="8130678" y="7763987"/>
            <a:ext cx="1745772" cy="493181"/>
          </a:xfrm>
          <a:custGeom>
            <a:avLst/>
            <a:gdLst/>
            <a:ahLst/>
            <a:cxnLst/>
            <a:rect l="l" t="t" r="r" b="b"/>
            <a:pathLst>
              <a:path w="1745772" h="493181">
                <a:moveTo>
                  <a:pt x="0" y="0"/>
                </a:moveTo>
                <a:lnTo>
                  <a:pt x="1745772" y="0"/>
                </a:lnTo>
                <a:lnTo>
                  <a:pt x="1745772" y="493180"/>
                </a:lnTo>
                <a:lnTo>
                  <a:pt x="0" y="493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18660">
            <a:off x="11913493" y="8828802"/>
            <a:ext cx="1745772" cy="493181"/>
          </a:xfrm>
          <a:custGeom>
            <a:avLst/>
            <a:gdLst/>
            <a:ahLst/>
            <a:cxnLst/>
            <a:rect l="l" t="t" r="r" b="b"/>
            <a:pathLst>
              <a:path w="1745772" h="493181">
                <a:moveTo>
                  <a:pt x="0" y="0"/>
                </a:moveTo>
                <a:lnTo>
                  <a:pt x="1745772" y="0"/>
                </a:lnTo>
                <a:lnTo>
                  <a:pt x="1745772" y="493181"/>
                </a:lnTo>
                <a:lnTo>
                  <a:pt x="0" y="493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5157" y="-872806"/>
            <a:ext cx="17850635" cy="987106"/>
            <a:chOff x="0" y="0"/>
            <a:chExt cx="4701402" cy="259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01402" cy="259978"/>
            </a:xfrm>
            <a:custGeom>
              <a:avLst/>
              <a:gdLst/>
              <a:ahLst/>
              <a:cxnLst/>
              <a:rect l="l" t="t" r="r" b="b"/>
              <a:pathLst>
                <a:path w="4701402" h="259978">
                  <a:moveTo>
                    <a:pt x="0" y="0"/>
                  </a:moveTo>
                  <a:lnTo>
                    <a:pt x="4701402" y="0"/>
                  </a:lnTo>
                  <a:lnTo>
                    <a:pt x="4701402" y="259978"/>
                  </a:lnTo>
                  <a:lnTo>
                    <a:pt x="0" y="2599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01402" cy="298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4976957" y="4582096"/>
            <a:ext cx="10698089" cy="1533898"/>
            <a:chOff x="0" y="0"/>
            <a:chExt cx="2817604" cy="403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7604" cy="403990"/>
            </a:xfrm>
            <a:custGeom>
              <a:avLst/>
              <a:gdLst/>
              <a:ahLst/>
              <a:cxnLst/>
              <a:rect l="l" t="t" r="r" b="b"/>
              <a:pathLst>
                <a:path w="2817604" h="403990">
                  <a:moveTo>
                    <a:pt x="0" y="0"/>
                  </a:moveTo>
                  <a:lnTo>
                    <a:pt x="2817604" y="0"/>
                  </a:lnTo>
                  <a:lnTo>
                    <a:pt x="2817604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17604" cy="44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-48780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9" name="Picture 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t="3626"/>
          <a:stretch>
            <a:fillRect/>
          </a:stretch>
        </p:blipFill>
        <p:spPr>
          <a:xfrm>
            <a:off x="1587370" y="1028700"/>
            <a:ext cx="15157593" cy="912997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108268" y="142875"/>
            <a:ext cx="15702433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DEMO OF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95689"/>
            <a:ext cx="15584786" cy="94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CONCLUSION</a:t>
            </a:r>
          </a:p>
        </p:txBody>
      </p:sp>
      <p:sp>
        <p:nvSpPr>
          <p:cNvPr id="3" name="AutoShape 3"/>
          <p:cNvSpPr/>
          <p:nvPr/>
        </p:nvSpPr>
        <p:spPr>
          <a:xfrm>
            <a:off x="8445276" y="7533394"/>
            <a:ext cx="1139026" cy="9848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126557" y="4144200"/>
            <a:ext cx="1139026" cy="9848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>
            <a:off x="5316799" y="7453791"/>
            <a:ext cx="1293492" cy="18396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7814911" y="4605148"/>
            <a:ext cx="2454287" cy="1543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H="1">
            <a:off x="7480980" y="6148198"/>
            <a:ext cx="2788218" cy="6119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H="1">
            <a:off x="3792463" y="6778748"/>
            <a:ext cx="2788218" cy="6119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983612" y="4347223"/>
            <a:ext cx="10955298" cy="442303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flipH="1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11087100" y="6975233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1AFE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34993" y="4981064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4E1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2389" y="3062098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74960" y="3572081"/>
            <a:ext cx="3326040" cy="775142"/>
            <a:chOff x="0" y="0"/>
            <a:chExt cx="875994" cy="20415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5994" cy="204153"/>
            </a:xfrm>
            <a:custGeom>
              <a:avLst/>
              <a:gdLst/>
              <a:ahLst/>
              <a:cxnLst/>
              <a:rect l="l" t="t" r="r" b="b"/>
              <a:pathLst>
                <a:path w="875994" h="204153">
                  <a:moveTo>
                    <a:pt x="95434" y="0"/>
                  </a:moveTo>
                  <a:lnTo>
                    <a:pt x="780560" y="0"/>
                  </a:lnTo>
                  <a:cubicBezTo>
                    <a:pt x="833267" y="0"/>
                    <a:pt x="875994" y="42727"/>
                    <a:pt x="875994" y="95434"/>
                  </a:cubicBezTo>
                  <a:lnTo>
                    <a:pt x="875994" y="108718"/>
                  </a:lnTo>
                  <a:cubicBezTo>
                    <a:pt x="875994" y="161425"/>
                    <a:pt x="833267" y="204153"/>
                    <a:pt x="780560" y="204153"/>
                  </a:cubicBezTo>
                  <a:lnTo>
                    <a:pt x="95434" y="204153"/>
                  </a:lnTo>
                  <a:cubicBezTo>
                    <a:pt x="42727" y="204153"/>
                    <a:pt x="0" y="161425"/>
                    <a:pt x="0" y="108718"/>
                  </a:cubicBezTo>
                  <a:lnTo>
                    <a:pt x="0" y="95434"/>
                  </a:lnTo>
                  <a:cubicBezTo>
                    <a:pt x="0" y="42727"/>
                    <a:pt x="42727" y="0"/>
                    <a:pt x="95434" y="0"/>
                  </a:cubicBez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75994" cy="2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r>
                <a:rPr lang="en-US" sz="235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Version control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846860" y="7965833"/>
            <a:ext cx="356658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Future 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progress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2553" y="3361064"/>
            <a:ext cx="2465826" cy="144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endParaRPr/>
          </a:p>
          <a:p>
            <a:pPr algn="just">
              <a:lnSpc>
                <a:spcPts val="3500"/>
              </a:lnSpc>
            </a:pPr>
            <a:endParaRPr/>
          </a:p>
          <a:p>
            <a:pPr algn="just">
              <a:lnSpc>
                <a:spcPts val="4619"/>
              </a:lnSpc>
            </a:pPr>
            <a:r>
              <a:rPr lang="en-US" sz="32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It works!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35191" y="5918323"/>
            <a:ext cx="2285703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I’ve learnt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480980" y="8130712"/>
            <a:ext cx="3326040" cy="775142"/>
            <a:chOff x="0" y="0"/>
            <a:chExt cx="875994" cy="2041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5994" cy="204153"/>
            </a:xfrm>
            <a:custGeom>
              <a:avLst/>
              <a:gdLst/>
              <a:ahLst/>
              <a:cxnLst/>
              <a:rect l="l" t="t" r="r" b="b"/>
              <a:pathLst>
                <a:path w="875994" h="204153">
                  <a:moveTo>
                    <a:pt x="95434" y="0"/>
                  </a:moveTo>
                  <a:lnTo>
                    <a:pt x="780560" y="0"/>
                  </a:lnTo>
                  <a:cubicBezTo>
                    <a:pt x="833267" y="0"/>
                    <a:pt x="875994" y="42727"/>
                    <a:pt x="875994" y="95434"/>
                  </a:cubicBezTo>
                  <a:lnTo>
                    <a:pt x="875994" y="108718"/>
                  </a:lnTo>
                  <a:cubicBezTo>
                    <a:pt x="875994" y="161425"/>
                    <a:pt x="833267" y="204153"/>
                    <a:pt x="780560" y="204153"/>
                  </a:cubicBezTo>
                  <a:lnTo>
                    <a:pt x="95434" y="204153"/>
                  </a:lnTo>
                  <a:cubicBezTo>
                    <a:pt x="42727" y="204153"/>
                    <a:pt x="0" y="161425"/>
                    <a:pt x="0" y="108718"/>
                  </a:cubicBezTo>
                  <a:lnTo>
                    <a:pt x="0" y="95434"/>
                  </a:lnTo>
                  <a:cubicBezTo>
                    <a:pt x="0" y="42727"/>
                    <a:pt x="42727" y="0"/>
                    <a:pt x="95434" y="0"/>
                  </a:cubicBez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75994" cy="2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r>
                <a:rPr lang="en-US" sz="235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Debugging code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144000" y="4414307"/>
            <a:ext cx="3726315" cy="775142"/>
            <a:chOff x="0" y="0"/>
            <a:chExt cx="981416" cy="20415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81416" cy="204153"/>
            </a:xfrm>
            <a:custGeom>
              <a:avLst/>
              <a:gdLst/>
              <a:ahLst/>
              <a:cxnLst/>
              <a:rect l="l" t="t" r="r" b="b"/>
              <a:pathLst>
                <a:path w="981416" h="204153">
                  <a:moveTo>
                    <a:pt x="85183" y="0"/>
                  </a:moveTo>
                  <a:lnTo>
                    <a:pt x="896233" y="0"/>
                  </a:lnTo>
                  <a:cubicBezTo>
                    <a:pt x="918825" y="0"/>
                    <a:pt x="940492" y="8975"/>
                    <a:pt x="956467" y="24950"/>
                  </a:cubicBezTo>
                  <a:cubicBezTo>
                    <a:pt x="972442" y="40924"/>
                    <a:pt x="981416" y="62591"/>
                    <a:pt x="981416" y="85183"/>
                  </a:cubicBezTo>
                  <a:lnTo>
                    <a:pt x="981416" y="118970"/>
                  </a:lnTo>
                  <a:cubicBezTo>
                    <a:pt x="981416" y="166015"/>
                    <a:pt x="943278" y="204153"/>
                    <a:pt x="896233" y="204153"/>
                  </a:cubicBezTo>
                  <a:lnTo>
                    <a:pt x="85183" y="204153"/>
                  </a:lnTo>
                  <a:cubicBezTo>
                    <a:pt x="38138" y="204153"/>
                    <a:pt x="0" y="166015"/>
                    <a:pt x="0" y="118970"/>
                  </a:cubicBezTo>
                  <a:lnTo>
                    <a:pt x="0" y="85183"/>
                  </a:lnTo>
                  <a:cubicBezTo>
                    <a:pt x="0" y="38138"/>
                    <a:pt x="38138" y="0"/>
                    <a:pt x="85183" y="0"/>
                  </a:cubicBez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81416" cy="2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r>
                <a:rPr lang="en-US" sz="235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Reactive programming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584302" y="5984998"/>
            <a:ext cx="4404889" cy="775142"/>
            <a:chOff x="0" y="0"/>
            <a:chExt cx="1160135" cy="20415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60135" cy="204153"/>
            </a:xfrm>
            <a:custGeom>
              <a:avLst/>
              <a:gdLst/>
              <a:ahLst/>
              <a:cxnLst/>
              <a:rect l="l" t="t" r="r" b="b"/>
              <a:pathLst>
                <a:path w="1160135" h="204153">
                  <a:moveTo>
                    <a:pt x="72061" y="0"/>
                  </a:moveTo>
                  <a:lnTo>
                    <a:pt x="1088075" y="0"/>
                  </a:lnTo>
                  <a:cubicBezTo>
                    <a:pt x="1127873" y="0"/>
                    <a:pt x="1160135" y="32263"/>
                    <a:pt x="1160135" y="72061"/>
                  </a:cubicBezTo>
                  <a:lnTo>
                    <a:pt x="1160135" y="132092"/>
                  </a:lnTo>
                  <a:cubicBezTo>
                    <a:pt x="1160135" y="151204"/>
                    <a:pt x="1152543" y="169533"/>
                    <a:pt x="1139029" y="183047"/>
                  </a:cubicBezTo>
                  <a:cubicBezTo>
                    <a:pt x="1125515" y="196561"/>
                    <a:pt x="1107186" y="204153"/>
                    <a:pt x="1088075" y="204153"/>
                  </a:cubicBezTo>
                  <a:lnTo>
                    <a:pt x="72061" y="204153"/>
                  </a:lnTo>
                  <a:cubicBezTo>
                    <a:pt x="52949" y="204153"/>
                    <a:pt x="34620" y="196561"/>
                    <a:pt x="21106" y="183047"/>
                  </a:cubicBezTo>
                  <a:cubicBezTo>
                    <a:pt x="7592" y="169533"/>
                    <a:pt x="0" y="151204"/>
                    <a:pt x="0" y="132092"/>
                  </a:cubicBezTo>
                  <a:lnTo>
                    <a:pt x="0" y="72061"/>
                  </a:lnTo>
                  <a:cubicBezTo>
                    <a:pt x="0" y="52949"/>
                    <a:pt x="7592" y="34620"/>
                    <a:pt x="21106" y="21106"/>
                  </a:cubicBezTo>
                  <a:cubicBezTo>
                    <a:pt x="34620" y="7592"/>
                    <a:pt x="52949" y="0"/>
                    <a:pt x="72061" y="0"/>
                  </a:cubicBez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160135" cy="2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r>
                <a:rPr lang="en-US" sz="235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Designing a user interface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014193" y="8905855"/>
            <a:ext cx="3704409" cy="775142"/>
            <a:chOff x="0" y="0"/>
            <a:chExt cx="975647" cy="2041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75647" cy="204153"/>
            </a:xfrm>
            <a:custGeom>
              <a:avLst/>
              <a:gdLst/>
              <a:ahLst/>
              <a:cxnLst/>
              <a:rect l="l" t="t" r="r" b="b"/>
              <a:pathLst>
                <a:path w="975647" h="204153">
                  <a:moveTo>
                    <a:pt x="85687" y="0"/>
                  </a:moveTo>
                  <a:lnTo>
                    <a:pt x="889960" y="0"/>
                  </a:lnTo>
                  <a:cubicBezTo>
                    <a:pt x="937283" y="0"/>
                    <a:pt x="975647" y="38363"/>
                    <a:pt x="975647" y="85687"/>
                  </a:cubicBezTo>
                  <a:lnTo>
                    <a:pt x="975647" y="118466"/>
                  </a:lnTo>
                  <a:cubicBezTo>
                    <a:pt x="975647" y="165789"/>
                    <a:pt x="937283" y="204153"/>
                    <a:pt x="889960" y="204153"/>
                  </a:cubicBezTo>
                  <a:lnTo>
                    <a:pt x="85687" y="204153"/>
                  </a:lnTo>
                  <a:cubicBezTo>
                    <a:pt x="38363" y="204153"/>
                    <a:pt x="0" y="165789"/>
                    <a:pt x="0" y="118466"/>
                  </a:cubicBezTo>
                  <a:lnTo>
                    <a:pt x="0" y="85687"/>
                  </a:lnTo>
                  <a:cubicBezTo>
                    <a:pt x="0" y="38363"/>
                    <a:pt x="38363" y="0"/>
                    <a:pt x="85687" y="0"/>
                  </a:cubicBez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75647" cy="2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r>
                <a:rPr lang="en-US" sz="235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Programming skills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22304" y="6862573"/>
            <a:ext cx="3244093" cy="775142"/>
            <a:chOff x="0" y="0"/>
            <a:chExt cx="854411" cy="20415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54411" cy="204153"/>
            </a:xfrm>
            <a:custGeom>
              <a:avLst/>
              <a:gdLst/>
              <a:ahLst/>
              <a:cxnLst/>
              <a:rect l="l" t="t" r="r" b="b"/>
              <a:pathLst>
                <a:path w="854411" h="204153">
                  <a:moveTo>
                    <a:pt x="97845" y="0"/>
                  </a:moveTo>
                  <a:lnTo>
                    <a:pt x="756566" y="0"/>
                  </a:lnTo>
                  <a:cubicBezTo>
                    <a:pt x="782516" y="0"/>
                    <a:pt x="807404" y="10309"/>
                    <a:pt x="825753" y="28658"/>
                  </a:cubicBezTo>
                  <a:cubicBezTo>
                    <a:pt x="844103" y="47008"/>
                    <a:pt x="854411" y="71895"/>
                    <a:pt x="854411" y="97845"/>
                  </a:cubicBezTo>
                  <a:lnTo>
                    <a:pt x="854411" y="106308"/>
                  </a:lnTo>
                  <a:cubicBezTo>
                    <a:pt x="854411" y="160346"/>
                    <a:pt x="810605" y="204153"/>
                    <a:pt x="756566" y="204153"/>
                  </a:cubicBezTo>
                  <a:lnTo>
                    <a:pt x="97845" y="204153"/>
                  </a:lnTo>
                  <a:cubicBezTo>
                    <a:pt x="71895" y="204153"/>
                    <a:pt x="47008" y="193844"/>
                    <a:pt x="28658" y="175495"/>
                  </a:cubicBezTo>
                  <a:cubicBezTo>
                    <a:pt x="10309" y="157145"/>
                    <a:pt x="0" y="132258"/>
                    <a:pt x="0" y="106308"/>
                  </a:cubicBezTo>
                  <a:lnTo>
                    <a:pt x="0" y="97845"/>
                  </a:lnTo>
                  <a:cubicBezTo>
                    <a:pt x="0" y="71895"/>
                    <a:pt x="10309" y="47008"/>
                    <a:pt x="28658" y="28658"/>
                  </a:cubicBezTo>
                  <a:cubicBezTo>
                    <a:pt x="47008" y="10309"/>
                    <a:pt x="71895" y="0"/>
                    <a:pt x="97845" y="0"/>
                  </a:cubicBezTo>
                  <a:close/>
                </a:path>
              </a:pathLst>
            </a:custGeom>
            <a:solidFill>
              <a:srgbClr val="DE4E11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54411" cy="242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r>
                <a:rPr lang="en-US" sz="2354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Thermal biology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31070"/>
            <a:ext cx="9873830" cy="11243492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8414170" y="0"/>
            <a:ext cx="9873830" cy="11243492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9873830" y="11243492"/>
                </a:moveTo>
                <a:lnTo>
                  <a:pt x="0" y="11243492"/>
                </a:lnTo>
                <a:lnTo>
                  <a:pt x="0" y="0"/>
                </a:lnTo>
                <a:lnTo>
                  <a:pt x="9873830" y="0"/>
                </a:lnTo>
                <a:lnTo>
                  <a:pt x="9873830" y="112434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82694" y="4276604"/>
            <a:ext cx="11922611" cy="228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THANK YOU FOR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Office PowerPoint</Application>
  <PresentationFormat>Custom</PresentationFormat>
  <Paragraphs>61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Open Sans</vt:lpstr>
      <vt:lpstr>Arial</vt:lpstr>
      <vt:lpstr>Calibri</vt:lpstr>
      <vt:lpstr>Open Sans Bold</vt:lpstr>
      <vt:lpstr>Ubuntu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N8 presentation</dc:title>
  <cp:lastModifiedBy>Emma Finch</cp:lastModifiedBy>
  <cp:revision>2</cp:revision>
  <dcterms:created xsi:type="dcterms:W3CDTF">2006-08-16T00:00:00Z</dcterms:created>
  <dcterms:modified xsi:type="dcterms:W3CDTF">2025-09-10T17:16:17Z</dcterms:modified>
  <dc:identifier>DAGuoR9iJk4</dc:identifier>
</cp:coreProperties>
</file>