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Token</a:t>
            </a:r>
            <a:r>
              <a:rPr lang="en-GB" baseline="0" dirty="0"/>
              <a:t> Level </a:t>
            </a:r>
            <a:r>
              <a:rPr lang="en-GB" dirty="0"/>
              <a:t>Accuracy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ICAMET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81.12</c:v>
                </c:pt>
                <c:pt idx="1">
                  <c:v>81.069999999999993</c:v>
                </c:pt>
                <c:pt idx="2">
                  <c:v>54.25</c:v>
                </c:pt>
                <c:pt idx="3">
                  <c:v>76.180000000000007</c:v>
                </c:pt>
                <c:pt idx="4">
                  <c:v>92.08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40-417E-9E31-69626C0121F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Newsbooks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95.73</c:v>
                </c:pt>
                <c:pt idx="1">
                  <c:v>95.9</c:v>
                </c:pt>
                <c:pt idx="2">
                  <c:v>84.06</c:v>
                </c:pt>
                <c:pt idx="3">
                  <c:v>90.22</c:v>
                </c:pt>
                <c:pt idx="4">
                  <c:v>98.4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40-417E-9E31-69626C0121F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Shakespeare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93.31</c:v>
                </c:pt>
                <c:pt idx="1">
                  <c:v>93.5</c:v>
                </c:pt>
                <c:pt idx="2">
                  <c:v>88</c:v>
                </c:pt>
                <c:pt idx="3">
                  <c:v>91.63</c:v>
                </c:pt>
                <c:pt idx="4">
                  <c:v>96.25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40-417E-9E31-69626C0121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6550768"/>
        <c:axId val="1646547408"/>
      </c:barChart>
      <c:catAx>
        <c:axId val="164655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47408"/>
        <c:crosses val="autoZero"/>
        <c:auto val="1"/>
        <c:lblAlgn val="ctr"/>
        <c:lblOffset val="100"/>
        <c:noMultiLvlLbl val="0"/>
      </c:catAx>
      <c:valAx>
        <c:axId val="16465474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5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F</a:t>
            </a:r>
            <a:r>
              <a:rPr lang="en-GB" sz="1000" dirty="0"/>
              <a:t>1</a:t>
            </a:r>
            <a:r>
              <a:rPr lang="en-GB" dirty="0"/>
              <a:t>-score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ICAMET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0.33500000000000002</c:v>
                </c:pt>
                <c:pt idx="1">
                  <c:v>0.315</c:v>
                </c:pt>
                <c:pt idx="2">
                  <c:v>0.224</c:v>
                </c:pt>
                <c:pt idx="3">
                  <c:v>0.29499999999999998</c:v>
                </c:pt>
                <c:pt idx="4">
                  <c:v>0.78100000000000003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F2-44BC-B2BA-2106FCC633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Newsbooks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0.503</c:v>
                </c:pt>
                <c:pt idx="1">
                  <c:v>0.499</c:v>
                </c:pt>
                <c:pt idx="2">
                  <c:v>0.26300000000000001</c:v>
                </c:pt>
                <c:pt idx="3">
                  <c:v>0.35899999999999999</c:v>
                </c:pt>
                <c:pt idx="4">
                  <c:v>0.80600000000000005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F2-44BC-B2BA-2106FCC6336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Shakespeare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0.76900000000000002</c:v>
                </c:pt>
                <c:pt idx="1">
                  <c:v>0.77</c:v>
                </c:pt>
                <c:pt idx="2">
                  <c:v>0.67300000000000004</c:v>
                </c:pt>
                <c:pt idx="3">
                  <c:v>0.73599999999999999</c:v>
                </c:pt>
                <c:pt idx="4">
                  <c:v>0.88500000000000001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F2-44BC-B2BA-2106FCC63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6550768"/>
        <c:axId val="1646547408"/>
      </c:barChart>
      <c:catAx>
        <c:axId val="164655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47408"/>
        <c:crosses val="autoZero"/>
        <c:auto val="1"/>
        <c:lblAlgn val="ctr"/>
        <c:lblOffset val="100"/>
        <c:noMultiLvlLbl val="0"/>
      </c:catAx>
      <c:valAx>
        <c:axId val="164654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5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Precision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ICAMET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0.37</c:v>
                </c:pt>
                <c:pt idx="1">
                  <c:v>0.39600000000000002</c:v>
                </c:pt>
                <c:pt idx="2">
                  <c:v>0.16200000000000001</c:v>
                </c:pt>
                <c:pt idx="3">
                  <c:v>0.318</c:v>
                </c:pt>
                <c:pt idx="4">
                  <c:v>0.91500000000000004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EA-45D2-9D3A-997D26D5E44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Newsbooks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0.46300000000000002</c:v>
                </c:pt>
                <c:pt idx="1">
                  <c:v>0.48299999999999998</c:v>
                </c:pt>
                <c:pt idx="2">
                  <c:v>0.17899999999999999</c:v>
                </c:pt>
                <c:pt idx="3">
                  <c:v>0.29799999999999999</c:v>
                </c:pt>
                <c:pt idx="4">
                  <c:v>0.88700000000000001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EA-45D2-9D3A-997D26D5E44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Shakespeare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0.79100000000000004</c:v>
                </c:pt>
                <c:pt idx="1">
                  <c:v>0.82799999999999996</c:v>
                </c:pt>
                <c:pt idx="2">
                  <c:v>0.60899999999999999</c:v>
                </c:pt>
                <c:pt idx="3">
                  <c:v>0.76400000000000001</c:v>
                </c:pt>
                <c:pt idx="4">
                  <c:v>0.93799999999999994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EA-45D2-9D3A-997D26D5E4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6550768"/>
        <c:axId val="1646547408"/>
      </c:barChart>
      <c:catAx>
        <c:axId val="164655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47408"/>
        <c:crosses val="autoZero"/>
        <c:auto val="1"/>
        <c:lblAlgn val="ctr"/>
        <c:lblOffset val="100"/>
        <c:noMultiLvlLbl val="0"/>
      </c:catAx>
      <c:valAx>
        <c:axId val="164654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5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Recall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ICAMET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0.30599999999999999</c:v>
                </c:pt>
                <c:pt idx="1">
                  <c:v>0.26100000000000001</c:v>
                </c:pt>
                <c:pt idx="2">
                  <c:v>0.36399999999999999</c:v>
                </c:pt>
                <c:pt idx="3">
                  <c:v>0.27400000000000002</c:v>
                </c:pt>
                <c:pt idx="4">
                  <c:v>0.68100000000000005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AC-45C0-858C-6BEA61DC47E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Newsbooks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0.54900000000000004</c:v>
                </c:pt>
                <c:pt idx="1">
                  <c:v>0.51700000000000002</c:v>
                </c:pt>
                <c:pt idx="2">
                  <c:v>0.499</c:v>
                </c:pt>
                <c:pt idx="3">
                  <c:v>0.45100000000000001</c:v>
                </c:pt>
                <c:pt idx="4">
                  <c:v>0.73899999999999999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AC-45C0-858C-6BEA61DC47E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Shakespeare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IBM Model 1</c:v>
                </c:pt>
                <c:pt idx="1">
                  <c:v>IBM Model 1 + Dictionary</c:v>
                </c:pt>
                <c:pt idx="2">
                  <c:v>NMT</c:v>
                </c:pt>
                <c:pt idx="3">
                  <c:v>NMT + Dictionary</c:v>
                </c:pt>
                <c:pt idx="4">
                  <c:v>Simple Word Mapping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0.747</c:v>
                </c:pt>
                <c:pt idx="1">
                  <c:v>0.72</c:v>
                </c:pt>
                <c:pt idx="2">
                  <c:v>0.752</c:v>
                </c:pt>
                <c:pt idx="3">
                  <c:v>0.71</c:v>
                </c:pt>
                <c:pt idx="4">
                  <c:v>0.83699999999999997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AC-45C0-858C-6BEA61DC47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6550768"/>
        <c:axId val="1646547408"/>
      </c:barChart>
      <c:catAx>
        <c:axId val="164655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47408"/>
        <c:crosses val="autoZero"/>
        <c:auto val="1"/>
        <c:lblAlgn val="ctr"/>
        <c:lblOffset val="100"/>
        <c:noMultiLvlLbl val="0"/>
      </c:catAx>
      <c:valAx>
        <c:axId val="164654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55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A014E-47C2-7E16-EC2B-5ECC4D498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A780D5-0116-7EBB-482D-D397BA9A9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A3E5D-7D2C-B319-A25E-D6B2154D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A533-D7D9-7B80-D377-04581BD9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A9644-6EFD-97EF-1CC4-CF2403D71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3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B961-D61C-C10A-EBF1-45F21B5EF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C586A-25AC-3812-A38D-B8EB92FB0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ADF1D-8D72-74FB-1C4E-84A246502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136E4-CF90-2884-8946-26E36E51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51884-8463-AF5B-11D1-C86C9D1C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98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755E52-2287-A13E-B200-BE93DFDB5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7BEFA-4B15-9312-3454-7D6A7625A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F5698-523F-D1AD-83AE-C83C1B2C1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0B6BC-4FA1-5B32-0F80-DCF64ABBF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1E593-20F5-A405-C50C-9E84B6E9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43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BF47-69B9-DE25-FD8F-CD2EF53DA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518F0-FA9A-8087-E0E4-EDBBA38E7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0CCFF-1B9B-0E57-78BA-6527B2C8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BBA46-DBB2-5344-3B30-684056A60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3BCDF-ADC6-1F57-418C-1D3BE588A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47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423EF-B11E-F3A3-DA52-9BE8F0253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0310B-349A-E3C4-292D-84EFF0590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38EBC-99F8-3FD1-99E7-FAB62F2AB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4130D-E994-A051-5A25-6E5B511C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02483-7DA7-0725-0E04-05BE753E2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52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5A7E0-E32E-8223-5158-A7DC27F5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752F5-FB38-B59D-C5E4-30BD444155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FEEA2-5438-F8B7-4ECF-D5F80C07D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6D8C5-364C-0B6B-2413-EAD094DE0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7017C7-F186-6C7E-1E92-41D237FD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4599D-C790-1E96-4F74-024EED43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26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F4079-F6B0-9FA6-4F78-48C1BEDE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D5430-538A-D1BC-BD65-0033DF7A3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478EC-32A9-4635-05BC-7E251FA09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F405B-E35E-7D51-D541-EB24ECEB5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A3349-E739-BBF2-901B-0A77EE2E84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DDE110-C5ED-1541-2CFE-A3C611AB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49B9F7-6F37-7216-21D6-5A980642A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B1ECC4-F5D2-CB48-BFB3-AC89AA5DB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07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6A292-80AA-B02D-74B7-B29E541DC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4B2EE-029A-D6DF-F985-888EE16F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77116A-73CB-5DCE-ABFD-3FA08C6E7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7CD98-1B0B-4F55-0179-9FD07740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4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5907B2-4D27-EF58-FC60-7DBCAC132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3F8A9-0968-0D6F-C5C3-2433EEBC4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BDF30E-7E35-A219-97D4-6DF28590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00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B45C8-E504-262A-E795-340410A34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8532-0AA8-F0CC-0039-BA533D98C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3F4E3-4D57-4E82-EFF7-2DC664F9C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F774F-B10B-7AAB-0248-60EAF8048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A8CC4-58AA-2567-8418-544AF55F2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CC444-6C23-E2DA-D29E-23BE4A29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094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5CE93-4F43-1C9F-40A3-7E23DFB04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828B88-8160-40DA-868C-636D3E1A3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11535-AC51-F9D8-8271-F233A497B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BD64F-8A4E-017E-CF9D-3E14FF2C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2D248-67A2-495D-1B81-E230AE3D4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0EC8-F770-8315-A120-FDD8728C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27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5C67AA-A48E-1B8F-D2E3-978D0764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0CC7A-C9D6-C510-4290-E37585999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1786E-DB1E-774E-4009-FBADC4085B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F274B-7D98-4FEC-B0DA-11BF579E3C98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9F681-5408-5F11-944E-C274239B7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45094-BB21-AE56-BE7A-E47DE4852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C3CFD8-AA8E-4E30-A09F-0DF35B3892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54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07ADC-9BF3-B21C-BB4A-5731C3E6D9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Testing Word Level Techniques for Historical Spelling Normalization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EFDBC-5D5A-1B0F-201A-696EC4C5AE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Will Cook</a:t>
            </a:r>
          </a:p>
          <a:p>
            <a:r>
              <a:rPr lang="en-GB" dirty="0"/>
              <a:t>Lancaster University</a:t>
            </a:r>
          </a:p>
          <a:p>
            <a:r>
              <a:rPr lang="en-GB" dirty="0"/>
              <a:t>w.cook2@lancaster.ac.uk</a:t>
            </a:r>
          </a:p>
        </p:txBody>
      </p:sp>
    </p:spTree>
    <p:extLst>
      <p:ext uri="{BB962C8B-B14F-4D97-AF65-F5344CB8AC3E}">
        <p14:creationId xmlns:p14="http://schemas.microsoft.com/office/powerpoint/2010/main" val="408471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4352A-1E5E-72A4-E3A2-A558531E7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normalize historical spelling?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205C7-77D1-334D-FD12-E19CC9111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866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Large amounts of historical text available online</a:t>
            </a:r>
          </a:p>
          <a:p>
            <a:r>
              <a:rPr lang="en-GB" dirty="0"/>
              <a:t>Corpus linguistic techniques may be ineffective on historical texts</a:t>
            </a:r>
          </a:p>
          <a:p>
            <a:pPr lvl="1"/>
            <a:r>
              <a:rPr lang="en-GB" dirty="0"/>
              <a:t>Annotation</a:t>
            </a:r>
          </a:p>
          <a:p>
            <a:pPr lvl="1"/>
            <a:r>
              <a:rPr lang="en-GB" dirty="0"/>
              <a:t>Abstraction</a:t>
            </a:r>
          </a:p>
          <a:p>
            <a:pPr lvl="1"/>
            <a:r>
              <a:rPr lang="en-GB" dirty="0"/>
              <a:t>Analysis</a:t>
            </a:r>
          </a:p>
          <a:p>
            <a:r>
              <a:rPr lang="en-GB" dirty="0"/>
              <a:t>Framework would be useful</a:t>
            </a:r>
          </a:p>
          <a:p>
            <a:pPr lvl="1"/>
            <a:r>
              <a:rPr lang="en-GB" dirty="0"/>
              <a:t>Lack of easy reproducibility</a:t>
            </a:r>
          </a:p>
          <a:p>
            <a:pPr lvl="1"/>
            <a:r>
              <a:rPr lang="en-GB" dirty="0"/>
              <a:t>Difficulties dealing with data</a:t>
            </a:r>
          </a:p>
          <a:p>
            <a:pPr lvl="1"/>
            <a:r>
              <a:rPr lang="en-GB" dirty="0"/>
              <a:t>Difficulties testing new techniques</a:t>
            </a:r>
          </a:p>
          <a:p>
            <a:r>
              <a:rPr lang="en-GB" dirty="0"/>
              <a:t>Most techniques used work at a character level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424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62EF0-B3E2-73D7-F20C-B609C763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Historical Text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33CC2-F6F8-7763-D678-E7C049D1B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FF1C38B-83B4-CA8A-2498-FB954A985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16" y="4209322"/>
            <a:ext cx="11799565" cy="5791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8409F5A-5A6D-E4AB-4803-E74702B9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216" y="5415770"/>
            <a:ext cx="11722518" cy="30431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B8A7AFA-AE6C-4160-E74B-CB2EF43B8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805" y="1690688"/>
            <a:ext cx="11898385" cy="181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86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03039-0D71-A328-3B84-C15D97A2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5C8DA-E04C-0C35-4F26-1F763BD52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GB" dirty="0"/>
              <a:t>Written in Python</a:t>
            </a:r>
          </a:p>
          <a:p>
            <a:r>
              <a:rPr lang="en-GB" dirty="0"/>
              <a:t>Provides the user with many functions for easily dealing with tagged data.</a:t>
            </a:r>
          </a:p>
          <a:p>
            <a:r>
              <a:rPr lang="en-GB" dirty="0"/>
              <a:t>Provides a base abstract ‘Method’ class that can be used to define normalisation methods. </a:t>
            </a:r>
          </a:p>
          <a:p>
            <a:r>
              <a:rPr lang="en-GB" dirty="0"/>
              <a:t>Provides many evaluation functions.</a:t>
            </a:r>
          </a:p>
          <a:p>
            <a:r>
              <a:rPr lang="en-GB" dirty="0"/>
              <a:t>Provides Ensemble methods for combining methods</a:t>
            </a:r>
          </a:p>
          <a:p>
            <a:r>
              <a:rPr lang="en-GB" dirty="0"/>
              <a:t>Allows easy switching out of various parts of the data processing pipeline, e.g. swapping in a custom tokenization method</a:t>
            </a:r>
          </a:p>
        </p:txBody>
      </p:sp>
    </p:spTree>
    <p:extLst>
      <p:ext uri="{BB962C8B-B14F-4D97-AF65-F5344CB8AC3E}">
        <p14:creationId xmlns:p14="http://schemas.microsoft.com/office/powerpoint/2010/main" val="135679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8EBA-6B2C-1080-95A6-DFFCF72A8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Normalisation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7A9FB-DF7D-D605-DC94-B97A9963C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Word level IBM Model 1 (+ English Dictionary)</a:t>
            </a:r>
          </a:p>
          <a:p>
            <a:r>
              <a:rPr lang="en-GB" dirty="0"/>
              <a:t>Word level NMT Model (+ English Dictionary)</a:t>
            </a:r>
          </a:p>
          <a:p>
            <a:r>
              <a:rPr lang="en-GB" dirty="0"/>
              <a:t>Simple Word Mapping List</a:t>
            </a:r>
          </a:p>
          <a:p>
            <a:r>
              <a:rPr lang="en-GB" dirty="0"/>
              <a:t>Levenstein Distance approach </a:t>
            </a:r>
          </a:p>
        </p:txBody>
      </p:sp>
    </p:spTree>
    <p:extLst>
      <p:ext uri="{BB962C8B-B14F-4D97-AF65-F5344CB8AC3E}">
        <p14:creationId xmlns:p14="http://schemas.microsoft.com/office/powerpoint/2010/main" val="329915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6990055-0873-6F7E-96E8-E1F7DF5FCA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752786"/>
              </p:ext>
            </p:extLst>
          </p:nvPr>
        </p:nvGraphicFramePr>
        <p:xfrm>
          <a:off x="0" y="1"/>
          <a:ext cx="6096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ACF2D681-04CC-9638-8583-933B87A00A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795025"/>
              </p:ext>
            </p:extLst>
          </p:nvPr>
        </p:nvGraphicFramePr>
        <p:xfrm>
          <a:off x="6096000" y="0"/>
          <a:ext cx="6096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E93CA8C0-6732-AD17-D8AE-25E005DCD2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1773792"/>
              </p:ext>
            </p:extLst>
          </p:nvPr>
        </p:nvGraphicFramePr>
        <p:xfrm>
          <a:off x="0" y="3312366"/>
          <a:ext cx="6096000" cy="3637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19BD12B9-33B2-0741-8E87-123379D5E0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244232"/>
              </p:ext>
            </p:extLst>
          </p:nvPr>
        </p:nvGraphicFramePr>
        <p:xfrm>
          <a:off x="6096000" y="3312365"/>
          <a:ext cx="6096000" cy="3637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87364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4A767-26D0-A42E-BAB5-3FBFA0493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4AB15-947E-3FD5-23CD-05FE04230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038"/>
            <a:ext cx="10515600" cy="5840962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Developed a framework that it is easy to test and develop models with</a:t>
            </a:r>
          </a:p>
          <a:p>
            <a:r>
              <a:rPr lang="en-GB" dirty="0"/>
              <a:t>Word based models not as effective as character-based models.</a:t>
            </a:r>
          </a:p>
          <a:p>
            <a:pPr lvl="1"/>
            <a:r>
              <a:rPr lang="en-GB" dirty="0"/>
              <a:t>Best reported accuracy on ICAMET corpus in this study: 92.08%</a:t>
            </a:r>
          </a:p>
          <a:p>
            <a:pPr lvl="1"/>
            <a:r>
              <a:rPr lang="en-GB" dirty="0"/>
              <a:t>State of the art accuracy on ICAMET corpus: 95.24% (Bollmann 2019)</a:t>
            </a:r>
          </a:p>
          <a:p>
            <a:r>
              <a:rPr lang="en-GB" dirty="0"/>
              <a:t>Simple word mapping was the most effective technique I tested</a:t>
            </a:r>
          </a:p>
          <a:p>
            <a:r>
              <a:rPr lang="en-GB" dirty="0"/>
              <a:t>Next steps:</a:t>
            </a:r>
          </a:p>
          <a:p>
            <a:pPr lvl="1"/>
            <a:r>
              <a:rPr lang="en-GB" dirty="0"/>
              <a:t>Continue to develop the framework</a:t>
            </a:r>
          </a:p>
          <a:p>
            <a:pPr lvl="1"/>
            <a:r>
              <a:rPr lang="en-GB" dirty="0"/>
              <a:t>Test other NMT models using transformers</a:t>
            </a:r>
          </a:p>
          <a:p>
            <a:pPr lvl="1"/>
            <a:r>
              <a:rPr lang="en-GB" dirty="0"/>
              <a:t>Test fine tuning LLMs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Thank you very much to my supervisor Alistair Baron and RSE mentor John Vidler for their help during this project!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700" dirty="0"/>
              <a:t>Bollmann, M. (2019), A large-scale comparison of historical text normalization systems, in ‘Proceedings of the 2019 Conference of the North American Chapter of the Association for Computational Linguistics: Human Language Technologies, Volume 1 (Long and Short Papers)’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77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311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Testing Word Level Techniques for Historical Spelling Normalization</vt:lpstr>
      <vt:lpstr>Why normalize historical spelling?</vt:lpstr>
      <vt:lpstr>Historical Text Data</vt:lpstr>
      <vt:lpstr>The Framework</vt:lpstr>
      <vt:lpstr>Normalisation Methods</vt:lpstr>
      <vt:lpstr>PowerPoint Presentation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Word Level Techniques for Historical Spelling Normalization</dc:title>
  <dc:creator>Will Cook</dc:creator>
  <cp:lastModifiedBy>Emma Finch</cp:lastModifiedBy>
  <cp:revision>17</cp:revision>
  <dcterms:created xsi:type="dcterms:W3CDTF">2025-08-26T16:02:45Z</dcterms:created>
  <dcterms:modified xsi:type="dcterms:W3CDTF">2025-09-10T16:06:45Z</dcterms:modified>
</cp:coreProperties>
</file>