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18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Be Vietnam" charset="1" panose="00000500000000000000"/>
      <p:regular r:id="rId14"/>
    </p:embeddedFont>
    <p:embeddedFont>
      <p:font typeface="Glacial Indifference Bold" charset="1" panose="00000800000000000000"/>
      <p:regular r:id="rId15"/>
    </p:embeddedFont>
    <p:embeddedFont>
      <p:font typeface="Glacial Indifference" charset="1" panose="00000000000000000000"/>
      <p:regular r:id="rId16"/>
    </p:embeddedFont>
    <p:embeddedFont>
      <p:font typeface="Be Vietnam Ultra-Bold" charset="1" panose="000009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notesMasters/notesMaster1.xml" Type="http://schemas.openxmlformats.org/officeDocument/2006/relationships/notesMaster"/><Relationship Id="rId19" Target="theme/theme2.xml" Type="http://schemas.openxmlformats.org/officeDocument/2006/relationships/theme"/><Relationship Id="rId2" Target="presProps.xml" Type="http://schemas.openxmlformats.org/officeDocument/2006/relationships/presProps"/><Relationship Id="rId20" Target="notesSlides/notesSlide1.xml" Type="http://schemas.openxmlformats.org/officeDocument/2006/relationships/notesSlide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from the Transparency of Care section of the Fit for the future</a:t>
            </a:r>
          </a:p>
          <a:p>
            <a:r>
              <a:rPr lang="en-US"/>
              <a:t/>
            </a:r>
          </a:p>
          <a:p>
            <a:r>
              <a:rPr lang="en-US"/>
              <a:t>set up a national independent investigation into maternity and neonatal services. We will also establish a national maternity and neonatal taskforce, chaired by the Secretary of State for Health and Social Care, to inform a new national maternity and neonatal action plan, co-produced with bereaved families</a:t>
            </a:r>
          </a:p>
          <a:p>
            <a:r>
              <a:rPr lang="en-US"/>
              <a:t/>
            </a:r>
          </a:p>
          <a:p>
            <a:r>
              <a:rPr lang="en-US"/>
              <a:t>An NHS Workforce fit for the future: "make AI every nurse’s and doctor’s trusted assistant, saving them time and supporting them in decision making."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4.png" Type="http://schemas.openxmlformats.org/officeDocument/2006/relationships/image"/><Relationship Id="rId4" Target="../media/image5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6.png" Type="http://schemas.openxmlformats.org/officeDocument/2006/relationships/image"/><Relationship Id="rId4" Target="../media/image7.png" Type="http://schemas.openxmlformats.org/officeDocument/2006/relationships/image"/><Relationship Id="rId5" Target="../media/image8.png" Type="http://schemas.openxmlformats.org/officeDocument/2006/relationships/image"/><Relationship Id="rId6" Target="../media/image9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E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962025"/>
            <a:ext cx="8761106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2148"/>
                </a:solidFill>
                <a:latin typeface="Be Vietnam"/>
                <a:ea typeface="Be Vietnam"/>
                <a:cs typeface="Be Vietnam"/>
                <a:sym typeface="Be Vietnam"/>
              </a:rPr>
              <a:t>Introduction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2256898"/>
            <a:ext cx="9720646" cy="857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20"/>
              </a:lnSpc>
            </a:pPr>
            <a:r>
              <a:rPr lang="en-US" sz="5600" b="true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Trigger Warning</a:t>
            </a:r>
          </a:p>
        </p:txBody>
      </p:sp>
      <p:sp>
        <p:nvSpPr>
          <p:cNvPr name="AutoShape 4" id="4"/>
          <p:cNvSpPr/>
          <p:nvPr/>
        </p:nvSpPr>
        <p:spPr>
          <a:xfrm>
            <a:off x="0" y="9419765"/>
            <a:ext cx="18288000" cy="0"/>
          </a:xfrm>
          <a:prstGeom prst="line">
            <a:avLst/>
          </a:prstGeom>
          <a:ln cap="flat" w="9525">
            <a:solidFill>
              <a:srgbClr val="23593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1028700" y="3714223"/>
            <a:ext cx="16230600" cy="48501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800"/>
              </a:lnSpc>
            </a:pP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This presentation includes discussion of maternal mental health, including experiences of emotional distress during or after pregnancy. Some viewers ma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y 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have live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xp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ce of these issues. Plea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 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ake c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ar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whil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watching, and </a:t>
            </a:r>
            <a:r>
              <a:rPr lang="en-US" sz="3200" b="true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feel free to step away or speak to someone for support </a:t>
            </a: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if needed. If you are affected by any of the topics raised, support is available through organisations such as:</a:t>
            </a:r>
          </a:p>
          <a:p>
            <a:pPr algn="l" marL="690881" indent="-345440" lvl="1">
              <a:lnSpc>
                <a:spcPts val="4800"/>
              </a:lnSpc>
              <a:buFont typeface="Arial"/>
              <a:buChar char="•"/>
            </a:pP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Samaritans, call 116 123 (free, 24/7);</a:t>
            </a:r>
          </a:p>
          <a:p>
            <a:pPr algn="l" marL="690881" indent="-345440" lvl="1">
              <a:lnSpc>
                <a:spcPts val="4800"/>
              </a:lnSpc>
              <a:buFont typeface="Arial"/>
              <a:buChar char="•"/>
            </a:pP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Mind, call 0300 123 3393,  www.mind.org.uk;</a:t>
            </a:r>
          </a:p>
          <a:p>
            <a:pPr algn="l" marL="690881" indent="-345440" lvl="1">
              <a:lnSpc>
                <a:spcPts val="4800"/>
              </a:lnSpc>
              <a:buFont typeface="Arial"/>
              <a:buChar char="•"/>
            </a:pPr>
            <a:r>
              <a:rPr lang="en-US" sz="32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Birth Trauma Association, www.birthtraumaassociation.org.uk.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3755015" y="645432"/>
            <a:ext cx="3580652" cy="474436"/>
          </a:xfrm>
          <a:custGeom>
            <a:avLst/>
            <a:gdLst/>
            <a:ahLst/>
            <a:cxnLst/>
            <a:rect r="r" b="b" t="t" l="l"/>
            <a:pathLst>
              <a:path h="474436" w="3580652">
                <a:moveTo>
                  <a:pt x="0" y="0"/>
                </a:moveTo>
                <a:lnTo>
                  <a:pt x="3580652" y="0"/>
                </a:lnTo>
                <a:lnTo>
                  <a:pt x="3580652" y="474436"/>
                </a:lnTo>
                <a:lnTo>
                  <a:pt x="0" y="4744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2110906" y="9582554"/>
            <a:ext cx="303604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12 September 2025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141049" y="9582554"/>
            <a:ext cx="459812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N8 CIR Internship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E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0" y="9419765"/>
            <a:ext cx="18288000" cy="0"/>
          </a:xfrm>
          <a:prstGeom prst="line">
            <a:avLst/>
          </a:prstGeom>
          <a:ln cap="flat" w="9525">
            <a:solidFill>
              <a:srgbClr val="23593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3755015" y="645432"/>
            <a:ext cx="3580652" cy="474436"/>
          </a:xfrm>
          <a:custGeom>
            <a:avLst/>
            <a:gdLst/>
            <a:ahLst/>
            <a:cxnLst/>
            <a:rect r="r" b="b" t="t" l="l"/>
            <a:pathLst>
              <a:path h="474436" w="3580652">
                <a:moveTo>
                  <a:pt x="0" y="0"/>
                </a:moveTo>
                <a:lnTo>
                  <a:pt x="3580652" y="0"/>
                </a:lnTo>
                <a:lnTo>
                  <a:pt x="3580652" y="474436"/>
                </a:lnTo>
                <a:lnTo>
                  <a:pt x="0" y="4744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56726" y="505696"/>
            <a:ext cx="2384464" cy="1190245"/>
          </a:xfrm>
          <a:custGeom>
            <a:avLst/>
            <a:gdLst/>
            <a:ahLst/>
            <a:cxnLst/>
            <a:rect r="r" b="b" t="t" l="l"/>
            <a:pathLst>
              <a:path h="1190245" w="2384464">
                <a:moveTo>
                  <a:pt x="0" y="0"/>
                </a:moveTo>
                <a:lnTo>
                  <a:pt x="2384464" y="0"/>
                </a:lnTo>
                <a:lnTo>
                  <a:pt x="2384464" y="1190245"/>
                </a:lnTo>
                <a:lnTo>
                  <a:pt x="0" y="119024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028700" y="2826527"/>
            <a:ext cx="14273924" cy="40868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399"/>
              </a:lnSpc>
            </a:pPr>
            <a:r>
              <a:rPr lang="en-US" sz="6399">
                <a:solidFill>
                  <a:srgbClr val="002148"/>
                </a:solidFill>
                <a:latin typeface="Be Vietnam"/>
                <a:ea typeface="Be Vietnam"/>
                <a:cs typeface="Be Vietnam"/>
                <a:sym typeface="Be Vietnam"/>
              </a:rPr>
              <a:t>Advancing Statistical and Mathematical Validation for </a:t>
            </a:r>
            <a:r>
              <a:rPr lang="en-US" sz="6399" b="true">
                <a:solidFill>
                  <a:srgbClr val="002148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Maternal Mental Health Recovery Pathway</a:t>
            </a:r>
            <a:r>
              <a:rPr lang="en-US" sz="6399">
                <a:solidFill>
                  <a:srgbClr val="002148"/>
                </a:solidFill>
                <a:latin typeface="Be Vietnam"/>
                <a:ea typeface="Be Vietnam"/>
                <a:cs typeface="Be Vietnam"/>
                <a:sym typeface="Be Vietnam"/>
              </a:rPr>
              <a:t>: Deep Learning, Evaluation, and Evidence-Based Insights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7279711"/>
            <a:ext cx="6596551" cy="12515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Zain Safdar, Newcastle University</a:t>
            </a:r>
          </a:p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z.z.safdar2@newcastle.ac.uk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2110906" y="9582554"/>
            <a:ext cx="303604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12 September 2025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141049" y="9582554"/>
            <a:ext cx="459812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N8 CIR Internship Presentation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E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962025"/>
            <a:ext cx="8761106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2148"/>
                </a:solidFill>
                <a:latin typeface="Be Vietnam"/>
                <a:ea typeface="Be Vietnam"/>
                <a:cs typeface="Be Vietnam"/>
                <a:sym typeface="Be Vietnam"/>
              </a:rPr>
              <a:t>Introduction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2256898"/>
            <a:ext cx="9720646" cy="857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20"/>
              </a:lnSpc>
            </a:pPr>
            <a:r>
              <a:rPr lang="en-US" sz="5600" b="true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Background</a:t>
            </a:r>
          </a:p>
        </p:txBody>
      </p:sp>
      <p:sp>
        <p:nvSpPr>
          <p:cNvPr name="AutoShape 4" id="4"/>
          <p:cNvSpPr/>
          <p:nvPr/>
        </p:nvSpPr>
        <p:spPr>
          <a:xfrm>
            <a:off x="0" y="9419765"/>
            <a:ext cx="18288000" cy="0"/>
          </a:xfrm>
          <a:prstGeom prst="line">
            <a:avLst/>
          </a:prstGeom>
          <a:ln cap="flat" w="9525">
            <a:solidFill>
              <a:srgbClr val="23593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1028700" y="3704698"/>
            <a:ext cx="16230600" cy="54540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00"/>
              </a:lnSpc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Why </a:t>
            </a:r>
            <a:r>
              <a:rPr lang="en-US" sz="3600" b="true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machine learning</a:t>
            </a: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for maternal mental health?</a:t>
            </a:r>
          </a:p>
          <a:p>
            <a:pPr algn="l" marL="777240" indent="-388620" lvl="1">
              <a:lnSpc>
                <a:spcPts val="5400"/>
              </a:lnSpc>
              <a:buFont typeface="Arial"/>
              <a:buChar char="•"/>
            </a:pPr>
            <a:r>
              <a:rPr lang="en-US" b="true" sz="3600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Early detection</a:t>
            </a: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of postnatal depression</a:t>
            </a:r>
          </a:p>
          <a:p>
            <a:pPr algn="l" marL="777240" indent="-388620" lvl="1">
              <a:lnSpc>
                <a:spcPts val="5400"/>
              </a:lnSpc>
              <a:buFont typeface="Arial"/>
              <a:buChar char="•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Traditional screening methods often miss at-risk individuals</a:t>
            </a:r>
          </a:p>
          <a:p>
            <a:pPr algn="l">
              <a:lnSpc>
                <a:spcPts val="5400"/>
              </a:lnSpc>
            </a:pPr>
            <a:r>
              <a:rPr lang="en-US" sz="3600" b="true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Goals</a:t>
            </a: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of my Research</a:t>
            </a:r>
          </a:p>
          <a:p>
            <a:pPr algn="l" marL="777240" indent="-388620" lvl="1">
              <a:lnSpc>
                <a:spcPts val="5400"/>
              </a:lnSpc>
              <a:buFont typeface="Arial"/>
              <a:buChar char="•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Investigation of</a:t>
            </a:r>
            <a:r>
              <a:rPr lang="en-US" b="true" sz="3600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Coastal Influence</a:t>
            </a:r>
          </a:p>
          <a:p>
            <a:pPr algn="l" marL="777240" indent="-388620" lvl="1">
              <a:lnSpc>
                <a:spcPts val="5400"/>
              </a:lnSpc>
              <a:buFont typeface="Arial"/>
              <a:buChar char="•"/>
            </a:pPr>
            <a:r>
              <a:rPr lang="en-US" b="true" sz="3600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Prediction</a:t>
            </a: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of Postnatal Depression</a:t>
            </a:r>
          </a:p>
          <a:p>
            <a:pPr algn="l">
              <a:lnSpc>
                <a:spcPts val="5400"/>
              </a:lnSpc>
            </a:pPr>
          </a:p>
          <a:p>
            <a:pPr algn="l">
              <a:lnSpc>
                <a:spcPts val="5400"/>
              </a:lnSpc>
            </a:pP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3755015" y="645432"/>
            <a:ext cx="3580652" cy="474436"/>
          </a:xfrm>
          <a:custGeom>
            <a:avLst/>
            <a:gdLst/>
            <a:ahLst/>
            <a:cxnLst/>
            <a:rect r="r" b="b" t="t" l="l"/>
            <a:pathLst>
              <a:path h="474436" w="3580652">
                <a:moveTo>
                  <a:pt x="0" y="0"/>
                </a:moveTo>
                <a:lnTo>
                  <a:pt x="3580652" y="0"/>
                </a:lnTo>
                <a:lnTo>
                  <a:pt x="3580652" y="474436"/>
                </a:lnTo>
                <a:lnTo>
                  <a:pt x="0" y="4744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2110906" y="9582554"/>
            <a:ext cx="303604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12 September 2025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141049" y="9582554"/>
            <a:ext cx="459812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N8 CIR Internship Presentation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1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962025"/>
            <a:ext cx="8761106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2148"/>
                </a:solidFill>
                <a:latin typeface="Be Vietnam"/>
                <a:ea typeface="Be Vietnam"/>
                <a:cs typeface="Be Vietnam"/>
                <a:sym typeface="Be Vietnam"/>
              </a:rPr>
              <a:t>Methodology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2256898"/>
            <a:ext cx="9720646" cy="857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20"/>
              </a:lnSpc>
            </a:pPr>
            <a:r>
              <a:rPr lang="en-US" sz="5600" b="true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Data</a:t>
            </a:r>
          </a:p>
        </p:txBody>
      </p:sp>
      <p:sp>
        <p:nvSpPr>
          <p:cNvPr name="AutoShape 4" id="4"/>
          <p:cNvSpPr/>
          <p:nvPr/>
        </p:nvSpPr>
        <p:spPr>
          <a:xfrm>
            <a:off x="0" y="9419765"/>
            <a:ext cx="18288000" cy="0"/>
          </a:xfrm>
          <a:prstGeom prst="line">
            <a:avLst/>
          </a:prstGeom>
          <a:ln cap="flat" w="9525">
            <a:solidFill>
              <a:srgbClr val="23593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1028700" y="3704698"/>
            <a:ext cx="12254476" cy="4768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400"/>
              </a:lnSpc>
              <a:buFont typeface="Arial"/>
              <a:buChar char="•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Structured </a:t>
            </a:r>
            <a:r>
              <a:rPr lang="en-US" b="true" sz="3600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synthetic</a:t>
            </a: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patient maternal mental health data</a:t>
            </a:r>
          </a:p>
          <a:p>
            <a:pPr algn="l" marL="777240" indent="-388620" lvl="1">
              <a:lnSpc>
                <a:spcPts val="5400"/>
              </a:lnSpc>
              <a:buFont typeface="Arial"/>
              <a:buChar char="•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Additional data sources:</a:t>
            </a:r>
          </a:p>
          <a:p>
            <a:pPr algn="l" marL="1554480" indent="-518160" lvl="2">
              <a:lnSpc>
                <a:spcPts val="5400"/>
              </a:lnSpc>
              <a:buFont typeface="Arial"/>
              <a:buChar char="⚬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UK Government</a:t>
            </a:r>
          </a:p>
          <a:p>
            <a:pPr algn="l" marL="777240" indent="-388620" lvl="1">
              <a:lnSpc>
                <a:spcPts val="5400"/>
              </a:lnSpc>
              <a:buFont typeface="Arial"/>
              <a:buChar char="•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Data Preprocessing</a:t>
            </a:r>
          </a:p>
          <a:p>
            <a:pPr algn="l" marL="1554480" indent="-518160" lvl="2">
              <a:lnSpc>
                <a:spcPts val="5400"/>
              </a:lnSpc>
              <a:spcBef>
                <a:spcPct val="0"/>
              </a:spcBef>
              <a:buFont typeface="Arial"/>
              <a:buChar char="⚬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Handling Missing Values, Encoding, Scaling, Feature Engineering</a:t>
            </a:r>
          </a:p>
          <a:p>
            <a:pPr algn="l" marL="777240" indent="-388620" lvl="1">
              <a:lnSpc>
                <a:spcPts val="5400"/>
              </a:lnSpc>
              <a:spcBef>
                <a:spcPct val="0"/>
              </a:spcBef>
              <a:buFont typeface="Arial"/>
              <a:buChar char="•"/>
            </a:pPr>
            <a:r>
              <a:rPr lang="en-US" sz="3600" strike="noStrike" u="none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Exploratory Data Analysis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3755015" y="645432"/>
            <a:ext cx="3580652" cy="474436"/>
          </a:xfrm>
          <a:custGeom>
            <a:avLst/>
            <a:gdLst/>
            <a:ahLst/>
            <a:cxnLst/>
            <a:rect r="r" b="b" t="t" l="l"/>
            <a:pathLst>
              <a:path h="474436" w="3580652">
                <a:moveTo>
                  <a:pt x="0" y="0"/>
                </a:moveTo>
                <a:lnTo>
                  <a:pt x="3580652" y="0"/>
                </a:lnTo>
                <a:lnTo>
                  <a:pt x="3580652" y="474436"/>
                </a:lnTo>
                <a:lnTo>
                  <a:pt x="0" y="4744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2110906" y="9582554"/>
            <a:ext cx="303604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12 September 2025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141049" y="9582554"/>
            <a:ext cx="459812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N8 CIR Internship Presentation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1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0" y="9419765"/>
            <a:ext cx="18288000" cy="0"/>
          </a:xfrm>
          <a:prstGeom prst="line">
            <a:avLst/>
          </a:prstGeom>
          <a:ln cap="flat" w="9525">
            <a:solidFill>
              <a:srgbClr val="23593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3755015" y="645432"/>
            <a:ext cx="3580652" cy="474436"/>
          </a:xfrm>
          <a:custGeom>
            <a:avLst/>
            <a:gdLst/>
            <a:ahLst/>
            <a:cxnLst/>
            <a:rect r="r" b="b" t="t" l="l"/>
            <a:pathLst>
              <a:path h="474436" w="3580652">
                <a:moveTo>
                  <a:pt x="0" y="0"/>
                </a:moveTo>
                <a:lnTo>
                  <a:pt x="3580652" y="0"/>
                </a:lnTo>
                <a:lnTo>
                  <a:pt x="3580652" y="474436"/>
                </a:lnTo>
                <a:lnTo>
                  <a:pt x="0" y="4744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092418" y="3114148"/>
            <a:ext cx="4109066" cy="5176776"/>
          </a:xfrm>
          <a:custGeom>
            <a:avLst/>
            <a:gdLst/>
            <a:ahLst/>
            <a:cxnLst/>
            <a:rect r="r" b="b" t="t" l="l"/>
            <a:pathLst>
              <a:path h="5176776" w="4109066">
                <a:moveTo>
                  <a:pt x="0" y="0"/>
                </a:moveTo>
                <a:lnTo>
                  <a:pt x="4109066" y="0"/>
                </a:lnTo>
                <a:lnTo>
                  <a:pt x="4109066" y="5176776"/>
                </a:lnTo>
                <a:lnTo>
                  <a:pt x="0" y="517677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028700" y="962025"/>
            <a:ext cx="8761106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2148"/>
                </a:solidFill>
                <a:latin typeface="Be Vietnam"/>
                <a:ea typeface="Be Vietnam"/>
                <a:cs typeface="Be Vietnam"/>
                <a:sym typeface="Be Vietnam"/>
              </a:rPr>
              <a:t>Methodology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256898"/>
            <a:ext cx="11541362" cy="857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20"/>
              </a:lnSpc>
            </a:pPr>
            <a:r>
              <a:rPr lang="en-US" sz="5600" b="true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Analysis, Modelling and Evaluation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3704698"/>
            <a:ext cx="11693088" cy="54540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400"/>
              </a:lnSpc>
              <a:buFont typeface="Arial"/>
              <a:buChar char="•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Spatial Analysis</a:t>
            </a:r>
          </a:p>
          <a:p>
            <a:pPr algn="l" marL="1554480" indent="-518160" lvl="2">
              <a:lnSpc>
                <a:spcPts val="5400"/>
              </a:lnSpc>
              <a:buFont typeface="Arial"/>
              <a:buChar char="⚬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Choropleth maps of the NENC region</a:t>
            </a:r>
          </a:p>
          <a:p>
            <a:pPr algn="l" marL="777240" indent="-388620" lvl="1">
              <a:lnSpc>
                <a:spcPts val="5400"/>
              </a:lnSpc>
              <a:buFont typeface="Arial"/>
              <a:buChar char="•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4 Neural Networks</a:t>
            </a:r>
          </a:p>
          <a:p>
            <a:pPr algn="l" marL="1554480" indent="-518160" lvl="2">
              <a:lnSpc>
                <a:spcPts val="5400"/>
              </a:lnSpc>
              <a:buFont typeface="Arial"/>
              <a:buChar char="⚬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1 - 4 layers.</a:t>
            </a:r>
          </a:p>
          <a:p>
            <a:pPr algn="l" marL="1554480" indent="-518160" lvl="2">
              <a:lnSpc>
                <a:spcPts val="5400"/>
              </a:lnSpc>
              <a:spcBef>
                <a:spcPct val="0"/>
              </a:spcBef>
              <a:buFont typeface="Arial"/>
              <a:buChar char="⚬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Optimiser → Adam, Batch size → 32, Epochs → 50</a:t>
            </a:r>
          </a:p>
          <a:p>
            <a:pPr algn="l" marL="777240" indent="-388620" lvl="1">
              <a:lnSpc>
                <a:spcPts val="5400"/>
              </a:lnSpc>
              <a:spcBef>
                <a:spcPct val="0"/>
              </a:spcBef>
              <a:buFont typeface="Arial"/>
              <a:buChar char="•"/>
            </a:pPr>
            <a:r>
              <a:rPr lang="en-US" sz="3600" strike="noStrike" u="none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Evaluation</a:t>
            </a:r>
          </a:p>
          <a:p>
            <a:pPr algn="l" marL="1554480" indent="-518160" lvl="2">
              <a:lnSpc>
                <a:spcPts val="5400"/>
              </a:lnSpc>
              <a:spcBef>
                <a:spcPct val="0"/>
              </a:spcBef>
              <a:buFont typeface="Arial"/>
              <a:buChar char="⚬"/>
            </a:pPr>
            <a:r>
              <a:rPr lang="en-US" sz="3600" strike="noStrike" u="none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SHAP Feature Importance</a:t>
            </a:r>
          </a:p>
          <a:p>
            <a:pPr algn="l" marL="1554480" indent="-518160" lvl="2">
              <a:lnSpc>
                <a:spcPts val="5400"/>
              </a:lnSpc>
              <a:spcBef>
                <a:spcPct val="0"/>
              </a:spcBef>
              <a:buFont typeface="Arial"/>
              <a:buChar char="⚬"/>
            </a:pPr>
            <a:r>
              <a:rPr lang="en-US" sz="3600" strike="noStrike" u="none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ANOVA, T-tests, Bonferroni Correlation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2110906" y="9582554"/>
            <a:ext cx="303604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12 September 2025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141049" y="9582554"/>
            <a:ext cx="459812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N8 CIR Internship Presentation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3720313" y="8425288"/>
            <a:ext cx="2853275" cy="3657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Neural Network 3 (layers)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1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0" y="9419765"/>
            <a:ext cx="18288000" cy="0"/>
          </a:xfrm>
          <a:prstGeom prst="line">
            <a:avLst/>
          </a:prstGeom>
          <a:ln cap="flat" w="9525">
            <a:solidFill>
              <a:srgbClr val="23593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3755015" y="645432"/>
            <a:ext cx="3580652" cy="474436"/>
          </a:xfrm>
          <a:custGeom>
            <a:avLst/>
            <a:gdLst/>
            <a:ahLst/>
            <a:cxnLst/>
            <a:rect r="r" b="b" t="t" l="l"/>
            <a:pathLst>
              <a:path h="474436" w="3580652">
                <a:moveTo>
                  <a:pt x="0" y="0"/>
                </a:moveTo>
                <a:lnTo>
                  <a:pt x="3580652" y="0"/>
                </a:lnTo>
                <a:lnTo>
                  <a:pt x="3580652" y="474436"/>
                </a:lnTo>
                <a:lnTo>
                  <a:pt x="0" y="4744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1758577" y="3237118"/>
            <a:ext cx="6016592" cy="6054914"/>
          </a:xfrm>
          <a:custGeom>
            <a:avLst/>
            <a:gdLst/>
            <a:ahLst/>
            <a:cxnLst/>
            <a:rect r="r" b="b" t="t" l="l"/>
            <a:pathLst>
              <a:path h="6054914" w="6016592">
                <a:moveTo>
                  <a:pt x="0" y="0"/>
                </a:moveTo>
                <a:lnTo>
                  <a:pt x="6016592" y="0"/>
                </a:lnTo>
                <a:lnTo>
                  <a:pt x="6016592" y="6054914"/>
                </a:lnTo>
                <a:lnTo>
                  <a:pt x="0" y="60549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028700" y="962025"/>
            <a:ext cx="8761106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2148"/>
                </a:solidFill>
                <a:latin typeface="Be Vietnam"/>
                <a:ea typeface="Be Vietnam"/>
                <a:cs typeface="Be Vietnam"/>
                <a:sym typeface="Be Vietnam"/>
              </a:rPr>
              <a:t>Results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256898"/>
            <a:ext cx="11192391" cy="857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20"/>
              </a:lnSpc>
            </a:pPr>
            <a:r>
              <a:rPr lang="en-US" sz="5600" b="true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Investigation of Coastal Influence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2110906" y="9582554"/>
            <a:ext cx="303604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12 September 2025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141049" y="9582554"/>
            <a:ext cx="459812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N8 CIR Internship Presentation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8616084" y="6372496"/>
            <a:ext cx="3771906" cy="2919536"/>
          </a:xfrm>
          <a:custGeom>
            <a:avLst/>
            <a:gdLst/>
            <a:ahLst/>
            <a:cxnLst/>
            <a:rect r="r" b="b" t="t" l="l"/>
            <a:pathLst>
              <a:path h="2919536" w="3771906">
                <a:moveTo>
                  <a:pt x="0" y="0"/>
                </a:moveTo>
                <a:lnTo>
                  <a:pt x="3771906" y="0"/>
                </a:lnTo>
                <a:lnTo>
                  <a:pt x="3771906" y="2919536"/>
                </a:lnTo>
                <a:lnTo>
                  <a:pt x="0" y="291953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028700" y="3704698"/>
            <a:ext cx="10312379" cy="4082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400"/>
              </a:lnSpc>
              <a:spcBef>
                <a:spcPct val="0"/>
              </a:spcBef>
              <a:buFont typeface="Arial"/>
              <a:buChar char="•"/>
            </a:pP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Negligible difference in Postnatal Depression rates between the Non-coastal and Coastal Regions</a:t>
            </a:r>
          </a:p>
          <a:p>
            <a:pPr algn="l" marL="777240" indent="-388620" lvl="1">
              <a:lnSpc>
                <a:spcPts val="5400"/>
              </a:lnSpc>
              <a:spcBef>
                <a:spcPct val="0"/>
              </a:spcBef>
              <a:buFont typeface="Arial"/>
              <a:buChar char="•"/>
            </a:pPr>
            <a:r>
              <a:rPr lang="en-US" sz="3600" strike="noStrike" u="none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Regression modelling shows coastal access has:</a:t>
            </a:r>
          </a:p>
          <a:p>
            <a:pPr algn="l" marL="1554480" indent="-518160" lvl="2">
              <a:lnSpc>
                <a:spcPts val="5400"/>
              </a:lnSpc>
              <a:spcBef>
                <a:spcPct val="0"/>
              </a:spcBef>
              <a:buFont typeface="Arial"/>
              <a:buChar char="⚬"/>
            </a:pPr>
            <a:r>
              <a:rPr lang="en-US" sz="3600" strike="noStrike" u="none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Very little/no influence on </a:t>
            </a:r>
          </a:p>
          <a:p>
            <a:pPr algn="l">
              <a:lnSpc>
                <a:spcPts val="5400"/>
              </a:lnSpc>
              <a:spcBef>
                <a:spcPct val="0"/>
              </a:spcBef>
            </a:pPr>
            <a:r>
              <a:rPr lang="en-US" sz="3600" strike="noStrike" u="none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           </a:t>
            </a:r>
            <a:r>
              <a:rPr lang="en-US" sz="3600" strike="noStrike" u="none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depression scores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547554" y="3352809"/>
            <a:ext cx="3991222" cy="3657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Average EPDS in the NENC Region 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1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0" y="9419765"/>
            <a:ext cx="18288000" cy="0"/>
          </a:xfrm>
          <a:prstGeom prst="line">
            <a:avLst/>
          </a:prstGeom>
          <a:ln cap="flat" w="9525">
            <a:solidFill>
              <a:srgbClr val="23593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3755015" y="645432"/>
            <a:ext cx="3580652" cy="474436"/>
          </a:xfrm>
          <a:custGeom>
            <a:avLst/>
            <a:gdLst/>
            <a:ahLst/>
            <a:cxnLst/>
            <a:rect r="r" b="b" t="t" l="l"/>
            <a:pathLst>
              <a:path h="474436" w="3580652">
                <a:moveTo>
                  <a:pt x="0" y="0"/>
                </a:moveTo>
                <a:lnTo>
                  <a:pt x="3580652" y="0"/>
                </a:lnTo>
                <a:lnTo>
                  <a:pt x="3580652" y="474436"/>
                </a:lnTo>
                <a:lnTo>
                  <a:pt x="0" y="4744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7158485" y="4098776"/>
            <a:ext cx="4952420" cy="3664791"/>
          </a:xfrm>
          <a:custGeom>
            <a:avLst/>
            <a:gdLst/>
            <a:ahLst/>
            <a:cxnLst/>
            <a:rect r="r" b="b" t="t" l="l"/>
            <a:pathLst>
              <a:path h="3664791" w="4952420">
                <a:moveTo>
                  <a:pt x="0" y="0"/>
                </a:moveTo>
                <a:lnTo>
                  <a:pt x="4952421" y="0"/>
                </a:lnTo>
                <a:lnTo>
                  <a:pt x="4952421" y="3664791"/>
                </a:lnTo>
                <a:lnTo>
                  <a:pt x="0" y="366479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784658" y="4098776"/>
            <a:ext cx="5726236" cy="3664791"/>
          </a:xfrm>
          <a:custGeom>
            <a:avLst/>
            <a:gdLst/>
            <a:ahLst/>
            <a:cxnLst/>
            <a:rect r="r" b="b" t="t" l="l"/>
            <a:pathLst>
              <a:path h="3664791" w="5726236">
                <a:moveTo>
                  <a:pt x="0" y="0"/>
                </a:moveTo>
                <a:lnTo>
                  <a:pt x="5726236" y="0"/>
                </a:lnTo>
                <a:lnTo>
                  <a:pt x="5726236" y="3664791"/>
                </a:lnTo>
                <a:lnTo>
                  <a:pt x="0" y="366479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2514230" y="3419769"/>
            <a:ext cx="5265442" cy="2646282"/>
          </a:xfrm>
          <a:custGeom>
            <a:avLst/>
            <a:gdLst/>
            <a:ahLst/>
            <a:cxnLst/>
            <a:rect r="r" b="b" t="t" l="l"/>
            <a:pathLst>
              <a:path h="2646282" w="5265442">
                <a:moveTo>
                  <a:pt x="0" y="0"/>
                </a:moveTo>
                <a:lnTo>
                  <a:pt x="5265442" y="0"/>
                </a:lnTo>
                <a:lnTo>
                  <a:pt x="5265442" y="2646282"/>
                </a:lnTo>
                <a:lnTo>
                  <a:pt x="0" y="264628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514230" y="6273697"/>
            <a:ext cx="5265442" cy="1940514"/>
          </a:xfrm>
          <a:custGeom>
            <a:avLst/>
            <a:gdLst/>
            <a:ahLst/>
            <a:cxnLst/>
            <a:rect r="r" b="b" t="t" l="l"/>
            <a:pathLst>
              <a:path h="1940514" w="5265442">
                <a:moveTo>
                  <a:pt x="0" y="0"/>
                </a:moveTo>
                <a:lnTo>
                  <a:pt x="5265442" y="0"/>
                </a:lnTo>
                <a:lnTo>
                  <a:pt x="5265442" y="1940514"/>
                </a:lnTo>
                <a:lnTo>
                  <a:pt x="0" y="194051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28700" y="962025"/>
            <a:ext cx="8761106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2148"/>
                </a:solidFill>
                <a:latin typeface="Be Vietnam"/>
                <a:ea typeface="Be Vietnam"/>
                <a:cs typeface="Be Vietnam"/>
                <a:sym typeface="Be Vietnam"/>
              </a:rPr>
              <a:t>Results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028700" y="2259066"/>
            <a:ext cx="11344118" cy="857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20"/>
              </a:lnSpc>
            </a:pPr>
            <a:r>
              <a:rPr lang="en-US" sz="5600" b="true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Prediction of Postnatal Depression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2110906" y="9582554"/>
            <a:ext cx="303604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12 September 2025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141049" y="9582554"/>
            <a:ext cx="459812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N8 CIR Internship Presentation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E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962025"/>
            <a:ext cx="8761106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2148"/>
                </a:solidFill>
                <a:latin typeface="Be Vietnam"/>
                <a:ea typeface="Be Vietnam"/>
                <a:cs typeface="Be Vietnam"/>
                <a:sym typeface="Be Vietnam"/>
              </a:rPr>
              <a:t>Conclusion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2256898"/>
            <a:ext cx="9720646" cy="857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20"/>
              </a:lnSpc>
            </a:pPr>
            <a:r>
              <a:rPr lang="en-US" sz="5600" b="true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Broader Context</a:t>
            </a:r>
          </a:p>
        </p:txBody>
      </p:sp>
      <p:sp>
        <p:nvSpPr>
          <p:cNvPr name="AutoShape 4" id="4"/>
          <p:cNvSpPr/>
          <p:nvPr/>
        </p:nvSpPr>
        <p:spPr>
          <a:xfrm>
            <a:off x="0" y="9419765"/>
            <a:ext cx="18288000" cy="0"/>
          </a:xfrm>
          <a:prstGeom prst="line">
            <a:avLst/>
          </a:prstGeom>
          <a:ln cap="flat" w="9525">
            <a:solidFill>
              <a:srgbClr val="23593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1028700" y="3704698"/>
            <a:ext cx="16438904" cy="27108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400"/>
              </a:lnSpc>
              <a:buFont typeface="Arial"/>
              <a:buChar char="•"/>
            </a:pPr>
            <a:r>
              <a:rPr lang="en-US" b="true" sz="3600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NHS 10 Year Plan 2025</a:t>
            </a: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: “set up a national independent investigation into maternity and neonatal services.”</a:t>
            </a:r>
          </a:p>
          <a:p>
            <a:pPr algn="l" marL="777240" indent="-388620" lvl="1">
              <a:lnSpc>
                <a:spcPts val="5400"/>
              </a:lnSpc>
              <a:spcBef>
                <a:spcPct val="0"/>
              </a:spcBef>
              <a:buFont typeface="Arial"/>
              <a:buChar char="•"/>
            </a:pPr>
            <a:r>
              <a:rPr lang="en-US" b="true" sz="3600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Women of the North Report</a:t>
            </a: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: “Women living in deprivation, </a:t>
            </a:r>
            <a:r>
              <a:rPr lang="en-US" b="true" sz="3600">
                <a:solidFill>
                  <a:srgbClr val="00214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disproportionately in the North</a:t>
            </a:r>
            <a:r>
              <a:rPr lang="en-US" sz="3600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, are at increased risk of death and depression.”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3755015" y="645432"/>
            <a:ext cx="3580652" cy="474436"/>
          </a:xfrm>
          <a:custGeom>
            <a:avLst/>
            <a:gdLst/>
            <a:ahLst/>
            <a:cxnLst/>
            <a:rect r="r" b="b" t="t" l="l"/>
            <a:pathLst>
              <a:path h="474436" w="3580652">
                <a:moveTo>
                  <a:pt x="0" y="0"/>
                </a:moveTo>
                <a:lnTo>
                  <a:pt x="3580652" y="0"/>
                </a:lnTo>
                <a:lnTo>
                  <a:pt x="3580652" y="474436"/>
                </a:lnTo>
                <a:lnTo>
                  <a:pt x="0" y="47443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2110906" y="9582554"/>
            <a:ext cx="303604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12 September 2025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141049" y="9582554"/>
            <a:ext cx="459812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2148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N8 CIR Internship Presentation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DAGuuLaYV-Y</dc:identifier>
  <dcterms:modified xsi:type="dcterms:W3CDTF">2011-08-01T06:04:30Z</dcterms:modified>
  <cp:revision>1</cp:revision>
  <dc:title>Maternal Mental Health Pathway N8 CIR</dc:title>
</cp:coreProperties>
</file>