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4630400" cy="8229600"/>
  <p:notesSz cx="8229600" cy="14630400"/>
  <p:embeddedFontLst>
    <p:embeddedFont>
      <p:font typeface="Host Grotesk Medium"/>
      <p:regular r:id="rId20"/>
    </p:embeddedFont>
    <p:embeddedFont>
      <p:font typeface="Host Grotesk Medium"/>
      <p:regular r:id="rId21"/>
    </p:embeddedFont>
    <p:embeddedFont>
      <p:font typeface="Host Grotesk Medium"/>
      <p:regular r:id="rId22"/>
    </p:embeddedFont>
    <p:embeddedFont>
      <p:font typeface="Host Grotesk Medium"/>
      <p:regular r:id="rId23"/>
    </p:embeddedFont>
    <p:embeddedFont>
      <p:font typeface="Roboto"/>
      <p:regular r:id="rId24"/>
    </p:embeddedFont>
    <p:embeddedFont>
      <p:font typeface="Roboto"/>
      <p:regular r:id="rId25"/>
    </p:embeddedFont>
    <p:embeddedFont>
      <p:font typeface="Roboto"/>
      <p:regular r:id="rId26"/>
    </p:embeddedFont>
    <p:embeddedFont>
      <p:font typeface="Roboto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20" Type="http://schemas.openxmlformats.org/officeDocument/2006/relationships/font" Target="fonts/font1.fntdata"/><Relationship Id="rId21" Type="http://schemas.openxmlformats.org/officeDocument/2006/relationships/font" Target="fonts/font2.fntdata"/><Relationship Id="rId22" Type="http://schemas.openxmlformats.org/officeDocument/2006/relationships/font" Target="fonts/font3.fntdata"/><Relationship Id="rId23" Type="http://schemas.openxmlformats.org/officeDocument/2006/relationships/font" Target="fonts/font4.fntdata"/><Relationship Id="rId24" Type="http://schemas.openxmlformats.org/officeDocument/2006/relationships/font" Target="fonts/font5.fntdata"/><Relationship Id="rId25" Type="http://schemas.openxmlformats.org/officeDocument/2006/relationships/font" Target="fonts/font6.fntdata"/><Relationship Id="rId26" Type="http://schemas.openxmlformats.org/officeDocument/2006/relationships/font" Target="fonts/font7.fntdata"/><Relationship Id="rId2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61768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Music.Me: A Personalised Music Recommendation System for Everyday Life and Wellbeing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37046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Presented by:  Al Aiham Ahmed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532358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University of Liverpool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127671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sgaalmaa@liverpool.ac.uk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76325"/>
            <a:ext cx="568297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Model Performance Results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096929"/>
            <a:ext cx="13042821" cy="4461034"/>
          </a:xfrm>
          <a:prstGeom prst="roundRect">
            <a:avLst>
              <a:gd name="adj" fmla="val 213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104549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700" y="2248257"/>
            <a:ext cx="17129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3202900" y="2248257"/>
            <a:ext cx="17091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73291" y="2248257"/>
            <a:ext cx="388191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LionBridge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716453" y="2248257"/>
            <a:ext cx="388572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Jamendo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801410" y="2732127"/>
            <a:ext cx="13027581" cy="9677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28700" y="2875836"/>
            <a:ext cx="171295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Training datasets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3202900" y="2875836"/>
            <a:ext cx="17091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Notes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373291" y="2875836"/>
            <a:ext cx="171033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RMSE</a:t>
            </a:r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(A)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44872" y="2875836"/>
            <a:ext cx="171033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RMSE</a:t>
            </a:r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(V)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716453" y="2875836"/>
            <a:ext cx="171033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</a:t>
            </a:r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AUC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11888033" y="2875836"/>
            <a:ext cx="1714143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ROC</a:t>
            </a:r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AUC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3699867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8700" y="3843576"/>
            <a:ext cx="17129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J+D+P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3202900" y="3843576"/>
            <a:ext cx="17091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Base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5373291" y="3843576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1.025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7544872" y="3843576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1.586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9716453" y="3843576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0.132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11888033" y="3843576"/>
            <a:ext cx="17141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0.757</a:t>
            </a:r>
            <a:endParaRPr lang="en-US" sz="1750" dirty="0"/>
          </a:p>
        </p:txBody>
      </p:sp>
      <p:sp>
        <p:nvSpPr>
          <p:cNvPr id="23" name="Shape 21"/>
          <p:cNvSpPr/>
          <p:nvPr/>
        </p:nvSpPr>
        <p:spPr>
          <a:xfrm>
            <a:off x="801410" y="4327446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1028700" y="4471154"/>
            <a:ext cx="17129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J+D+P+M</a:t>
            </a:r>
            <a:endParaRPr lang="en-US" sz="1750" dirty="0"/>
          </a:p>
        </p:txBody>
      </p:sp>
      <p:sp>
        <p:nvSpPr>
          <p:cNvPr id="25" name="Text 23"/>
          <p:cNvSpPr/>
          <p:nvPr/>
        </p:nvSpPr>
        <p:spPr>
          <a:xfrm>
            <a:off x="3202900" y="4471154"/>
            <a:ext cx="17091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Muse original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5373291" y="4471154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0.975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7544872" y="4471154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1.423</a:t>
            </a:r>
            <a:endParaRPr lang="en-US" sz="1750" dirty="0"/>
          </a:p>
        </p:txBody>
      </p:sp>
      <p:sp>
        <p:nvSpPr>
          <p:cNvPr id="28" name="Text 26"/>
          <p:cNvSpPr/>
          <p:nvPr/>
        </p:nvSpPr>
        <p:spPr>
          <a:xfrm>
            <a:off x="9716453" y="4471154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0.134</a:t>
            </a:r>
            <a:endParaRPr lang="en-US" sz="1750" dirty="0"/>
          </a:p>
        </p:txBody>
      </p:sp>
      <p:sp>
        <p:nvSpPr>
          <p:cNvPr id="29" name="Text 27"/>
          <p:cNvSpPr/>
          <p:nvPr/>
        </p:nvSpPr>
        <p:spPr>
          <a:xfrm>
            <a:off x="11888033" y="4471154"/>
            <a:ext cx="17141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0.765</a:t>
            </a:r>
            <a:endParaRPr lang="en-US" sz="1750" dirty="0"/>
          </a:p>
        </p:txBody>
      </p:sp>
      <p:sp>
        <p:nvSpPr>
          <p:cNvPr id="30" name="Shape 28"/>
          <p:cNvSpPr/>
          <p:nvPr/>
        </p:nvSpPr>
        <p:spPr>
          <a:xfrm>
            <a:off x="801410" y="4955024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1028700" y="5098733"/>
            <a:ext cx="17129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J+D+P+M</a:t>
            </a:r>
            <a:endParaRPr lang="en-US" sz="1750" dirty="0"/>
          </a:p>
        </p:txBody>
      </p:sp>
      <p:sp>
        <p:nvSpPr>
          <p:cNvPr id="32" name="Text 30"/>
          <p:cNvSpPr/>
          <p:nvPr/>
        </p:nvSpPr>
        <p:spPr>
          <a:xfrm>
            <a:off x="3202900" y="5098733"/>
            <a:ext cx="17091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Muse Spotify</a:t>
            </a:r>
            <a:endParaRPr lang="en-US" sz="1750" dirty="0"/>
          </a:p>
        </p:txBody>
      </p:sp>
      <p:sp>
        <p:nvSpPr>
          <p:cNvPr id="33" name="Text 31"/>
          <p:cNvSpPr/>
          <p:nvPr/>
        </p:nvSpPr>
        <p:spPr>
          <a:xfrm>
            <a:off x="5373291" y="5098733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1.007</a:t>
            </a:r>
            <a:endParaRPr lang="en-US" sz="1750" dirty="0"/>
          </a:p>
        </p:txBody>
      </p:sp>
      <p:sp>
        <p:nvSpPr>
          <p:cNvPr id="34" name="Text 32"/>
          <p:cNvSpPr/>
          <p:nvPr/>
        </p:nvSpPr>
        <p:spPr>
          <a:xfrm>
            <a:off x="7544872" y="5098733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1.354</a:t>
            </a:r>
            <a:endParaRPr lang="en-US" sz="1750" dirty="0"/>
          </a:p>
        </p:txBody>
      </p:sp>
      <p:sp>
        <p:nvSpPr>
          <p:cNvPr id="35" name="Text 33"/>
          <p:cNvSpPr/>
          <p:nvPr/>
        </p:nvSpPr>
        <p:spPr>
          <a:xfrm>
            <a:off x="9716453" y="5098733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0.144</a:t>
            </a:r>
            <a:endParaRPr lang="en-US" sz="1750" dirty="0"/>
          </a:p>
        </p:txBody>
      </p:sp>
      <p:sp>
        <p:nvSpPr>
          <p:cNvPr id="36" name="Text 34"/>
          <p:cNvSpPr/>
          <p:nvPr/>
        </p:nvSpPr>
        <p:spPr>
          <a:xfrm>
            <a:off x="11888033" y="5098733"/>
            <a:ext cx="17141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0.769</a:t>
            </a:r>
            <a:endParaRPr lang="en-US" sz="1750" dirty="0"/>
          </a:p>
        </p:txBody>
      </p:sp>
      <p:sp>
        <p:nvSpPr>
          <p:cNvPr id="37" name="Shape 35"/>
          <p:cNvSpPr/>
          <p:nvPr/>
        </p:nvSpPr>
        <p:spPr>
          <a:xfrm>
            <a:off x="801410" y="5582603"/>
            <a:ext cx="13027581" cy="9677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1028700" y="5726311"/>
            <a:ext cx="1712952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J+D+P+M+Music4All</a:t>
            </a:r>
            <a:endParaRPr lang="en-US" sz="1750" dirty="0"/>
          </a:p>
        </p:txBody>
      </p:sp>
      <p:sp>
        <p:nvSpPr>
          <p:cNvPr id="39" name="Text 37"/>
          <p:cNvSpPr/>
          <p:nvPr/>
        </p:nvSpPr>
        <p:spPr>
          <a:xfrm>
            <a:off x="3202900" y="5726311"/>
            <a:ext cx="17091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All datasets</a:t>
            </a:r>
            <a:endParaRPr lang="en-US" sz="1750" dirty="0"/>
          </a:p>
        </p:txBody>
      </p:sp>
      <p:sp>
        <p:nvSpPr>
          <p:cNvPr id="40" name="Text 38"/>
          <p:cNvSpPr/>
          <p:nvPr/>
        </p:nvSpPr>
        <p:spPr>
          <a:xfrm>
            <a:off x="5373291" y="5726311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1.274</a:t>
            </a:r>
            <a:endParaRPr lang="en-US" sz="1750" dirty="0"/>
          </a:p>
        </p:txBody>
      </p:sp>
      <p:sp>
        <p:nvSpPr>
          <p:cNvPr id="41" name="Text 39"/>
          <p:cNvSpPr/>
          <p:nvPr/>
        </p:nvSpPr>
        <p:spPr>
          <a:xfrm>
            <a:off x="7544872" y="5726311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1.752</a:t>
            </a:r>
            <a:endParaRPr lang="en-US" sz="1750" dirty="0"/>
          </a:p>
        </p:txBody>
      </p:sp>
      <p:sp>
        <p:nvSpPr>
          <p:cNvPr id="42" name="Text 40"/>
          <p:cNvSpPr/>
          <p:nvPr/>
        </p:nvSpPr>
        <p:spPr>
          <a:xfrm>
            <a:off x="9716453" y="5726311"/>
            <a:ext cx="171033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0.135</a:t>
            </a:r>
            <a:endParaRPr lang="en-US" sz="1750" dirty="0"/>
          </a:p>
        </p:txBody>
      </p:sp>
      <p:sp>
        <p:nvSpPr>
          <p:cNvPr id="43" name="Text 41"/>
          <p:cNvSpPr/>
          <p:nvPr/>
        </p:nvSpPr>
        <p:spPr>
          <a:xfrm>
            <a:off x="11888033" y="5726311"/>
            <a:ext cx="17141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0.762</a:t>
            </a:r>
            <a:endParaRPr lang="en-US" sz="1750" dirty="0"/>
          </a:p>
        </p:txBody>
      </p:sp>
      <p:sp>
        <p:nvSpPr>
          <p:cNvPr id="44" name="Text 42"/>
          <p:cNvSpPr/>
          <p:nvPr/>
        </p:nvSpPr>
        <p:spPr>
          <a:xfrm>
            <a:off x="793790" y="6813113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188"/>
            <a:ext cx="622125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Outperforming State-of-the-Art Models</a:t>
            </a:r>
            <a:endParaRPr lang="en-US" sz="2650" dirty="0"/>
          </a:p>
        </p:txBody>
      </p:sp>
      <p:sp>
        <p:nvSpPr>
          <p:cNvPr id="3" name="Shape 1"/>
          <p:cNvSpPr/>
          <p:nvPr/>
        </p:nvSpPr>
        <p:spPr>
          <a:xfrm>
            <a:off x="793790" y="2196108"/>
            <a:ext cx="13042821" cy="3780711"/>
          </a:xfrm>
          <a:prstGeom prst="roundRect">
            <a:avLst>
              <a:gd name="adj" fmla="val 252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203728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343" y="2347436"/>
            <a:ext cx="38858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75434" y="2347436"/>
            <a:ext cx="38808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PR-AUC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717524" y="2347436"/>
            <a:ext cx="38846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ROC-AUC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2831306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343" y="2975015"/>
            <a:ext cx="38858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MERT-95M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75434" y="2975015"/>
            <a:ext cx="38808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0.1340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717524" y="2975015"/>
            <a:ext cx="38846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0.7640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3458885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8343" y="3602593"/>
            <a:ext cx="38858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MERT-330M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5375434" y="3602593"/>
            <a:ext cx="38808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0.1400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9717524" y="3602593"/>
            <a:ext cx="38846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0.7650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086463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8343" y="4230172"/>
            <a:ext cx="38858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SELAH-HCMUS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5375434" y="4230172"/>
            <a:ext cx="38808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0.1435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9717524" y="4230172"/>
            <a:ext cx="38846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0.7599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4714042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28343" y="4857750"/>
            <a:ext cx="38858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Greeretal.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5375434" y="4857750"/>
            <a:ext cx="38808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0.1082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9717524" y="4857750"/>
            <a:ext cx="38846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0.7354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5341620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28343" y="5485328"/>
            <a:ext cx="3885843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Model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5375434" y="5485328"/>
            <a:ext cx="388084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0.1440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9717524" y="5485328"/>
            <a:ext cx="3884652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0.7690</a:t>
            </a:r>
            <a:endParaRPr lang="en-US" sz="1750" dirty="0"/>
          </a:p>
        </p:txBody>
      </p:sp>
      <p:sp>
        <p:nvSpPr>
          <p:cNvPr id="28" name="Text 26"/>
          <p:cNvSpPr/>
          <p:nvPr/>
        </p:nvSpPr>
        <p:spPr>
          <a:xfrm>
            <a:off x="793790" y="6231969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proposed model achieved the highest scores in both PR-AUC  and ROC-AUC on the MTG-Jamendo dataset, clearly showcasing its superior performance over existing state-of-the-art models.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95757"/>
            <a:ext cx="268331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Discussion &amp; Next Steps</a:t>
            </a:r>
            <a:endParaRPr lang="en-US" sz="1850" dirty="0"/>
          </a:p>
        </p:txBody>
      </p:sp>
      <p:sp>
        <p:nvSpPr>
          <p:cNvPr id="3" name="Text 1"/>
          <p:cNvSpPr/>
          <p:nvPr/>
        </p:nvSpPr>
        <p:spPr>
          <a:xfrm>
            <a:off x="793790" y="1789748"/>
            <a:ext cx="12970550" cy="831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500"/>
              </a:lnSpc>
              <a:buNone/>
            </a:pPr>
            <a:r>
              <a:rPr lang="en-US" sz="5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The Future of Music.Me Recommendations</a:t>
            </a:r>
            <a:endParaRPr lang="en-US" sz="5200" dirty="0"/>
          </a:p>
        </p:txBody>
      </p:sp>
      <p:sp>
        <p:nvSpPr>
          <p:cNvPr id="4" name="Text 2"/>
          <p:cNvSpPr/>
          <p:nvPr/>
        </p:nvSpPr>
        <p:spPr>
          <a:xfrm>
            <a:off x="793790" y="2910364"/>
            <a:ext cx="13042821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5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Project Goal:</a:t>
            </a:r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We successfully built a machine learning model to predict arousal and valence from music, directly supporting Music.Me's personalised recommendations for wellbeing.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793790" y="3555921"/>
            <a:ext cx="1304282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5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Findings:</a:t>
            </a:r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Our model shows strong potential in categorising emotional impact, providing a crucial layer for deeper user experiences.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93790" y="3912394"/>
            <a:ext cx="1304282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500" b="1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Impact:</a:t>
            </a:r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This capability allows Music.Me to offer truly emotionally attuned playlists, enhancing daily activities and promoting positive mental states.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93790" y="4514592"/>
            <a:ext cx="13042821" cy="31671"/>
          </a:xfrm>
          <a:prstGeom prst="rect">
            <a:avLst/>
          </a:prstGeom>
          <a:solidFill>
            <a:srgbClr val="384653">
              <a:alpha val="5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793790" y="4835366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Future Enhancements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93790" y="5425797"/>
            <a:ext cx="1304282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envision several exciting avenues for further development: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93790" y="5931694"/>
            <a:ext cx="1304282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Integrating more sophisticated audio feature extraction tools (OpenSmile, Essentia) for richer data.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93790" y="6288167"/>
            <a:ext cx="1304282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different deep learning models for even more nuanced emotional prediction.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93790" y="6644640"/>
            <a:ext cx="1304282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250"/>
              </a:lnSpc>
              <a:buSzPct val="100000"/>
              <a:buChar char="•"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Conducting user studies to validate model predictions against real-world emotional responses.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47712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64B8C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Thank You!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3966091"/>
            <a:ext cx="7556421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special thank you to my supervisors, Dr Eduardo Coutinho and Dr Benjamin Pietras, for their invaluable guidance and support throughout this internship.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241727"/>
            <a:ext cx="75564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826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i="1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Project Overview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2463760"/>
            <a:ext cx="6244709" cy="4251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Connecting Music to Wellbeing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93006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Most systems rely only on listening history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637240"/>
            <a:ext cx="6244709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Music.Me: Integrate emotion recognition into the recommendation process.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21637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Generate playlists for specific goals e.g. study, exercise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065871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Valence: Positivity (Happiness)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485328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650"/>
              </a:lnSpc>
              <a:buSzPct val="100000"/>
              <a:buChar char="•"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Arousal: Intensity (Energy)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6029563"/>
            <a:ext cx="62447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Goal: Predict arousal and valence</a:t>
            </a:r>
            <a:endParaRPr lang="en-US" sz="175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1910953"/>
            <a:ext cx="5369243" cy="4384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014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Our Approach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2909411"/>
            <a:ext cx="130428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methodology was built upon the latest academic insights, aiming to adapt and enhance existing research for our specific application.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8448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860" y="3887391"/>
            <a:ext cx="340162" cy="42529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30906" y="3922752"/>
            <a:ext cx="29096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Foundational Research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413171"/>
            <a:ext cx="3421499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Inspired by the 2025 paper: "Towards Unified Music Emotion Recognition across Dimensional and Categorical Models."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35893" y="38448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63" y="3887391"/>
            <a:ext cx="340162" cy="42529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973008" y="3922752"/>
            <a:ext cx="32633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Replication &amp; Refinement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973008" y="4413171"/>
            <a:ext cx="3421499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Attempted to replicate the paper's model and fine-tune it to predict arousal and valence from song features.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9677995" y="38448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65" y="3887391"/>
            <a:ext cx="340162" cy="42529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415111" y="3922752"/>
            <a:ext cx="342149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Expanded Datasets and Features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10415111" y="4767501"/>
            <a:ext cx="3421499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Integrated additional datasets and features to enrich the model's training and improve its generalisability.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0803"/>
            <a:ext cx="70288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Music2Emotion Framework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759744"/>
            <a:ext cx="755642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Our Music2Emotion framework integrates advanced machine learning techniques to accurately predict emotional responses.</a:t>
            </a: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695218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44253" y="28298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Data Augmentation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644253" y="3320296"/>
            <a:ext cx="6705957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Introduced noise injection to increase dataset diversity, helping the model generalize better.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454247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644253" y="45889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Multi-task Learning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1644253" y="5079325"/>
            <a:ext cx="6705957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Simultaneously predicts valence/arousal and mood categories for comprehensive insight.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6213277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644253" y="6347936"/>
            <a:ext cx="28394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Knowledge Distillation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1644253" y="6838355"/>
            <a:ext cx="6705957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Enhances model performance and generalization through efficient knowledge transfer.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4512"/>
            <a:ext cx="2802969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Technical Implementation</a:t>
            </a:r>
            <a:endParaRPr lang="en-US" sz="1850" dirty="0"/>
          </a:p>
        </p:txBody>
      </p:sp>
      <p:sp>
        <p:nvSpPr>
          <p:cNvPr id="3" name="Text 1"/>
          <p:cNvSpPr/>
          <p:nvPr/>
        </p:nvSpPr>
        <p:spPr>
          <a:xfrm>
            <a:off x="793790" y="1348502"/>
            <a:ext cx="9262705" cy="831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500"/>
              </a:lnSpc>
              <a:buNone/>
            </a:pPr>
            <a:r>
              <a:rPr lang="en-US" sz="5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Our Machine Learning Pipeline</a:t>
            </a:r>
            <a:endParaRPr lang="en-US" sz="5200" dirty="0"/>
          </a:p>
        </p:txBody>
      </p:sp>
      <p:sp>
        <p:nvSpPr>
          <p:cNvPr id="4" name="Text 2"/>
          <p:cNvSpPr/>
          <p:nvPr/>
        </p:nvSpPr>
        <p:spPr>
          <a:xfrm>
            <a:off x="793790" y="2469118"/>
            <a:ext cx="1304282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employed a machine learning model to predict arousal and valence, leveraging various technical approaches.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264218"/>
            <a:ext cx="6424970" cy="11430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86552" y="4035385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Data Pre-processing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986552" y="4452223"/>
            <a:ext cx="6039445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Cleaning, normalising, and structuring raw audio data for model input.</a:t>
            </a:r>
            <a:endParaRPr lang="en-US" sz="150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522" y="2975015"/>
            <a:ext cx="6425089" cy="114300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604284" y="3746183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Feature Engineering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7604284" y="4163020"/>
            <a:ext cx="6039564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Extracting relevant musical characteristics (e.g., MERT, chords).</a:t>
            </a:r>
            <a:endParaRPr lang="en-US" sz="150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416034"/>
            <a:ext cx="6424970" cy="11430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86552" y="618720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Model Training</a:t>
            </a:r>
            <a:endParaRPr lang="en-US" sz="1850" dirty="0"/>
          </a:p>
        </p:txBody>
      </p:sp>
      <p:sp>
        <p:nvSpPr>
          <p:cNvPr id="13" name="Text 8"/>
          <p:cNvSpPr/>
          <p:nvPr/>
        </p:nvSpPr>
        <p:spPr>
          <a:xfrm>
            <a:off x="986552" y="6604040"/>
            <a:ext cx="6039445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Training our chosen machine learning algorithm on the prepared datasets to recognise emotional patterns.</a:t>
            </a:r>
            <a:endParaRPr lang="en-US" sz="150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522" y="5126831"/>
            <a:ext cx="6425089" cy="11430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604284" y="5897999"/>
            <a:ext cx="248769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Evaluation &amp; Validation</a:t>
            </a:r>
            <a:endParaRPr lang="en-US" sz="1850" dirty="0"/>
          </a:p>
        </p:txBody>
      </p:sp>
      <p:sp>
        <p:nvSpPr>
          <p:cNvPr id="16" name="Text 10"/>
          <p:cNvSpPr/>
          <p:nvPr/>
        </p:nvSpPr>
        <p:spPr>
          <a:xfrm>
            <a:off x="7604284" y="6314837"/>
            <a:ext cx="6039564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Assessing model performance and generalisability to ensure accurate predictions on new music.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6564"/>
            <a:ext cx="848022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Navigating the Complexity of Music Data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107168"/>
            <a:ext cx="13042821" cy="5035867"/>
          </a:xfrm>
          <a:prstGeom prst="roundRect">
            <a:avLst>
              <a:gd name="adj" fmla="val 189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114788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462" y="2258497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Dataset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3145274" y="2258497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Type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6062067" y="2258497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Size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01410" y="2742367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8462" y="2886075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DEAM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3145274" y="2886075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Valence/Arousal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6062067" y="2886075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1802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01410" y="3369945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8462" y="3513653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PMEmo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3145274" y="3513653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Valence/Arousal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6062067" y="3513653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794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3997523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8462" y="4141232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EmoMusic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3145274" y="4141232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Valence/Arousal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6062067" y="4141232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01410" y="4625102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28462" y="4768810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Jamendo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3145274" y="4768810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Mood Classification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6062067" y="4768810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18,486</a:t>
            </a:r>
            <a:endParaRPr lang="en-US" sz="1750" dirty="0"/>
          </a:p>
        </p:txBody>
      </p:sp>
      <p:sp>
        <p:nvSpPr>
          <p:cNvPr id="24" name="Shape 22"/>
          <p:cNvSpPr/>
          <p:nvPr/>
        </p:nvSpPr>
        <p:spPr>
          <a:xfrm>
            <a:off x="801410" y="5252680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28462" y="5396389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MuSe</a:t>
            </a:r>
            <a:endParaRPr lang="en-US" sz="1750" dirty="0"/>
          </a:p>
        </p:txBody>
      </p:sp>
      <p:sp>
        <p:nvSpPr>
          <p:cNvPr id="26" name="Text 24"/>
          <p:cNvSpPr/>
          <p:nvPr/>
        </p:nvSpPr>
        <p:spPr>
          <a:xfrm>
            <a:off x="3145274" y="5396389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Valence/Arousal</a:t>
            </a:r>
            <a:endParaRPr lang="en-US" sz="1750" dirty="0"/>
          </a:p>
        </p:txBody>
      </p:sp>
      <p:sp>
        <p:nvSpPr>
          <p:cNvPr id="27" name="Text 25"/>
          <p:cNvSpPr/>
          <p:nvPr/>
        </p:nvSpPr>
        <p:spPr>
          <a:xfrm>
            <a:off x="6062067" y="5396389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58,042</a:t>
            </a:r>
            <a:endParaRPr lang="en-US" sz="1750" dirty="0"/>
          </a:p>
        </p:txBody>
      </p:sp>
      <p:sp>
        <p:nvSpPr>
          <p:cNvPr id="28" name="Shape 26"/>
          <p:cNvSpPr/>
          <p:nvPr/>
        </p:nvSpPr>
        <p:spPr>
          <a:xfrm>
            <a:off x="801410" y="5880259"/>
            <a:ext cx="13027581" cy="6275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1028462" y="6023967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Music4All</a:t>
            </a:r>
            <a:endParaRPr lang="en-US" sz="1750" dirty="0"/>
          </a:p>
        </p:txBody>
      </p:sp>
      <p:sp>
        <p:nvSpPr>
          <p:cNvPr id="30" name="Text 28"/>
          <p:cNvSpPr/>
          <p:nvPr/>
        </p:nvSpPr>
        <p:spPr>
          <a:xfrm>
            <a:off x="3145274" y="6023967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Valence/Arousal</a:t>
            </a:r>
            <a:endParaRPr lang="en-US" sz="1750" dirty="0"/>
          </a:p>
        </p:txBody>
      </p:sp>
      <p:sp>
        <p:nvSpPr>
          <p:cNvPr id="31" name="Text 29"/>
          <p:cNvSpPr/>
          <p:nvPr/>
        </p:nvSpPr>
        <p:spPr>
          <a:xfrm>
            <a:off x="6062067" y="6023967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66,335</a:t>
            </a:r>
            <a:endParaRPr lang="en-US" sz="1750" dirty="0"/>
          </a:p>
        </p:txBody>
      </p:sp>
      <p:sp>
        <p:nvSpPr>
          <p:cNvPr id="32" name="Shape 30"/>
          <p:cNvSpPr/>
          <p:nvPr/>
        </p:nvSpPr>
        <p:spPr>
          <a:xfrm>
            <a:off x="801410" y="6507837"/>
            <a:ext cx="13027581" cy="627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1028462" y="6651546"/>
            <a:ext cx="1655564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LionBridge</a:t>
            </a:r>
            <a:endParaRPr lang="en-US" sz="1750" dirty="0"/>
          </a:p>
        </p:txBody>
      </p:sp>
      <p:sp>
        <p:nvSpPr>
          <p:cNvPr id="34" name="Text 32"/>
          <p:cNvSpPr/>
          <p:nvPr/>
        </p:nvSpPr>
        <p:spPr>
          <a:xfrm>
            <a:off x="3145274" y="6651546"/>
            <a:ext cx="2455545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Valence/Arousal</a:t>
            </a:r>
            <a:endParaRPr lang="en-US" sz="1750" dirty="0"/>
          </a:p>
        </p:txBody>
      </p:sp>
      <p:sp>
        <p:nvSpPr>
          <p:cNvPr id="35" name="Text 33"/>
          <p:cNvSpPr/>
          <p:nvPr/>
        </p:nvSpPr>
        <p:spPr>
          <a:xfrm>
            <a:off x="6062067" y="6651546"/>
            <a:ext cx="7540109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99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4262"/>
            <a:ext cx="12147113" cy="831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6500"/>
              </a:lnSpc>
              <a:buNone/>
            </a:pPr>
            <a:r>
              <a:rPr lang="en-US" sz="520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Preparing MuSe and Music4All Datasets</a:t>
            </a:r>
            <a:endParaRPr lang="en-US" sz="5200" dirty="0"/>
          </a:p>
        </p:txBody>
      </p:sp>
      <p:sp>
        <p:nvSpPr>
          <p:cNvPr id="3" name="Text 1"/>
          <p:cNvSpPr/>
          <p:nvPr/>
        </p:nvSpPr>
        <p:spPr>
          <a:xfrm>
            <a:off x="793790" y="1981200"/>
            <a:ext cx="13042821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This pre-processing pipeline was specifically designed and applied to the large-scale MuSe and Music4All datasets to prepare them for our model training.</a:t>
            </a:r>
            <a:endParaRPr lang="en-US" sz="15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065383"/>
            <a:ext cx="6424970" cy="1143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86552" y="3836551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Audio Download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986552" y="4253389"/>
            <a:ext cx="6039445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Developed a custom pipeline to efficiently download relevant audio files from YouTube, ensuring compatibility with dataset IDs.</a:t>
            </a:r>
            <a:endParaRPr lang="en-US" sz="15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522" y="2776180"/>
            <a:ext cx="6425089" cy="11430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04284" y="3547348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Data Cleaning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7604284" y="3964186"/>
            <a:ext cx="6039564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Implemented robust error checking to identify and remove failed downloads or incorrectly matched audio, maintaining data quality.</a:t>
            </a:r>
            <a:endParaRPr lang="en-US" sz="15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5506283"/>
            <a:ext cx="6424970" cy="11430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86552" y="6277451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Annotation Files</a:t>
            </a:r>
            <a:endParaRPr lang="en-US" sz="1850" dirty="0"/>
          </a:p>
        </p:txBody>
      </p:sp>
      <p:sp>
        <p:nvSpPr>
          <p:cNvPr id="12" name="Text 7"/>
          <p:cNvSpPr/>
          <p:nvPr/>
        </p:nvSpPr>
        <p:spPr>
          <a:xfrm>
            <a:off x="986552" y="6694289"/>
            <a:ext cx="6039445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Generated consistent annotation files, structuring them to seamlessly integrate with our multi-dataset training approach.</a:t>
            </a:r>
            <a:endParaRPr lang="en-US" sz="15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522" y="5217081"/>
            <a:ext cx="6425089" cy="11430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604284" y="5988248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Dataset Splits</a:t>
            </a:r>
            <a:endParaRPr lang="en-US" sz="1850" dirty="0"/>
          </a:p>
        </p:txBody>
      </p:sp>
      <p:sp>
        <p:nvSpPr>
          <p:cNvPr id="15" name="Text 9"/>
          <p:cNvSpPr/>
          <p:nvPr/>
        </p:nvSpPr>
        <p:spPr>
          <a:xfrm>
            <a:off x="7604284" y="6405086"/>
            <a:ext cx="6039564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Carefully created distinct train, validation, and test splits to facilitate rigorous model evaluation and prevent overfitting.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4303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Feature Extraction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114907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developed a robust feature extraction pipeline, leveraging both state-of-the-art embeddings and classical audio descriptors.</a:t>
            </a:r>
            <a:endParaRPr lang="en-US" sz="1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710220"/>
            <a:ext cx="566976" cy="56697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44253" y="2844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MERT Embeddings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44253" y="3335298"/>
            <a:ext cx="3308152" cy="1700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Utilized pre-trained audio transformers for deep, context-rich feature representations, capturing intricate musical patterns.</a:t>
            </a:r>
            <a:endParaRPr lang="en-US" sz="17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93" y="2710220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086356" y="2844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Chord Progressions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086356" y="3335298"/>
            <a:ext cx="3308152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Analyzed harmonic structures to capture the emotional nuances embedded within the sequence and movement of chords.</a:t>
            </a:r>
            <a:endParaRPr lang="en-US" sz="17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995" y="2710220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528459" y="28448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Key Signatures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0528459" y="3335298"/>
            <a:ext cx="3308152" cy="13606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Incorporated tonal information to understand its significant role in shaping the emotional expression of a piece.</a:t>
            </a:r>
            <a:endParaRPr lang="en-US" sz="17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489734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44253" y="56243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Essentia Features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644253" y="6114812"/>
            <a:ext cx="3308152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Low-level audio descriptors and high-level features using Essentia.</a:t>
            </a:r>
            <a:endParaRPr lang="en-US" sz="175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893" y="5489734"/>
            <a:ext cx="566976" cy="566976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6086356" y="56243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OpenSmile Features</a:t>
            </a:r>
            <a:endParaRPr lang="en-US" sz="2200" dirty="0"/>
          </a:p>
        </p:txBody>
      </p:sp>
      <p:sp>
        <p:nvSpPr>
          <p:cNvPr id="18" name="Text 11"/>
          <p:cNvSpPr/>
          <p:nvPr/>
        </p:nvSpPr>
        <p:spPr>
          <a:xfrm>
            <a:off x="6086356" y="6114812"/>
            <a:ext cx="3308152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75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Acoustic and paralinguistic feature sets, further enriching our comprehensive dataset.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44660"/>
            <a:ext cx="13042821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2025-10-01T21:56:01Z</dcterms:created>
  <dcterms:modified xsi:type="dcterms:W3CDTF">2025-10-01T21:56:01Z</dcterms:modified>
</cp:coreProperties>
</file>