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8" r:id="rId4"/>
    <p:sldId id="498" r:id="rId5"/>
    <p:sldId id="2145704821" r:id="rId6"/>
    <p:sldId id="328" r:id="rId7"/>
    <p:sldId id="378" r:id="rId8"/>
    <p:sldId id="330" r:id="rId9"/>
    <p:sldId id="382" r:id="rId10"/>
    <p:sldId id="383" r:id="rId11"/>
    <p:sldId id="385" r:id="rId12"/>
    <p:sldId id="384" r:id="rId13"/>
    <p:sldId id="386" r:id="rId14"/>
    <p:sldId id="326" r:id="rId15"/>
    <p:sldId id="2145704817" r:id="rId16"/>
  </p:sldIdLst>
  <p:sldSz cx="12192000" cy="6858000"/>
  <p:notesSz cx="6797675" cy="9926638"/>
  <p:embeddedFontLst>
    <p:embeddedFont>
      <p:font typeface="ＭＳ Ｐゴシック" panose="020B0600070205080204" pitchFamily="34" charset="-128"/>
      <p:regular r:id="rId18"/>
    </p:embeddedFont>
    <p:embeddedFont>
      <p:font typeface="Aptos Narrow" panose="020B0004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xusoLNRMCPIcDM3M9t2m2Huda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51" autoAdjust="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ukdataservice.ac.uk/app/uploads/cd140-secureaccessagreement.pdf" TargetMode="External"/><Relationship Id="rId1" Type="http://schemas.openxmlformats.org/officeDocument/2006/relationships/hyperlink" Target="https://ukdataservice.ac.uk/app/uploads/cd137-enduserlicence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ukdataservice.ac.uk/app/uploads/cd140-secureaccessagreement.pdf" TargetMode="External"/><Relationship Id="rId1" Type="http://schemas.openxmlformats.org/officeDocument/2006/relationships/hyperlink" Target="https://ukdataservice.ac.uk/app/uploads/cd137-enduserlicenc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97B9D-2403-46B5-99F0-2751DAC68E9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4FE115-720D-4A91-A02A-A4142E114680}">
      <dgm:prSet phldrT="[Text]" phldr="0"/>
      <dgm:spPr>
        <a:solidFill>
          <a:schemeClr val="tx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Open</a:t>
          </a:r>
        </a:p>
      </dgm:t>
    </dgm:pt>
    <dgm:pt modelId="{BB81F86E-8D41-421A-A884-2EE4B9A3CB68}" type="parTrans" cxnId="{1B19D437-0265-4682-B28E-633C33D39720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E7E4E558-D0CB-419B-AC20-61645E6DB886}" type="sibTrans" cxnId="{1B19D437-0265-4682-B28E-633C33D39720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04957AC5-6755-426B-B25E-26A5A7518915}">
      <dgm:prSet phldrT="[Text]"/>
      <dgm:spPr/>
      <dgm:t>
        <a:bodyPr/>
        <a:lstStyle/>
        <a:p>
          <a:pPr algn="ctr">
            <a:buNone/>
          </a:pPr>
          <a:r>
            <a:rPr lang="en-GB" dirty="0">
              <a:solidFill>
                <a:schemeClr val="bg2">
                  <a:lumMod val="10000"/>
                </a:schemeClr>
              </a:solidFill>
            </a:rPr>
            <a:t>No real disclosure risk – highly aggregate data or consent to share data as collected is in place. Under Open re-use licences such as Creative Commons, Open Government Licence i.e. almost no restrictions for reuse.</a:t>
          </a:r>
        </a:p>
      </dgm:t>
    </dgm:pt>
    <dgm:pt modelId="{552B7F3F-632D-4A3C-A44D-A4C730FFB1CB}" type="parTrans" cxnId="{F99A6D4B-B497-48B6-858B-214326CFB004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63F709E5-61F7-4339-8FF7-F153B4897155}" type="sibTrans" cxnId="{F99A6D4B-B497-48B6-858B-214326CFB004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9FED7843-C741-4DFE-B900-AD748F64C650}">
      <dgm:prSet phldrT="[Text]" phldr="0"/>
      <dgm:spPr>
        <a:solidFill>
          <a:schemeClr val="tx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Safeguarded</a:t>
          </a:r>
        </a:p>
      </dgm:t>
    </dgm:pt>
    <dgm:pt modelId="{CAA9D8B3-DCD6-45BF-A3EF-5B724F0EAB1B}" type="parTrans" cxnId="{C8BA155B-1E02-40E1-8003-105FA994BD24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C59654B3-7466-4337-AD1C-AE3C03322D45}" type="sibTrans" cxnId="{C8BA155B-1E02-40E1-8003-105FA994BD24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57146354-7115-4823-9A9D-DAD1C6FA324D}">
      <dgm:prSet phldrT="[Text]"/>
      <dgm:spPr/>
      <dgm:t>
        <a:bodyPr/>
        <a:lstStyle/>
        <a:p>
          <a:pPr algn="ctr">
            <a:buClrTx/>
            <a:buSzTx/>
            <a:buFont typeface="Arial" panose="020B0604020202020204" pitchFamily="34" charset="0"/>
            <a:buNone/>
          </a:pP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Risk</a:t>
          </a:r>
          <a:r>
            <a:rPr kumimoji="0" lang="en-GB" b="0" i="0" u="none" strike="noStrike" cap="none" spc="-9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of</a:t>
          </a:r>
          <a:r>
            <a:rPr kumimoji="0" lang="en-GB" b="0" i="0" u="none" strike="noStrike" cap="none" spc="-8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identification</a:t>
          </a:r>
          <a:r>
            <a:rPr kumimoji="0" lang="en-GB" b="0" i="0" u="none" strike="noStrike" cap="none" spc="-3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is</a:t>
          </a:r>
          <a:r>
            <a:rPr kumimoji="0" lang="en-GB" b="0" i="0" u="none" strike="noStrike" cap="none" spc="-8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considered</a:t>
          </a:r>
          <a:r>
            <a:rPr kumimoji="0" lang="en-GB" b="0" i="0" u="none" strike="noStrike" cap="none" spc="-4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sufficiently</a:t>
          </a:r>
          <a:r>
            <a:rPr kumimoji="0" lang="en-GB" b="0" i="0" u="none" strike="noStrike" cap="none" spc="-6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remote</a:t>
          </a:r>
          <a:r>
            <a:rPr kumimoji="0" lang="en-GB" b="0" i="0" u="none" strike="noStrike" cap="none" spc="-6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-5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–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effectively</a:t>
          </a:r>
          <a:r>
            <a:rPr kumimoji="0" lang="en-GB" b="0" i="0" u="none" strike="noStrike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anonymised</a:t>
          </a:r>
          <a:r>
            <a:rPr kumimoji="0" lang="en-GB" b="0" i="0" u="none" strike="noStrike" cap="none" spc="2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data</a:t>
          </a:r>
          <a:r>
            <a:rPr kumimoji="0" lang="en-GB" b="0" i="0" u="none" strike="noStrike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(ICO).</a:t>
          </a:r>
          <a:r>
            <a:rPr kumimoji="0" lang="en-GB" b="0" i="0" u="none" strike="noStrike" cap="none" spc="-7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Subject to a legally binding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hlinkClick xmlns:r="http://schemas.openxmlformats.org/officeDocument/2006/relationships" r:id="rId1"/>
            </a:rPr>
            <a:t>End User Licence Agreement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; special</a:t>
          </a:r>
          <a:r>
            <a:rPr kumimoji="0" lang="en-GB" b="0" i="0" u="none" strike="noStrike" cap="none" spc="-5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conditions</a:t>
          </a:r>
          <a:r>
            <a:rPr kumimoji="0" lang="en-GB" b="0" i="0" u="none" strike="noStrike" cap="none" spc="-2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or</a:t>
          </a:r>
          <a:r>
            <a:rPr kumimoji="0" lang="en-GB" b="0" i="0" u="none" strike="noStrike" cap="none" spc="-7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agreements</a:t>
          </a:r>
          <a:r>
            <a:rPr kumimoji="0" lang="en-GB" b="0" i="0" u="none" strike="noStrike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may</a:t>
          </a:r>
          <a:r>
            <a:rPr kumimoji="0" lang="en-GB" b="0" i="0" u="none" strike="noStrike" cap="none" spc="-6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apply.</a:t>
          </a:r>
          <a:endParaRPr lang="en-GB" dirty="0">
            <a:solidFill>
              <a:schemeClr val="bg2">
                <a:lumMod val="10000"/>
              </a:schemeClr>
            </a:solidFill>
          </a:endParaRPr>
        </a:p>
      </dgm:t>
    </dgm:pt>
    <dgm:pt modelId="{3CBC8DC2-8539-4CF7-80CB-B62D7BCCC834}" type="parTrans" cxnId="{B9CCE24B-D7D5-4F86-AF11-43D927052D2E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E52F06CF-0552-48BE-AFAB-7094F66E4C3A}" type="sibTrans" cxnId="{B9CCE24B-D7D5-4F86-AF11-43D927052D2E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C9ADD353-8362-4152-8AA1-9146C1F72FCA}">
      <dgm:prSet phldrT="[Text]"/>
      <dgm:spPr>
        <a:solidFill>
          <a:schemeClr val="tx1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GB" dirty="0">
              <a:solidFill>
                <a:schemeClr val="bg1"/>
              </a:solidFill>
            </a:rPr>
            <a:t>Controlled</a:t>
          </a:r>
        </a:p>
      </dgm:t>
    </dgm:pt>
    <dgm:pt modelId="{83EB2352-57F1-4F2B-95B6-8FC43807F3A3}" type="parTrans" cxnId="{C1038AFB-17C1-43E0-9F31-51A6738EC8B8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13785C12-078C-4766-BCFE-D41A888313C1}" type="sibTrans" cxnId="{C1038AFB-17C1-43E0-9F31-51A6738EC8B8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E47E08FE-98F1-47B8-B828-C60FA077CB65}">
      <dgm:prSet phldrT="[Text]"/>
      <dgm:spPr/>
      <dgm:t>
        <a:bodyPr/>
        <a:lstStyle/>
        <a:p>
          <a:pPr algn="ctr">
            <a:buNone/>
          </a:pP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Real</a:t>
          </a:r>
          <a:r>
            <a:rPr kumimoji="0" lang="en-GB" b="0" i="0" u="none" strike="noStrike" cap="none" spc="-5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disclosure</a:t>
          </a:r>
          <a:r>
            <a:rPr kumimoji="0" lang="en-GB" b="0" i="0" u="none" strike="noStrike" cap="none" spc="-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risk</a:t>
          </a:r>
          <a:r>
            <a:rPr kumimoji="0" lang="en-GB" b="0" i="0" u="none" strike="noStrike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–</a:t>
          </a:r>
          <a:r>
            <a:rPr kumimoji="0" lang="en-GB" b="0" i="0" u="none" strike="noStrike" cap="none" spc="-4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-4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TRE/SDE</a:t>
          </a:r>
          <a:r>
            <a:rPr kumimoji="0" lang="en-GB" b="0" i="0" u="none" strike="noStrike" cap="none" spc="-8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function</a:t>
          </a:r>
          <a:r>
            <a:rPr kumimoji="0" lang="en-GB" b="0" i="0" u="none" strike="noStrike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–</a:t>
          </a:r>
          <a:r>
            <a:rPr kumimoji="0" lang="en-GB" b="0" i="0" u="none" strike="noStrike" cap="none" spc="-4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-3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de-</a:t>
          </a:r>
          <a:r>
            <a:rPr kumimoji="0" lang="en-GB" b="0" i="0" u="none" strike="noStrike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identified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data,</a:t>
          </a:r>
          <a:r>
            <a:rPr kumimoji="0" lang="en-GB" b="0" i="0" u="none" strike="noStrike" cap="none" spc="-8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and/or</a:t>
          </a:r>
          <a:r>
            <a:rPr kumimoji="0" lang="en-GB" b="0" i="0" u="none" strike="noStrike" cap="none" spc="-7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highly</a:t>
          </a:r>
          <a:r>
            <a:rPr kumimoji="0" lang="en-GB" b="0" i="0" u="none" strike="noStrike" cap="none" spc="-4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sensitive</a:t>
          </a:r>
          <a:r>
            <a:rPr kumimoji="0" lang="en-GB" b="0" i="0" u="none" strike="noStrike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commercially</a:t>
          </a:r>
          <a:r>
            <a:rPr kumimoji="0" lang="en-GB" b="0" i="0" u="none" strike="noStrike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or</a:t>
          </a:r>
          <a:r>
            <a:rPr kumimoji="0" lang="en-GB" b="0" i="0" u="none" strike="noStrike" cap="none" spc="-7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b="0" i="0" u="none" strike="noStrike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otherwise. Subject to a legally binding </a:t>
          </a:r>
          <a:r>
            <a:rPr kumimoji="0" lang="en-GB" b="0" i="0" u="none" strike="noStrike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hlinkClick xmlns:r="http://schemas.openxmlformats.org/officeDocument/2006/relationships" r:id="rId1"/>
            </a:rPr>
            <a:t>End User Licence Agreement </a:t>
          </a:r>
          <a:r>
            <a:rPr kumimoji="0" lang="en-GB" b="0" i="0" u="none" strike="noStrike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and </a:t>
          </a:r>
          <a:r>
            <a:rPr kumimoji="0" lang="en-GB" b="0" i="0" u="none" strike="noStrike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hlinkClick xmlns:r="http://schemas.openxmlformats.org/officeDocument/2006/relationships" r:id="rId2"/>
            </a:rPr>
            <a:t>Secure Access User Agreement</a:t>
          </a:r>
          <a:r>
            <a:rPr lang="en-GB" spc="-1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; </a:t>
          </a:r>
          <a:r>
            <a:rPr lang="en-GB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special</a:t>
          </a:r>
          <a:r>
            <a:rPr lang="en-GB" spc="-5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conditions</a:t>
          </a:r>
          <a:r>
            <a:rPr lang="en-GB" spc="-2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or</a:t>
          </a:r>
          <a:r>
            <a:rPr lang="en-GB" spc="-7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agreements</a:t>
          </a:r>
          <a:r>
            <a:rPr lang="en-GB" spc="-3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may</a:t>
          </a:r>
          <a:r>
            <a:rPr lang="en-GB" spc="-6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spc="-1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apply.</a:t>
          </a:r>
          <a:endParaRPr lang="en-GB" dirty="0">
            <a:solidFill>
              <a:schemeClr val="bg2">
                <a:lumMod val="10000"/>
              </a:schemeClr>
            </a:solidFill>
          </a:endParaRPr>
        </a:p>
      </dgm:t>
    </dgm:pt>
    <dgm:pt modelId="{CE557882-AC89-4A40-8DE1-F75D936AF1E4}" type="parTrans" cxnId="{990A9EAA-0620-4304-98DA-08A80BFCEB3B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D28E0481-6AD5-4C94-AC57-F8ABAB209B5A}" type="sibTrans" cxnId="{990A9EAA-0620-4304-98DA-08A80BFCEB3B}">
      <dgm:prSet/>
      <dgm:spPr/>
      <dgm:t>
        <a:bodyPr/>
        <a:lstStyle/>
        <a:p>
          <a:endParaRPr lang="en-GB">
            <a:solidFill>
              <a:schemeClr val="bg2">
                <a:lumMod val="10000"/>
              </a:schemeClr>
            </a:solidFill>
          </a:endParaRPr>
        </a:p>
      </dgm:t>
    </dgm:pt>
    <dgm:pt modelId="{B121FDF4-6E7E-4016-8A6E-5F5ECCB4D0CB}" type="pres">
      <dgm:prSet presAssocID="{69097B9D-2403-46B5-99F0-2751DAC68E94}" presName="linear" presStyleCnt="0">
        <dgm:presLayoutVars>
          <dgm:animLvl val="lvl"/>
          <dgm:resizeHandles val="exact"/>
        </dgm:presLayoutVars>
      </dgm:prSet>
      <dgm:spPr/>
    </dgm:pt>
    <dgm:pt modelId="{1A70E595-1403-4FAA-90FC-D468D3B06F34}" type="pres">
      <dgm:prSet presAssocID="{C34FE115-720D-4A91-A02A-A4142E1146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7A9E1E-ADC7-40A1-92E2-FBA67DFDCB67}" type="pres">
      <dgm:prSet presAssocID="{C34FE115-720D-4A91-A02A-A4142E114680}" presName="childText" presStyleLbl="revTx" presStyleIdx="0" presStyleCnt="3">
        <dgm:presLayoutVars>
          <dgm:bulletEnabled val="1"/>
        </dgm:presLayoutVars>
      </dgm:prSet>
      <dgm:spPr/>
    </dgm:pt>
    <dgm:pt modelId="{821F0C0D-423F-4B28-8FAC-851C41AFACE2}" type="pres">
      <dgm:prSet presAssocID="{9FED7843-C741-4DFE-B900-AD748F64C6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C2BDF1-FA0C-4317-B3A3-05E00F9634DC}" type="pres">
      <dgm:prSet presAssocID="{9FED7843-C741-4DFE-B900-AD748F64C650}" presName="childText" presStyleLbl="revTx" presStyleIdx="1" presStyleCnt="3">
        <dgm:presLayoutVars>
          <dgm:bulletEnabled val="1"/>
        </dgm:presLayoutVars>
      </dgm:prSet>
      <dgm:spPr/>
    </dgm:pt>
    <dgm:pt modelId="{0316EBB7-C675-4DC6-82C5-6B1E8AAB273C}" type="pres">
      <dgm:prSet presAssocID="{C9ADD353-8362-4152-8AA1-9146C1F72FC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7AA134D-9254-420B-8339-9D22B58AD714}" type="pres">
      <dgm:prSet presAssocID="{C9ADD353-8362-4152-8AA1-9146C1F72FC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D6DE92E-8EB4-4DBF-8DD3-F21D4914AEB3}" type="presOf" srcId="{E47E08FE-98F1-47B8-B828-C60FA077CB65}" destId="{B7AA134D-9254-420B-8339-9D22B58AD714}" srcOrd="0" destOrd="0" presId="urn:microsoft.com/office/officeart/2005/8/layout/vList2"/>
    <dgm:cxn modelId="{1B19D437-0265-4682-B28E-633C33D39720}" srcId="{69097B9D-2403-46B5-99F0-2751DAC68E94}" destId="{C34FE115-720D-4A91-A02A-A4142E114680}" srcOrd="0" destOrd="0" parTransId="{BB81F86E-8D41-421A-A884-2EE4B9A3CB68}" sibTransId="{E7E4E558-D0CB-419B-AC20-61645E6DB886}"/>
    <dgm:cxn modelId="{C8BA155B-1E02-40E1-8003-105FA994BD24}" srcId="{69097B9D-2403-46B5-99F0-2751DAC68E94}" destId="{9FED7843-C741-4DFE-B900-AD748F64C650}" srcOrd="1" destOrd="0" parTransId="{CAA9D8B3-DCD6-45BF-A3EF-5B724F0EAB1B}" sibTransId="{C59654B3-7466-4337-AD1C-AE3C03322D45}"/>
    <dgm:cxn modelId="{6067C65D-4412-4EFD-B2DD-45E3206E1763}" type="presOf" srcId="{C34FE115-720D-4A91-A02A-A4142E114680}" destId="{1A70E595-1403-4FAA-90FC-D468D3B06F34}" srcOrd="0" destOrd="0" presId="urn:microsoft.com/office/officeart/2005/8/layout/vList2"/>
    <dgm:cxn modelId="{FA0E7342-6364-49DC-91EA-29E9799EE182}" type="presOf" srcId="{C9ADD353-8362-4152-8AA1-9146C1F72FCA}" destId="{0316EBB7-C675-4DC6-82C5-6B1E8AAB273C}" srcOrd="0" destOrd="0" presId="urn:microsoft.com/office/officeart/2005/8/layout/vList2"/>
    <dgm:cxn modelId="{A4B07A48-9256-44A9-A79B-DAAE73B75D7F}" type="presOf" srcId="{69097B9D-2403-46B5-99F0-2751DAC68E94}" destId="{B121FDF4-6E7E-4016-8A6E-5F5ECCB4D0CB}" srcOrd="0" destOrd="0" presId="urn:microsoft.com/office/officeart/2005/8/layout/vList2"/>
    <dgm:cxn modelId="{F99A6D4B-B497-48B6-858B-214326CFB004}" srcId="{C34FE115-720D-4A91-A02A-A4142E114680}" destId="{04957AC5-6755-426B-B25E-26A5A7518915}" srcOrd="0" destOrd="0" parTransId="{552B7F3F-632D-4A3C-A44D-A4C730FFB1CB}" sibTransId="{63F709E5-61F7-4339-8FF7-F153B4897155}"/>
    <dgm:cxn modelId="{B9CCE24B-D7D5-4F86-AF11-43D927052D2E}" srcId="{9FED7843-C741-4DFE-B900-AD748F64C650}" destId="{57146354-7115-4823-9A9D-DAD1C6FA324D}" srcOrd="0" destOrd="0" parTransId="{3CBC8DC2-8539-4CF7-80CB-B62D7BCCC834}" sibTransId="{E52F06CF-0552-48BE-AFAB-7094F66E4C3A}"/>
    <dgm:cxn modelId="{9A24584F-F731-4FDD-A660-378E8ABB9BB2}" type="presOf" srcId="{9FED7843-C741-4DFE-B900-AD748F64C650}" destId="{821F0C0D-423F-4B28-8FAC-851C41AFACE2}" srcOrd="0" destOrd="0" presId="urn:microsoft.com/office/officeart/2005/8/layout/vList2"/>
    <dgm:cxn modelId="{010A7BA2-BC77-4822-B6AE-C44E7519A2BC}" type="presOf" srcId="{57146354-7115-4823-9A9D-DAD1C6FA324D}" destId="{0EC2BDF1-FA0C-4317-B3A3-05E00F9634DC}" srcOrd="0" destOrd="0" presId="urn:microsoft.com/office/officeart/2005/8/layout/vList2"/>
    <dgm:cxn modelId="{990A9EAA-0620-4304-98DA-08A80BFCEB3B}" srcId="{C9ADD353-8362-4152-8AA1-9146C1F72FCA}" destId="{E47E08FE-98F1-47B8-B828-C60FA077CB65}" srcOrd="0" destOrd="0" parTransId="{CE557882-AC89-4A40-8DE1-F75D936AF1E4}" sibTransId="{D28E0481-6AD5-4C94-AC57-F8ABAB209B5A}"/>
    <dgm:cxn modelId="{AFDB67D3-1BA7-481B-B8E0-813F259B63F4}" type="presOf" srcId="{04957AC5-6755-426B-B25E-26A5A7518915}" destId="{6F7A9E1E-ADC7-40A1-92E2-FBA67DFDCB67}" srcOrd="0" destOrd="0" presId="urn:microsoft.com/office/officeart/2005/8/layout/vList2"/>
    <dgm:cxn modelId="{C1038AFB-17C1-43E0-9F31-51A6738EC8B8}" srcId="{69097B9D-2403-46B5-99F0-2751DAC68E94}" destId="{C9ADD353-8362-4152-8AA1-9146C1F72FCA}" srcOrd="2" destOrd="0" parTransId="{83EB2352-57F1-4F2B-95B6-8FC43807F3A3}" sibTransId="{13785C12-078C-4766-BCFE-D41A888313C1}"/>
    <dgm:cxn modelId="{47C193DC-85C7-45A6-BE84-50FF24F9BF79}" type="presParOf" srcId="{B121FDF4-6E7E-4016-8A6E-5F5ECCB4D0CB}" destId="{1A70E595-1403-4FAA-90FC-D468D3B06F34}" srcOrd="0" destOrd="0" presId="urn:microsoft.com/office/officeart/2005/8/layout/vList2"/>
    <dgm:cxn modelId="{EDD48746-94BF-4260-833C-9FB3350311FA}" type="presParOf" srcId="{B121FDF4-6E7E-4016-8A6E-5F5ECCB4D0CB}" destId="{6F7A9E1E-ADC7-40A1-92E2-FBA67DFDCB67}" srcOrd="1" destOrd="0" presId="urn:microsoft.com/office/officeart/2005/8/layout/vList2"/>
    <dgm:cxn modelId="{73A12A7A-6555-4C95-8A25-AA54B4AF557D}" type="presParOf" srcId="{B121FDF4-6E7E-4016-8A6E-5F5ECCB4D0CB}" destId="{821F0C0D-423F-4B28-8FAC-851C41AFACE2}" srcOrd="2" destOrd="0" presId="urn:microsoft.com/office/officeart/2005/8/layout/vList2"/>
    <dgm:cxn modelId="{36ECB2DB-1194-4F00-93E9-109E66A0A6FC}" type="presParOf" srcId="{B121FDF4-6E7E-4016-8A6E-5F5ECCB4D0CB}" destId="{0EC2BDF1-FA0C-4317-B3A3-05E00F9634DC}" srcOrd="3" destOrd="0" presId="urn:microsoft.com/office/officeart/2005/8/layout/vList2"/>
    <dgm:cxn modelId="{6443882B-9EC0-461A-8046-E9F4A3266C44}" type="presParOf" srcId="{B121FDF4-6E7E-4016-8A6E-5F5ECCB4D0CB}" destId="{0316EBB7-C675-4DC6-82C5-6B1E8AAB273C}" srcOrd="4" destOrd="0" presId="urn:microsoft.com/office/officeart/2005/8/layout/vList2"/>
    <dgm:cxn modelId="{1F95E6E2-E1A0-4612-82E1-1D35A7DFDEC1}" type="presParOf" srcId="{B121FDF4-6E7E-4016-8A6E-5F5ECCB4D0CB}" destId="{B7AA134D-9254-420B-8339-9D22B58AD7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E595-1403-4FAA-90FC-D468D3B06F34}">
      <dsp:nvSpPr>
        <dsp:cNvPr id="0" name=""/>
        <dsp:cNvSpPr/>
      </dsp:nvSpPr>
      <dsp:spPr>
        <a:xfrm>
          <a:off x="0" y="103688"/>
          <a:ext cx="9977271" cy="56159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Open</a:t>
          </a:r>
        </a:p>
      </dsp:txBody>
      <dsp:txXfrm>
        <a:off x="27415" y="131103"/>
        <a:ext cx="9922441" cy="506769"/>
      </dsp:txXfrm>
    </dsp:sp>
    <dsp:sp modelId="{6F7A9E1E-ADC7-40A1-92E2-FBA67DFDCB67}">
      <dsp:nvSpPr>
        <dsp:cNvPr id="0" name=""/>
        <dsp:cNvSpPr/>
      </dsp:nvSpPr>
      <dsp:spPr>
        <a:xfrm>
          <a:off x="0" y="665288"/>
          <a:ext cx="9977271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78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1900" kern="1200" dirty="0">
              <a:solidFill>
                <a:schemeClr val="bg2">
                  <a:lumMod val="10000"/>
                </a:schemeClr>
              </a:solidFill>
            </a:rPr>
            <a:t>No real disclosure risk – highly aggregate data or consent to share data as collected is in place. Under Open re-use licences such as Creative Commons, Open Government Licence i.e. almost no restrictions for reuse.</a:t>
          </a:r>
        </a:p>
      </dsp:txBody>
      <dsp:txXfrm>
        <a:off x="0" y="665288"/>
        <a:ext cx="9977271" cy="819720"/>
      </dsp:txXfrm>
    </dsp:sp>
    <dsp:sp modelId="{821F0C0D-423F-4B28-8FAC-851C41AFACE2}">
      <dsp:nvSpPr>
        <dsp:cNvPr id="0" name=""/>
        <dsp:cNvSpPr/>
      </dsp:nvSpPr>
      <dsp:spPr>
        <a:xfrm>
          <a:off x="0" y="1485009"/>
          <a:ext cx="9977271" cy="56159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Safeguarded</a:t>
          </a:r>
        </a:p>
      </dsp:txBody>
      <dsp:txXfrm>
        <a:off x="27415" y="1512424"/>
        <a:ext cx="9922441" cy="506769"/>
      </dsp:txXfrm>
    </dsp:sp>
    <dsp:sp modelId="{0EC2BDF1-FA0C-4317-B3A3-05E00F9634DC}">
      <dsp:nvSpPr>
        <dsp:cNvPr id="0" name=""/>
        <dsp:cNvSpPr/>
      </dsp:nvSpPr>
      <dsp:spPr>
        <a:xfrm>
          <a:off x="0" y="2046609"/>
          <a:ext cx="9977271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78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Risk</a:t>
          </a:r>
          <a:r>
            <a:rPr kumimoji="0" lang="en-GB" sz="1900" b="0" i="0" u="none" strike="noStrike" kern="1200" cap="none" spc="-9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of</a:t>
          </a:r>
          <a:r>
            <a:rPr kumimoji="0" lang="en-GB" sz="1900" b="0" i="0" u="none" strike="noStrike" kern="1200" cap="none" spc="-8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identification</a:t>
          </a:r>
          <a:r>
            <a:rPr kumimoji="0" lang="en-GB" sz="1900" b="0" i="0" u="none" strike="noStrike" kern="1200" cap="none" spc="-3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is</a:t>
          </a:r>
          <a:r>
            <a:rPr kumimoji="0" lang="en-GB" sz="1900" b="0" i="0" u="none" strike="noStrike" kern="1200" cap="none" spc="-8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considered</a:t>
          </a:r>
          <a:r>
            <a:rPr kumimoji="0" lang="en-GB" sz="1900" b="0" i="0" u="none" strike="noStrike" kern="1200" cap="none" spc="-4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sufficiently</a:t>
          </a:r>
          <a:r>
            <a:rPr kumimoji="0" lang="en-GB" sz="1900" b="0" i="0" u="none" strike="noStrike" kern="1200" cap="none" spc="-6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remote</a:t>
          </a:r>
          <a:r>
            <a:rPr kumimoji="0" lang="en-GB" sz="1900" b="0" i="0" u="none" strike="noStrike" kern="1200" cap="none" spc="-6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-5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–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effectively</a:t>
          </a:r>
          <a:r>
            <a:rPr kumimoji="0" lang="en-GB" sz="1900" b="0" i="0" u="none" strike="noStrike" kern="1200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anonymised</a:t>
          </a:r>
          <a:r>
            <a:rPr kumimoji="0" lang="en-GB" sz="1900" b="0" i="0" u="none" strike="noStrike" kern="1200" cap="none" spc="2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data</a:t>
          </a:r>
          <a:r>
            <a:rPr kumimoji="0" lang="en-GB" sz="1900" b="0" i="0" u="none" strike="noStrike" kern="1200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(ICO).</a:t>
          </a:r>
          <a:r>
            <a:rPr kumimoji="0" lang="en-GB" sz="1900" b="0" i="0" u="none" strike="noStrike" kern="1200" cap="none" spc="-7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Subject to a legally binding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hlinkClick xmlns:r="http://schemas.openxmlformats.org/officeDocument/2006/relationships" r:id="rId1"/>
            </a:rPr>
            <a:t>End User Licence Agreement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; special</a:t>
          </a:r>
          <a:r>
            <a:rPr kumimoji="0" lang="en-GB" sz="1900" b="0" i="0" u="none" strike="noStrike" kern="1200" cap="none" spc="-5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conditions</a:t>
          </a:r>
          <a:r>
            <a:rPr kumimoji="0" lang="en-GB" sz="1900" b="0" i="0" u="none" strike="noStrike" kern="1200" cap="none" spc="-2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or</a:t>
          </a:r>
          <a:r>
            <a:rPr kumimoji="0" lang="en-GB" sz="1900" b="0" i="0" u="none" strike="noStrike" kern="1200" cap="none" spc="-7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agreements</a:t>
          </a:r>
          <a:r>
            <a:rPr kumimoji="0" lang="en-GB" sz="1900" b="0" i="0" u="none" strike="noStrike" kern="1200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may</a:t>
          </a:r>
          <a:r>
            <a:rPr kumimoji="0" lang="en-GB" sz="1900" b="0" i="0" u="none" strike="noStrike" kern="1200" cap="none" spc="-6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apply.</a:t>
          </a:r>
          <a:endParaRPr lang="en-GB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046609"/>
        <a:ext cx="9977271" cy="819720"/>
      </dsp:txXfrm>
    </dsp:sp>
    <dsp:sp modelId="{0316EBB7-C675-4DC6-82C5-6B1E8AAB273C}">
      <dsp:nvSpPr>
        <dsp:cNvPr id="0" name=""/>
        <dsp:cNvSpPr/>
      </dsp:nvSpPr>
      <dsp:spPr>
        <a:xfrm>
          <a:off x="0" y="2866329"/>
          <a:ext cx="9977271" cy="56159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400" kern="1200" dirty="0">
              <a:solidFill>
                <a:schemeClr val="bg1"/>
              </a:solidFill>
            </a:rPr>
            <a:t>Controlled</a:t>
          </a:r>
        </a:p>
      </dsp:txBody>
      <dsp:txXfrm>
        <a:off x="27415" y="2893744"/>
        <a:ext cx="9922441" cy="506769"/>
      </dsp:txXfrm>
    </dsp:sp>
    <dsp:sp modelId="{B7AA134D-9254-420B-8339-9D22B58AD714}">
      <dsp:nvSpPr>
        <dsp:cNvPr id="0" name=""/>
        <dsp:cNvSpPr/>
      </dsp:nvSpPr>
      <dsp:spPr>
        <a:xfrm>
          <a:off x="0" y="3427929"/>
          <a:ext cx="9977271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78" tIns="30480" rIns="170688" bIns="3048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Real</a:t>
          </a:r>
          <a:r>
            <a:rPr kumimoji="0" lang="en-GB" sz="1900" b="0" i="0" u="none" strike="noStrike" kern="1200" cap="none" spc="-5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disclosure</a:t>
          </a:r>
          <a:r>
            <a:rPr kumimoji="0" lang="en-GB" sz="1900" b="0" i="0" u="none" strike="noStrike" kern="1200" cap="none" spc="-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risk</a:t>
          </a:r>
          <a:r>
            <a:rPr kumimoji="0" lang="en-GB" sz="1900" b="0" i="0" u="none" strike="noStrike" kern="1200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–</a:t>
          </a:r>
          <a:r>
            <a:rPr kumimoji="0" lang="en-GB" sz="1900" b="0" i="0" u="none" strike="noStrike" kern="1200" cap="none" spc="-4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-4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TRE/SDE</a:t>
          </a:r>
          <a:r>
            <a:rPr kumimoji="0" lang="en-GB" sz="1900" b="0" i="0" u="none" strike="noStrike" kern="1200" cap="none" spc="-8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function</a:t>
          </a:r>
          <a:r>
            <a:rPr kumimoji="0" lang="en-GB" sz="1900" b="0" i="0" u="none" strike="noStrike" kern="1200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–</a:t>
          </a:r>
          <a:r>
            <a:rPr kumimoji="0" lang="en-GB" sz="1900" b="0" i="0" u="none" strike="noStrike" kern="1200" cap="none" spc="-4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-3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de-</a:t>
          </a:r>
          <a:r>
            <a:rPr kumimoji="0" lang="en-GB" sz="1900" b="0" i="0" u="none" strike="noStrike" kern="1200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identified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data,</a:t>
          </a:r>
          <a:r>
            <a:rPr kumimoji="0" lang="en-GB" sz="1900" b="0" i="0" u="none" strike="noStrike" kern="1200" cap="none" spc="-8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and/or</a:t>
          </a:r>
          <a:r>
            <a:rPr kumimoji="0" lang="en-GB" sz="1900" b="0" i="0" u="none" strike="noStrike" kern="1200" cap="none" spc="-7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highly</a:t>
          </a:r>
          <a:r>
            <a:rPr kumimoji="0" lang="en-GB" sz="1900" b="0" i="0" u="none" strike="noStrike" kern="1200" cap="none" spc="-4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sensitive</a:t>
          </a:r>
          <a:r>
            <a:rPr kumimoji="0" lang="en-GB" sz="1900" b="0" i="0" u="none" strike="noStrike" kern="1200" cap="none" spc="-6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commercially</a:t>
          </a:r>
          <a:r>
            <a:rPr kumimoji="0" lang="en-GB" sz="1900" b="0" i="0" u="none" strike="noStrike" kern="1200" cap="none" spc="-3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or</a:t>
          </a:r>
          <a:r>
            <a:rPr kumimoji="0" lang="en-GB" sz="1900" b="0" i="0" u="none" strike="noStrike" kern="1200" cap="none" spc="-75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 </a:t>
          </a:r>
          <a:r>
            <a:rPr kumimoji="0" lang="en-GB" sz="1900" b="0" i="0" u="none" strike="noStrike" kern="1200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otherwise. Subject to a legally binding </a:t>
          </a:r>
          <a:r>
            <a:rPr kumimoji="0" lang="en-GB" sz="1900" b="0" i="0" u="none" strike="noStrike" kern="1200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hlinkClick xmlns:r="http://schemas.openxmlformats.org/officeDocument/2006/relationships" r:id="rId1"/>
            </a:rPr>
            <a:t>End User Licence Agreement </a:t>
          </a:r>
          <a:r>
            <a:rPr kumimoji="0" lang="en-GB" sz="1900" b="0" i="0" u="none" strike="noStrike" kern="1200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</a:rPr>
            <a:t>and </a:t>
          </a:r>
          <a:r>
            <a:rPr kumimoji="0" lang="en-GB" sz="1900" b="0" i="0" u="none" strike="noStrike" kern="1200" cap="none" spc="-10" normalizeH="0" baseline="0" noProof="0" dirty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hlinkClick xmlns:r="http://schemas.openxmlformats.org/officeDocument/2006/relationships" r:id="rId2"/>
            </a:rPr>
            <a:t>Secure Access User Agreement</a:t>
          </a:r>
          <a:r>
            <a:rPr lang="en-GB" sz="1900" kern="1200" spc="-1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; </a:t>
          </a:r>
          <a:r>
            <a:rPr lang="en-GB" sz="1900" kern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special</a:t>
          </a:r>
          <a:r>
            <a:rPr lang="en-GB" sz="1900" kern="1200" spc="-5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sz="1900" kern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conditions</a:t>
          </a:r>
          <a:r>
            <a:rPr lang="en-GB" sz="1900" kern="1200" spc="-2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sz="1900" kern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or</a:t>
          </a:r>
          <a:r>
            <a:rPr lang="en-GB" sz="1900" kern="1200" spc="-7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sz="1900" kern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agreements</a:t>
          </a:r>
          <a:r>
            <a:rPr lang="en-GB" sz="1900" kern="1200" spc="-3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sz="1900" kern="12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may</a:t>
          </a:r>
          <a:r>
            <a:rPr lang="en-GB" sz="1900" kern="1200" spc="-65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 </a:t>
          </a:r>
          <a:r>
            <a:rPr lang="en-GB" sz="1900" kern="1200" spc="-1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rPr>
            <a:t>apply.</a:t>
          </a:r>
          <a:endParaRPr lang="en-GB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427929"/>
        <a:ext cx="9977271" cy="81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E76B0-7898-AD10-FA5F-0F7C52AD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9AEDA-2491-11C2-2235-837B9FFBA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7D9D4-E4D3-009F-5706-D3E50C274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8957-FD02-77F7-7618-6DDC444A2C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68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1F81-CDFB-C4ED-EB45-B8363576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22FF6-5BFF-7878-C98A-C4FF37C85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20BF7-F37B-F9A7-4837-E4A25B6E4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D8B06-86EA-6724-C976-2D2FAC4860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57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C5DEF-91B5-385F-9687-3049E2D8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E61ED-B7F5-D6F5-404C-FD7C9835C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4C93F-8F8B-BD8A-B1CB-230C718F5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1C891-2D96-E686-CC20-059200C7B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24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4A622-1577-752E-F5EE-89B85D889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0052-DCE1-4D38-F84C-9E7740AEF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88EF2-021B-B6AE-3ED4-F7E42D1CF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CF37-C540-2018-41C1-60AF5DF80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842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>
          <a:extLst>
            <a:ext uri="{FF2B5EF4-FFF2-40B4-BE49-F238E27FC236}">
              <a16:creationId xmlns:a16="http://schemas.microsoft.com/office/drawing/2014/main" id="{7D58195D-4D4A-14F4-AD53-E5291B2F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>
            <a:extLst>
              <a:ext uri="{FF2B5EF4-FFF2-40B4-BE49-F238E27FC236}">
                <a16:creationId xmlns:a16="http://schemas.microsoft.com/office/drawing/2014/main" id="{DF32D912-EAA3-C263-4B41-0FD4B89F46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3:notes">
            <a:extLst>
              <a:ext uri="{FF2B5EF4-FFF2-40B4-BE49-F238E27FC236}">
                <a16:creationId xmlns:a16="http://schemas.microsoft.com/office/drawing/2014/main" id="{2E162444-6373-C1A1-47C2-21843F496B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092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85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93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254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676664"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D2A8-F513-4B2A-8C52-738A35342E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8651-D497-4792-DFA8-6948A205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3844A-F4A3-8031-541F-DD4F65FC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8C958-096B-5A19-9D5E-217C6CC3D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02254-7B85-A50E-BA55-B7774EB142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37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809625"/>
            <a:ext cx="4441825" cy="249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FE94D-1F3A-42FA-8338-68D6EA8B169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94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163C-8B68-6A99-F033-8597E649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8DBE6-B0D5-70D2-9843-7463B761C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61036-4320-B720-5271-07A4F9DB1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0E7D2-B7E6-EB1F-4E1F-2402E38E7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30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2C2D-20DA-7B99-B9E2-D92332DC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BC889-C3BC-D636-C8E9-D21CACC24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8AFDD-4950-252C-1B5B-038D3D785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487E-FC21-B398-3CC1-0FBB12B79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47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831851" y="1209040"/>
            <a:ext cx="5264150" cy="257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831851" y="3814895"/>
            <a:ext cx="5264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2000"/>
              <a:buNone/>
              <a:defRPr sz="2000">
                <a:solidFill>
                  <a:srgbClr val="A38AA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800"/>
              <a:buNone/>
              <a:defRPr sz="1800">
                <a:solidFill>
                  <a:srgbClr val="A38AA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5" descr="UK Data Servic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440" y="182880"/>
            <a:ext cx="3101521" cy="10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5" descr="[Image description to go here]"/>
          <p:cNvSpPr>
            <a:spLocks noGrp="1"/>
          </p:cNvSpPr>
          <p:nvPr>
            <p:ph type="pic" idx="2"/>
          </p:nvPr>
        </p:nvSpPr>
        <p:spPr>
          <a:xfrm>
            <a:off x="8077200" y="1"/>
            <a:ext cx="4114800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" name="Google Shape;20;p25"/>
          <p:cNvSpPr>
            <a:spLocks noGrp="1"/>
          </p:cNvSpPr>
          <p:nvPr>
            <p:ph type="pic" idx="3"/>
          </p:nvPr>
        </p:nvSpPr>
        <p:spPr>
          <a:xfrm>
            <a:off x="6213474" y="2388526"/>
            <a:ext cx="3727451" cy="28527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" name="Google Shape;21;p25" descr="UKRI Economic and Social Research Council logo"/>
          <p:cNvSpPr/>
          <p:nvPr/>
        </p:nvSpPr>
        <p:spPr>
          <a:xfrm>
            <a:off x="831851" y="5527040"/>
            <a:ext cx="2210353" cy="560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Flow Chart 2">
  <p:cSld name="Generic Flow Chart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39"/>
          <p:cNvCxnSpPr/>
          <p:nvPr/>
        </p:nvCxnSpPr>
        <p:spPr>
          <a:xfrm>
            <a:off x="-50800" y="3617843"/>
            <a:ext cx="12253463" cy="0"/>
          </a:xfrm>
          <a:prstGeom prst="straightConnector1">
            <a:avLst/>
          </a:prstGeom>
          <a:noFill/>
          <a:ln w="28575" cap="flat" cmpd="sng">
            <a:solidFill>
              <a:srgbClr val="7020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body" idx="1"/>
          </p:nvPr>
        </p:nvSpPr>
        <p:spPr>
          <a:xfrm>
            <a:off x="838199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9" descr="3"/>
          <p:cNvSpPr/>
          <p:nvPr/>
        </p:nvSpPr>
        <p:spPr>
          <a:xfrm>
            <a:off x="3440291" y="3264220"/>
            <a:ext cx="720000" cy="720000"/>
          </a:xfrm>
          <a:prstGeom prst="ellipse">
            <a:avLst/>
          </a:prstGeom>
          <a:solidFill>
            <a:srgbClr val="70208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9"/>
          <p:cNvSpPr>
            <a:spLocks noGrp="1"/>
          </p:cNvSpPr>
          <p:nvPr>
            <p:ph type="body" idx="2"/>
          </p:nvPr>
        </p:nvSpPr>
        <p:spPr>
          <a:xfrm>
            <a:off x="4443757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9" descr="4"/>
          <p:cNvSpPr/>
          <p:nvPr/>
        </p:nvSpPr>
        <p:spPr>
          <a:xfrm>
            <a:off x="7041271" y="3264220"/>
            <a:ext cx="720000" cy="720000"/>
          </a:xfrm>
          <a:prstGeom prst="ellipse">
            <a:avLst/>
          </a:prstGeom>
          <a:solidFill>
            <a:srgbClr val="21232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9"/>
          <p:cNvSpPr>
            <a:spLocks noGrp="1"/>
          </p:cNvSpPr>
          <p:nvPr>
            <p:ph type="body" idx="3"/>
          </p:nvPr>
        </p:nvSpPr>
        <p:spPr>
          <a:xfrm>
            <a:off x="8042227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9" descr="5"/>
          <p:cNvSpPr/>
          <p:nvPr/>
        </p:nvSpPr>
        <p:spPr>
          <a:xfrm>
            <a:off x="10746535" y="3264220"/>
            <a:ext cx="723600" cy="720000"/>
          </a:xfrm>
          <a:prstGeom prst="ellipse">
            <a:avLst/>
          </a:prstGeom>
          <a:solidFill>
            <a:srgbClr val="70208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Flow Chart 3">
  <p:cSld name="Generic Flow Chart 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40"/>
          <p:cNvCxnSpPr/>
          <p:nvPr/>
        </p:nvCxnSpPr>
        <p:spPr>
          <a:xfrm>
            <a:off x="0" y="3617843"/>
            <a:ext cx="11036591" cy="0"/>
          </a:xfrm>
          <a:prstGeom prst="straightConnector1">
            <a:avLst/>
          </a:prstGeom>
          <a:noFill/>
          <a:ln w="28575" cap="flat" cmpd="sng">
            <a:solidFill>
              <a:srgbClr val="7020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0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0" descr="4"/>
          <p:cNvSpPr/>
          <p:nvPr/>
        </p:nvSpPr>
        <p:spPr>
          <a:xfrm>
            <a:off x="795409" y="3261755"/>
            <a:ext cx="720000" cy="720000"/>
          </a:xfrm>
          <a:prstGeom prst="ellipse">
            <a:avLst/>
          </a:prstGeom>
          <a:solidFill>
            <a:srgbClr val="21232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0"/>
          <p:cNvSpPr>
            <a:spLocks noGrp="1"/>
          </p:cNvSpPr>
          <p:nvPr>
            <p:ph type="body" idx="1"/>
          </p:nvPr>
        </p:nvSpPr>
        <p:spPr>
          <a:xfrm>
            <a:off x="1773663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0" descr="5"/>
          <p:cNvSpPr/>
          <p:nvPr/>
        </p:nvSpPr>
        <p:spPr>
          <a:xfrm>
            <a:off x="4405429" y="3243612"/>
            <a:ext cx="723600" cy="720000"/>
          </a:xfrm>
          <a:prstGeom prst="ellipse">
            <a:avLst/>
          </a:prstGeom>
          <a:solidFill>
            <a:srgbClr val="70208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0"/>
          <p:cNvSpPr>
            <a:spLocks noGrp="1"/>
          </p:cNvSpPr>
          <p:nvPr>
            <p:ph type="body" idx="2"/>
          </p:nvPr>
        </p:nvSpPr>
        <p:spPr>
          <a:xfrm>
            <a:off x="5382573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0" descr="6"/>
          <p:cNvSpPr/>
          <p:nvPr/>
        </p:nvSpPr>
        <p:spPr>
          <a:xfrm>
            <a:off x="8020801" y="3243612"/>
            <a:ext cx="720000" cy="720000"/>
          </a:xfrm>
          <a:prstGeom prst="ellipse">
            <a:avLst/>
          </a:prstGeom>
          <a:solidFill>
            <a:srgbClr val="21232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0"/>
          <p:cNvSpPr>
            <a:spLocks noGrp="1"/>
          </p:cNvSpPr>
          <p:nvPr>
            <p:ph type="body" idx="3"/>
          </p:nvPr>
        </p:nvSpPr>
        <p:spPr>
          <a:xfrm>
            <a:off x="9007581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/Impact Two Column">
  <p:cSld name="Generic/Impact Two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838200" y="1459478"/>
            <a:ext cx="50444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2"/>
          </p:nvPr>
        </p:nvSpPr>
        <p:spPr>
          <a:xfrm>
            <a:off x="6309360" y="1473048"/>
            <a:ext cx="50444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/Impact Two Column 2">
  <p:cSld name="Generic/Impact Two Column 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839789" y="1462549"/>
            <a:ext cx="504285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2"/>
          </p:nvPr>
        </p:nvSpPr>
        <p:spPr>
          <a:xfrm>
            <a:off x="838200" y="2540580"/>
            <a:ext cx="5044440" cy="332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3"/>
          </p:nvPr>
        </p:nvSpPr>
        <p:spPr>
          <a:xfrm>
            <a:off x="6309360" y="1462549"/>
            <a:ext cx="504602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body" idx="4"/>
          </p:nvPr>
        </p:nvSpPr>
        <p:spPr>
          <a:xfrm>
            <a:off x="6309360" y="2554150"/>
            <a:ext cx="5044440" cy="332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/Impact Two Column Image">
  <p:cSld name="Generic/Impact Two Column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0" name="Google Shape;18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4"/>
          <p:cNvSpPr>
            <a:spLocks noGrp="1"/>
          </p:cNvSpPr>
          <p:nvPr>
            <p:ph type="pic" idx="2"/>
          </p:nvPr>
        </p:nvSpPr>
        <p:spPr>
          <a:xfrm>
            <a:off x="838201" y="1463040"/>
            <a:ext cx="5044440" cy="3362960"/>
          </a:xfrm>
          <a:prstGeom prst="roundRect">
            <a:avLst>
              <a:gd name="adj" fmla="val 2736"/>
            </a:avLst>
          </a:prstGeom>
          <a:noFill/>
          <a:ln>
            <a:noFill/>
          </a:ln>
        </p:spPr>
      </p:sp>
      <p:sp>
        <p:nvSpPr>
          <p:cNvPr id="182" name="Google Shape;182;p44"/>
          <p:cNvSpPr txBox="1">
            <a:spLocks noGrp="1"/>
          </p:cNvSpPr>
          <p:nvPr>
            <p:ph type="body" idx="1"/>
          </p:nvPr>
        </p:nvSpPr>
        <p:spPr>
          <a:xfrm>
            <a:off x="839788" y="5150923"/>
            <a:ext cx="5042853" cy="6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3" name="Google Shape;183;p44"/>
          <p:cNvSpPr>
            <a:spLocks noGrp="1"/>
          </p:cNvSpPr>
          <p:nvPr>
            <p:ph type="pic" idx="3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  <a:noFill/>
          <a:ln>
            <a:noFill/>
          </a:ln>
        </p:spPr>
      </p:sp>
      <p:sp>
        <p:nvSpPr>
          <p:cNvPr id="184" name="Google Shape;184;p44"/>
          <p:cNvSpPr txBox="1">
            <a:spLocks noGrp="1"/>
          </p:cNvSpPr>
          <p:nvPr>
            <p:ph type="body" idx="4"/>
          </p:nvPr>
        </p:nvSpPr>
        <p:spPr>
          <a:xfrm>
            <a:off x="6309360" y="5150923"/>
            <a:ext cx="5085807" cy="6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/Impact Text w/ Large Image">
  <p:cSld name="Generic/Impact Text w/ Large Imag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5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0" name="Google Shape;19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5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3981994" cy="411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>
            <a:spLocks noGrp="1"/>
          </p:cNvSpPr>
          <p:nvPr>
            <p:ph type="pic" idx="2"/>
          </p:nvPr>
        </p:nvSpPr>
        <p:spPr>
          <a:xfrm>
            <a:off x="5183188" y="1463040"/>
            <a:ext cx="6170612" cy="4113741"/>
          </a:xfrm>
          <a:prstGeom prst="roundRect">
            <a:avLst>
              <a:gd name="adj" fmla="val 2736"/>
            </a:avLst>
          </a:prstGeom>
          <a:noFill/>
          <a:ln>
            <a:noFill/>
          </a:ln>
        </p:spPr>
      </p:sp>
      <p:sp>
        <p:nvSpPr>
          <p:cNvPr id="193" name="Google Shape;19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2">
  <p:cSld name="Closing Slide 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>
            <a:spLocks noGrp="1"/>
          </p:cNvSpPr>
          <p:nvPr>
            <p:ph type="title"/>
          </p:nvPr>
        </p:nvSpPr>
        <p:spPr>
          <a:xfrm>
            <a:off x="831850" y="1252603"/>
            <a:ext cx="5264150" cy="253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46" descr="UK Data Servic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440" y="182880"/>
            <a:ext cx="3101521" cy="10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6"/>
          <p:cNvSpPr txBox="1">
            <a:spLocks noGrp="1"/>
          </p:cNvSpPr>
          <p:nvPr>
            <p:ph type="body" idx="1"/>
          </p:nvPr>
        </p:nvSpPr>
        <p:spPr>
          <a:xfrm>
            <a:off x="831850" y="3814895"/>
            <a:ext cx="5264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5C58"/>
              </a:buClr>
              <a:buSzPts val="2400"/>
              <a:buNone/>
              <a:defRPr sz="2400">
                <a:solidFill>
                  <a:srgbClr val="555C5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2000"/>
              <a:buNone/>
              <a:defRPr sz="2000">
                <a:solidFill>
                  <a:srgbClr val="A38AA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800"/>
              <a:buNone/>
              <a:defRPr sz="1800">
                <a:solidFill>
                  <a:srgbClr val="A38AA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8A5A-3B5B-4906-AE37-2E1CAF1EE4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9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 text block (Colour Hex)">
  <p:cSld name="1_Single text block (Colour Hex)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538123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548713"/>
            <a:ext cx="8843682" cy="406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26" descr="&quot; &quot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2000" y="1223011"/>
            <a:ext cx="5080000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/Impac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26A9C47-FC13-6448-9F53-7E11444C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878313-77FD-8244-8818-E61634B9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0C2EC8-81AB-2648-BD99-8F3BC31361F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B89A0-27EB-7D49-A1FB-0A24F43D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47304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E716-C6D3-7140-8AC0-DDCC0A36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6011-5817-4C4F-8C54-ED4A8F32D78D}" type="datetime1">
              <a:rPr lang="en-GB" smtClean="0"/>
              <a:t>23/10/2025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742A-7D36-C84C-82B7-F28431F1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A0B6A-A6F4-6C45-A2B9-16CA5FF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73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/Impact 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B5E875-B60A-AE45-B59D-5F3A83B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E827E2-8C8D-664E-B07C-9EADEC5D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78"/>
            <a:ext cx="5044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88647BF-A57C-8249-889F-5AC7DD3202E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black and white image for generic/service content or </a:t>
            </a:r>
            <a:r>
              <a:rPr lang="en-US" dirty="0" err="1"/>
              <a:t>colour</a:t>
            </a:r>
            <a:r>
              <a:rPr lang="en-US" dirty="0"/>
              <a:t> image for ‘impact’ content.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4F07-9552-DF47-A3DF-81EEEB3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7BF2-539A-46B1-99FA-B5DF68ED082F}" type="datetime1">
              <a:rPr lang="en-GB" smtClean="0"/>
              <a:t>23/10/2025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0707-9E51-FF4F-8A77-BCC5BE6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4B9F-1F46-414D-B534-1A5CCD3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A96812-C596-B049-AAB8-93457EF6B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000" y="2718000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text block (No-colour Hex)">
  <p:cSld name="Single text block (No-colour Hex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8200" y="513409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8200" y="1524001"/>
            <a:ext cx="9977438" cy="322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7" descr="&quot; &quot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3099873"/>
            <a:ext cx="3594462" cy="3594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Section Title">
  <p:cSld name="Generic Section 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000" y="1818000"/>
            <a:ext cx="40320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>
            <a:off x="831850" y="1229360"/>
            <a:ext cx="7347646" cy="255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1"/>
          </p:nvPr>
        </p:nvSpPr>
        <p:spPr>
          <a:xfrm>
            <a:off x="831850" y="3814895"/>
            <a:ext cx="733679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5C58"/>
              </a:buClr>
              <a:buSzPts val="2400"/>
              <a:buNone/>
              <a:defRPr sz="2400">
                <a:solidFill>
                  <a:srgbClr val="555C5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2000"/>
              <a:buNone/>
              <a:defRPr sz="2000">
                <a:solidFill>
                  <a:srgbClr val="A38AA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800"/>
              <a:buNone/>
              <a:defRPr sz="1800">
                <a:solidFill>
                  <a:srgbClr val="A38AA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38AAC"/>
              </a:buClr>
              <a:buSzPts val="1600"/>
              <a:buNone/>
              <a:defRPr sz="1600">
                <a:solidFill>
                  <a:srgbClr val="A38AAC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32" descr="UK Data Servic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40" y="182880"/>
            <a:ext cx="3101521" cy="10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text block (Small Hex)">
  <p:cSld name="Single text block (Small Hex)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838200" y="538123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838200" y="1540477"/>
            <a:ext cx="9977438" cy="425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7926" y="5391304"/>
            <a:ext cx="1544074" cy="1930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4"/>
          <p:cNvSpPr>
            <a:spLocks noGrp="1"/>
          </p:cNvSpPr>
          <p:nvPr>
            <p:ph type="chart" idx="2"/>
          </p:nvPr>
        </p:nvSpPr>
        <p:spPr>
          <a:xfrm>
            <a:off x="838200" y="1498600"/>
            <a:ext cx="7315200" cy="448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/Impact Text &amp; Image 2">
  <p:cSld name="Generic/Impact Text &amp; Image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838200" y="1459478"/>
            <a:ext cx="50444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>
            <a:spLocks noGrp="1"/>
          </p:cNvSpPr>
          <p:nvPr>
            <p:ph type="pic" idx="2"/>
          </p:nvPr>
        </p:nvSpPr>
        <p:spPr>
          <a:xfrm>
            <a:off x="6309360" y="1463040"/>
            <a:ext cx="5044440" cy="3362960"/>
          </a:xfrm>
          <a:prstGeom prst="roundRect">
            <a:avLst>
              <a:gd name="adj" fmla="val 2736"/>
            </a:avLst>
          </a:prstGeom>
          <a:noFill/>
          <a:ln>
            <a:noFill/>
          </a:ln>
        </p:spPr>
      </p:sp>
      <p:sp>
        <p:nvSpPr>
          <p:cNvPr id="117" name="Google Shape;11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Flow Chart 1">
  <p:cSld name="Generic Flow Chart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38"/>
          <p:cNvCxnSpPr/>
          <p:nvPr/>
        </p:nvCxnSpPr>
        <p:spPr>
          <a:xfrm>
            <a:off x="2913682" y="3617843"/>
            <a:ext cx="9288981" cy="0"/>
          </a:xfrm>
          <a:prstGeom prst="straightConnector1">
            <a:avLst/>
          </a:prstGeom>
          <a:noFill/>
          <a:ln w="28575" cap="flat" cmpd="sng">
            <a:solidFill>
              <a:srgbClr val="7020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000" y="271800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8"/>
          <p:cNvSpPr txBox="1">
            <a:spLocks noGrp="1"/>
          </p:cNvSpPr>
          <p:nvPr>
            <p:ph type="title"/>
          </p:nvPr>
        </p:nvSpPr>
        <p:spPr>
          <a:xfrm>
            <a:off x="838200" y="519964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8"/>
          <p:cNvSpPr>
            <a:spLocks noGrp="1"/>
          </p:cNvSpPr>
          <p:nvPr>
            <p:ph type="body" idx="1"/>
          </p:nvPr>
        </p:nvSpPr>
        <p:spPr>
          <a:xfrm>
            <a:off x="838199" y="1960844"/>
            <a:ext cx="2369457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8" descr="1"/>
          <p:cNvSpPr/>
          <p:nvPr/>
        </p:nvSpPr>
        <p:spPr>
          <a:xfrm>
            <a:off x="3440291" y="3257843"/>
            <a:ext cx="720000" cy="720000"/>
          </a:xfrm>
          <a:prstGeom prst="ellipse">
            <a:avLst/>
          </a:prstGeom>
          <a:solidFill>
            <a:srgbClr val="70208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8"/>
          <p:cNvSpPr>
            <a:spLocks noGrp="1"/>
          </p:cNvSpPr>
          <p:nvPr>
            <p:ph type="body" idx="2"/>
          </p:nvPr>
        </p:nvSpPr>
        <p:spPr>
          <a:xfrm>
            <a:off x="4443757" y="1960844"/>
            <a:ext cx="2370113" cy="3313997"/>
          </a:xfrm>
          <a:prstGeom prst="roundRect">
            <a:avLst>
              <a:gd name="adj" fmla="val 3758"/>
            </a:avLst>
          </a:prstGeom>
          <a:solidFill>
            <a:srgbClr val="21232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 descr="2"/>
          <p:cNvSpPr/>
          <p:nvPr/>
        </p:nvSpPr>
        <p:spPr>
          <a:xfrm>
            <a:off x="7041271" y="3257843"/>
            <a:ext cx="720000" cy="720000"/>
          </a:xfrm>
          <a:prstGeom prst="ellipse">
            <a:avLst/>
          </a:prstGeom>
          <a:solidFill>
            <a:srgbClr val="21232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8"/>
          <p:cNvSpPr>
            <a:spLocks noGrp="1"/>
          </p:cNvSpPr>
          <p:nvPr>
            <p:ph type="body" idx="3"/>
          </p:nvPr>
        </p:nvSpPr>
        <p:spPr>
          <a:xfrm>
            <a:off x="8042227" y="1960844"/>
            <a:ext cx="2361661" cy="3313997"/>
          </a:xfrm>
          <a:prstGeom prst="roundRect">
            <a:avLst>
              <a:gd name="adj" fmla="val 3758"/>
            </a:avLst>
          </a:prstGeom>
          <a:solidFill>
            <a:srgbClr val="70208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8" descr="3"/>
          <p:cNvSpPr/>
          <p:nvPr/>
        </p:nvSpPr>
        <p:spPr>
          <a:xfrm>
            <a:off x="10633800" y="3275678"/>
            <a:ext cx="720000" cy="720000"/>
          </a:xfrm>
          <a:prstGeom prst="ellipse">
            <a:avLst/>
          </a:prstGeom>
          <a:solidFill>
            <a:srgbClr val="70208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55C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curedatagroup.org/wp-content/uploads/2025/03/sdc-handbook-v2.0.pdf" TargetMode="Externa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psand@essex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.linkedin.com/in/john-sanderson-049b2631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dataservice.ac.uk/help/secure-lab/what-is-the-five-safes-framewor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"/>
          <p:cNvSpPr txBox="1">
            <a:spLocks noGrp="1"/>
          </p:cNvSpPr>
          <p:nvPr>
            <p:ph type="title"/>
          </p:nvPr>
        </p:nvSpPr>
        <p:spPr>
          <a:xfrm>
            <a:off x="831850" y="1226892"/>
            <a:ext cx="6218173" cy="266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GB" sz="4000" dirty="0"/>
              <a:t>The 5 Safes – How UK Data Service makes sensitive (and other) data available for research</a:t>
            </a:r>
            <a:endParaRPr lang="en-GB" sz="3600" dirty="0"/>
          </a:p>
        </p:txBody>
      </p:sp>
      <p:sp>
        <p:nvSpPr>
          <p:cNvPr id="221" name="Google Shape;22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222" name="Google Shape;222;p1" descr="People walking in a busy unnamed locati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94" r="4994"/>
          <a:stretch/>
        </p:blipFill>
        <p:spPr>
          <a:xfrm>
            <a:off x="8077200" y="1"/>
            <a:ext cx="41148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"/>
          <p:cNvSpPr/>
          <p:nvPr/>
        </p:nvSpPr>
        <p:spPr>
          <a:xfrm>
            <a:off x="1208069" y="6479114"/>
            <a:ext cx="66906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2025 University of Essex. Created by UK Data Archive, UK Data Service. 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" descr="ESRC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596" y="5434533"/>
            <a:ext cx="2502375" cy="63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3;p1" descr="&quot; &quot;&#10;&#10;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11899" r="11899"/>
          <a:stretch/>
        </p:blipFill>
        <p:spPr>
          <a:xfrm>
            <a:off x="4796817" y="1656492"/>
            <a:ext cx="3727451" cy="2852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0ED78E0-CEAF-ED2B-E80B-2F8C41D22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947" y="4318202"/>
            <a:ext cx="7637253" cy="731985"/>
          </a:xfrm>
        </p:spPr>
        <p:txBody>
          <a:bodyPr>
            <a:normAutofit/>
          </a:bodyPr>
          <a:lstStyle/>
          <a:p>
            <a:r>
              <a:rPr lang="en-GB" dirty="0"/>
              <a:t>John Sanderson (Deputy Director, UKDS)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24C4-60A6-271E-BEEE-90CC023B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865-C6F0-D30F-1876-9484AD2C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5E9DA-3849-831D-8B76-F865D58DED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F7C6315-A5B3-5E3E-11BA-1146D5E91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04100"/>
            <a:ext cx="951114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For public good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Defined scope / purpose &amp; outputs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Time limited (and for DEA, limited </a:t>
            </a:r>
            <a:r>
              <a:rPr lang="en-US" altLang="en-US" sz="1800" u="sng" dirty="0">
                <a:solidFill>
                  <a:schemeClr val="bg2"/>
                </a:solidFill>
                <a:latin typeface="+mj-lt"/>
              </a:rPr>
              <a:t>overall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 project time)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Proof of ethical review (in some cases)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Usage approved, case-by-case, by the data depositors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Other contexts?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More restrictive: Only </a:t>
            </a:r>
            <a:r>
              <a:rPr lang="en-US" altLang="en-US" sz="1800" i="1" dirty="0">
                <a:solidFill>
                  <a:schemeClr val="bg2"/>
                </a:solidFill>
                <a:latin typeface="+mj-lt"/>
              </a:rPr>
              <a:t>specific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 purposes allowed?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Less restrictive: profit-making outcomes allowable?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Projects within specific research </a:t>
            </a:r>
            <a:r>
              <a:rPr lang="en-US" altLang="en-US" sz="1800" dirty="0" err="1">
                <a:solidFill>
                  <a:schemeClr val="bg2"/>
                </a:solidFill>
                <a:latin typeface="+mj-lt"/>
              </a:rPr>
              <a:t>programmes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CD9364-F23B-828F-D859-6B48C087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87" y="1783547"/>
            <a:ext cx="1693523" cy="4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D4FB1-2895-BC6F-FDD8-0FC0BDDF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EB23-5DDC-CFDE-9640-A45DD3C3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518F1-510D-2E65-39AF-0DCC3BB3D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340817-F063-3A1C-260D-B54F5577D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87" y="1783547"/>
            <a:ext cx="1693523" cy="40330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EE676A7-07E5-16AC-E7D2-CFC84F739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86854"/>
            <a:ext cx="951114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</a:rPr>
              <a:t>No raw data released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1800" dirty="0">
                <a:solidFill>
                  <a:schemeClr val="bg2"/>
                </a:solidFill>
                <a:latin typeface="+mj-lt"/>
                <a:hlinkClick r:id="rId5"/>
              </a:rPr>
              <a:t>Handbook on Statistical Disclosure Control for Outputs</a:t>
            </a:r>
            <a:endParaRPr lang="en-US" altLang="en-US" sz="1800" dirty="0">
              <a:solidFill>
                <a:schemeClr val="bg2"/>
              </a:solidFill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Output of publishable quality only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Rules </a:t>
            </a:r>
            <a:r>
              <a:rPr lang="en-US" altLang="en-US" sz="1800" u="sng" dirty="0">
                <a:solidFill>
                  <a:schemeClr val="bg2"/>
                </a:solidFill>
                <a:latin typeface="+mj-lt"/>
              </a:rPr>
              <a:t>and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 principles based approach to statistical disclosure control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Code / syntax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Checking the scope aligns with the approved project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Other contexts?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Intermediate outputs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Complex software (algorithms / machine learning models)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Other kinds of data (or non-data) outputs?</a:t>
            </a:r>
          </a:p>
        </p:txBody>
      </p:sp>
    </p:spTree>
    <p:extLst>
      <p:ext uri="{BB962C8B-B14F-4D97-AF65-F5344CB8AC3E}">
        <p14:creationId xmlns:p14="http://schemas.microsoft.com/office/powerpoint/2010/main" val="324824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A745-522D-209D-E34B-28E409AB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8210-076B-7929-32EC-A7262FFD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BBEF-DB90-C72E-D215-75714481C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752AB0E-3718-E658-9346-0574FEDFA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18477"/>
            <a:ext cx="95111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UKDS SecureLab TRE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Remote access Windows desktop environment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Endpoint security checks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Institutional/</a:t>
            </a:r>
            <a:r>
              <a:rPr lang="en-US" altLang="en-US" sz="1800" dirty="0" err="1">
                <a:solidFill>
                  <a:schemeClr val="bg2"/>
                </a:solidFill>
                <a:latin typeface="+mj-lt"/>
              </a:rPr>
              <a:t>organisational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 devices only (no BYOD)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MFA login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Safe room (only used by exception if data owner requires)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SafePod Network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Other contexts?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Onsite only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Hardware security (fingerprint reader / dongle)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Releasing the data to other TREs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B9C185-906C-5116-8CD9-CF4E0494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87" y="1783547"/>
            <a:ext cx="1693523" cy="4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0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91440-BED5-5090-70F0-BE602639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E3DC-2995-B461-FE02-3ADE1FE6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C88D7-2C23-4906-CCF2-2D6ACDB1CE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9633A88-F74C-E960-4FF3-ABF81ACA0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20840"/>
            <a:ext cx="930941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UKDS has solutions which have developed over time; implemented because they’re accepted by the relevant data owners.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schemeClr val="bg2"/>
              </a:solidFill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</a:rPr>
              <a:t>We draw on best practice, and sometimes set it…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schemeClr val="bg2"/>
              </a:solidFill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Our </a:t>
            </a:r>
            <a:r>
              <a:rPr lang="en-US" altLang="en-US" sz="1800" dirty="0" err="1">
                <a:solidFill>
                  <a:schemeClr val="bg2"/>
                </a:solidFill>
                <a:latin typeface="+mj-lt"/>
              </a:rPr>
              <a:t>standardised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 approaches make our work repeatable and scalable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schemeClr val="bg2"/>
              </a:solidFill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We do what works for our context and domain – you might need something different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dirty="0">
              <a:solidFill>
                <a:schemeClr val="bg2"/>
              </a:solidFill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Administration effort shouldn’t be underestimated, there are a lot of moving parts, information needs to be managed and maintained.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47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8040D27B-5E2C-5757-E833-9FD20B5F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>
            <a:extLst>
              <a:ext uri="{FF2B5EF4-FFF2-40B4-BE49-F238E27FC236}">
                <a16:creationId xmlns:a16="http://schemas.microsoft.com/office/drawing/2014/main" id="{56CEFBEB-0F3D-CD67-40F8-024A13063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3409"/>
            <a:ext cx="9977271" cy="54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GB" kern="0" dirty="0">
                <a:solidFill>
                  <a:srgbClr val="87279D"/>
                </a:solidFill>
                <a:effectLst/>
                <a:latin typeface="Arial" panose="020B0604020202020204" pitchFamily="34" charset="0"/>
              </a:rPr>
              <a:t>Happy to talk more!</a:t>
            </a:r>
          </a:p>
        </p:txBody>
      </p:sp>
      <p:sp>
        <p:nvSpPr>
          <p:cNvPr id="240" name="Google Shape;240;p3">
            <a:extLst>
              <a:ext uri="{FF2B5EF4-FFF2-40B4-BE49-F238E27FC236}">
                <a16:creationId xmlns:a16="http://schemas.microsoft.com/office/drawing/2014/main" id="{F2199A6E-1992-B8C3-8DB2-F0B96AFEE3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C33787A-5D96-409D-EB0C-41D03F7CC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33256"/>
            <a:ext cx="10515600" cy="21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Sanderson, UK Data Service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jpsand@essex.ac.uk</a:t>
            </a: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LinkedIn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77F70-52FC-848F-AAEF-87B5FE11BE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21"/>
          <a:stretch/>
        </p:blipFill>
        <p:spPr>
          <a:xfrm>
            <a:off x="838200" y="4537957"/>
            <a:ext cx="2743200" cy="15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2B60-0EA2-5726-1EC6-F683FEBB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 Safes mapped to the access spectrum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1D863-42ED-DDFE-27AC-D508EACE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AB56F-B41E-E48D-0D6B-A8D4FF4D01A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39316"/>
          <a:ext cx="10464800" cy="4998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1637242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1707018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868110069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50220052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Open (OGL/OPL/CC BY)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Safeguarded (EULA &amp; others)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Controlled (EULA &amp; SAUA)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99304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 Data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Not Personal Data or Information with no real disclosure risk e.g. aggregate data or Personal Data/Information with consent to share as collected as Open access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Not Personal Data or Information; effectively anonymised with sufficiently remote identification risk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Personal Data or Personal Information where direct identifiers have been removed* or highly sensitive data, commercially or otherwise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16639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 People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restrictions; anyone may access the data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Registered user; awareness of ethical and legal data handling expected; training available; specific user type/location restrictions may apply</a:t>
                      </a:r>
                      <a:endParaRPr lang="en-GB" sz="13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Registered and accredited users; awareness of ethical and legal data handling demonstrated; training mandatory; other specific user type restrictions may apply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78553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 Projects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project registration or approval required; reuse permitted under licence T&amp;Cs (e.g. attribution, no commercial use, no derivative works etc. as applicable)</a:t>
                      </a:r>
                      <a:endParaRPr lang="en-GB" sz="13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Project registration required; use must be specific and time-limited; project application and formal approval may apply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Project registration and application required; use must be specific, time-limited, with clear public benefit and formally approved by data owner/their nominee</a:t>
                      </a:r>
                      <a:endParaRPr lang="en-GB" sz="13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220329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 Settings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restrictions; data may be used in any environment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User-managed setting; e.g. safe device/endpoint with data accessible to the registered user only &amp; securely deleted after project end; additional conditions may apply e.g. institutional device only 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Data Service Provider–managed secure setting (e.g. </a:t>
                      </a:r>
                      <a:r>
                        <a:rPr lang="en-GB" sz="13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SecureLab</a:t>
                      </a: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13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SafePod</a:t>
                      </a: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, IDAN); access only via approved institutional devices to a monitored and locked-down environment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728127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Safe Outputs</a:t>
                      </a:r>
                      <a:endParaRPr lang="en-GB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restrictions or requirements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User responsible for ensuring outputs are non-disclosive (e.g. min threshold 3 for primary, 10 for secondary, region as geography); additional outputs conditions may apply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3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All outputs are checked and approved by the Data Service Provider before release; additional output conditions may apply</a:t>
                      </a:r>
                      <a:endParaRPr lang="en-GB" sz="13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353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06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29360"/>
            <a:ext cx="7347646" cy="717427"/>
          </a:xfrm>
        </p:spPr>
        <p:txBody>
          <a:bodyPr>
            <a:normAutofit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251587"/>
            <a:ext cx="7336790" cy="3063495"/>
          </a:xfrm>
        </p:spPr>
        <p:txBody>
          <a:bodyPr>
            <a:normAutofit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dk2"/>
                </a:solidFill>
                <a:latin typeface="+mj-lt"/>
                <a:cs typeface="Times New Roman" panose="02020603050405020304" pitchFamily="18" charset="0"/>
              </a:rPr>
              <a:t>Some background: about the UK Data Service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dk2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dk2"/>
                </a:solidFill>
                <a:latin typeface="+mj-lt"/>
                <a:cs typeface="Times New Roman" panose="02020603050405020304" pitchFamily="18" charset="0"/>
              </a:rPr>
              <a:t>The data access spectrum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dk2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dk2"/>
                </a:solidFill>
                <a:latin typeface="+mj-lt"/>
                <a:cs typeface="Times New Roman" panose="02020603050405020304" pitchFamily="18" charset="0"/>
              </a:rPr>
              <a:t>The 5 safes – what they mean for us… and you?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kern="100" dirty="0">
              <a:solidFill>
                <a:schemeClr val="dk2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chemeClr val="dk2"/>
                </a:solidFill>
                <a:latin typeface="+mj-lt"/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79D6-8041-78D2-EE3E-CB543258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 &amp; what we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0D2D3-789A-6F5C-FCB0-88E0B81175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5728580-356C-477E-19F9-EDC01739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6483"/>
            <a:ext cx="951114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000" dirty="0">
                <a:latin typeface="+mj-lt"/>
              </a:rPr>
              <a:t>Funded by UK Research &amp; Innovation through the Economic and Social Research Council, </a:t>
            </a:r>
            <a:r>
              <a:rPr lang="en-GB" altLang="en-US" sz="2000" b="1" kern="100" dirty="0">
                <a:latin typeface="+mj-lt"/>
                <a:cs typeface="Times New Roman" panose="02020603050405020304" pitchFamily="18" charset="0"/>
              </a:rPr>
              <a:t>UK Data Service is </a:t>
            </a:r>
            <a:r>
              <a:rPr lang="en-GB" sz="2000" b="1" kern="100" dirty="0">
                <a:latin typeface="+mj-lt"/>
                <a:cs typeface="Times New Roman" panose="02020603050405020304" pitchFamily="18" charset="0"/>
              </a:rPr>
              <a:t>the UK’s largest repository of social, economic, and population data </a:t>
            </a:r>
            <a:r>
              <a:rPr lang="en-GB" sz="2000" kern="100" dirty="0">
                <a:latin typeface="+mj-lt"/>
                <a:cs typeface="Times New Roman" panose="02020603050405020304" pitchFamily="18" charset="0"/>
              </a:rPr>
              <a:t>for research and teaching.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GB" sz="2000" dirty="0"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000" dirty="0">
                <a:latin typeface="+mj-lt"/>
              </a:rPr>
              <a:t>Our activity is delivered by a strategic partnership including the </a:t>
            </a:r>
            <a:r>
              <a:rPr lang="en-GB" sz="2000" b="1" spc="-20" dirty="0">
                <a:solidFill>
                  <a:srgbClr val="212322"/>
                </a:solidFill>
                <a:effectLst/>
                <a:latin typeface="+mj-lt"/>
                <a:ea typeface="Arial" panose="020B0604020202020204" pitchFamily="34" charset="0"/>
              </a:rPr>
              <a:t>University of Essex, University of Manchester, Jisc, UCL </a:t>
            </a:r>
            <a:r>
              <a:rPr lang="en-GB" sz="2000" spc="-20" dirty="0">
                <a:solidFill>
                  <a:srgbClr val="212322"/>
                </a:solidFill>
                <a:effectLst/>
                <a:latin typeface="+mj-lt"/>
                <a:ea typeface="Arial" panose="020B0604020202020204" pitchFamily="34" charset="0"/>
              </a:rPr>
              <a:t>and the</a:t>
            </a:r>
            <a:r>
              <a:rPr lang="en-GB" sz="2000" b="1" spc="-20" dirty="0">
                <a:solidFill>
                  <a:srgbClr val="212322"/>
                </a:solidFill>
                <a:effectLst/>
                <a:latin typeface="+mj-lt"/>
                <a:ea typeface="Arial" panose="020B0604020202020204" pitchFamily="34" charset="0"/>
              </a:rPr>
              <a:t> University of Edinburgh</a:t>
            </a:r>
            <a:r>
              <a:rPr lang="en-GB" sz="2000" spc="-20" dirty="0">
                <a:solidFill>
                  <a:srgbClr val="212322"/>
                </a:solidFill>
                <a:effectLst/>
                <a:latin typeface="+mj-lt"/>
                <a:ea typeface="Arial" panose="020B0604020202020204" pitchFamily="34" charset="0"/>
              </a:rPr>
              <a:t>.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We archive and make available </a:t>
            </a:r>
            <a:r>
              <a:rPr lang="en-US" altLang="en-US" sz="2000" b="1" dirty="0">
                <a:solidFill>
                  <a:schemeClr val="bg2"/>
                </a:solidFill>
                <a:latin typeface="+mj-lt"/>
              </a:rPr>
              <a:t>over 10,000 studies</a:t>
            </a: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, the vast majority for registered users under a simple/generic </a:t>
            </a:r>
            <a:r>
              <a:rPr lang="en-US" altLang="en-US" sz="2000" b="1" dirty="0">
                <a:solidFill>
                  <a:schemeClr val="bg2"/>
                </a:solidFill>
                <a:latin typeface="+mj-lt"/>
              </a:rPr>
              <a:t>End User </a:t>
            </a:r>
            <a:r>
              <a:rPr lang="en-US" altLang="en-US" sz="2000" b="1" dirty="0" err="1">
                <a:solidFill>
                  <a:schemeClr val="bg2"/>
                </a:solidFill>
                <a:latin typeface="+mj-lt"/>
              </a:rPr>
              <a:t>Licence</a:t>
            </a:r>
            <a:r>
              <a:rPr lang="en-US" altLang="en-US" sz="2000" b="1" dirty="0">
                <a:solidFill>
                  <a:schemeClr val="bg2"/>
                </a:solidFill>
                <a:latin typeface="+mj-lt"/>
              </a:rPr>
              <a:t>, 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b="1" dirty="0">
              <a:solidFill>
                <a:schemeClr val="bg2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SecureLab </a:t>
            </a:r>
            <a:r>
              <a:rPr lang="en-GB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(our TRE) provides controlled data access</a:t>
            </a:r>
            <a:r>
              <a:rPr lang="en-GB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for</a:t>
            </a:r>
            <a:r>
              <a:rPr lang="en-GB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c.300 </a:t>
            </a:r>
            <a:r>
              <a:rPr lang="en-GB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of our most </a:t>
            </a:r>
            <a:r>
              <a:rPr lang="en-GB" sz="2000" b="1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detailed </a:t>
            </a:r>
            <a:r>
              <a:rPr lang="en-GB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datasets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i="1" dirty="0">
                <a:solidFill>
                  <a:schemeClr val="bg2"/>
                </a:solidFill>
                <a:latin typeface="+mj-lt"/>
              </a:rPr>
              <a:t>….&amp; training / capacity building &amp; RDM support &amp; self-deposit collection &amp; open census data resources &amp; open international macrodata resources &amp; research impact support &amp; communications &amp; leading UK and international initiatives, groups, projects, data services R&amp;D &amp;….. </a:t>
            </a:r>
          </a:p>
        </p:txBody>
      </p:sp>
    </p:spTree>
    <p:extLst>
      <p:ext uri="{BB962C8B-B14F-4D97-AF65-F5344CB8AC3E}">
        <p14:creationId xmlns:p14="http://schemas.microsoft.com/office/powerpoint/2010/main" val="388649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0285" y="1464281"/>
            <a:ext cx="20574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600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More confidential, harder access</a:t>
            </a:r>
          </a:p>
        </p:txBody>
      </p:sp>
      <p:grpSp>
        <p:nvGrpSpPr>
          <p:cNvPr id="3" name="Group 16" descr="Source Data&#10;Controlled Data (Secure Use Files)&#10;Safeguarded Data (Scientific Use Files)&#10;Open  Data (Public Use Files)&#10;On a line from left to right&#10;"/>
          <p:cNvGrpSpPr/>
          <p:nvPr/>
        </p:nvGrpSpPr>
        <p:grpSpPr>
          <a:xfrm>
            <a:off x="1996116" y="2544549"/>
            <a:ext cx="8313111" cy="1456694"/>
            <a:chOff x="859484" y="2747169"/>
            <a:chExt cx="7628637" cy="1456694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V="1">
              <a:off x="883019" y="3937747"/>
              <a:ext cx="728337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6" descr="&#10;"/>
            <p:cNvSpPr txBox="1">
              <a:spLocks noChangeArrowheads="1"/>
            </p:cNvSpPr>
            <p:nvPr/>
          </p:nvSpPr>
          <p:spPr bwMode="auto">
            <a:xfrm>
              <a:off x="859484" y="2747169"/>
              <a:ext cx="887318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Source</a:t>
              </a:r>
              <a:b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Data</a:t>
              </a:r>
            </a:p>
            <a:p>
              <a:pPr algn="ctr" eaLnBrk="0" hangingPunct="0"/>
              <a:endParaRPr lang="en-GB" dirty="0"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113736" y="2772569"/>
              <a:ext cx="2180610" cy="8925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Controlled</a:t>
              </a:r>
            </a:p>
            <a:p>
              <a:pPr algn="ctr" eaLnBrk="0" hangingPunct="0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Data</a:t>
              </a:r>
            </a:p>
            <a:p>
              <a:pPr algn="ctr"/>
              <a:r>
                <a:rPr lang="en-GB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(Secure Use Files)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4608183" y="2772569"/>
              <a:ext cx="2136887" cy="8925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Safeguarded</a:t>
              </a:r>
            </a:p>
            <a:p>
              <a:pPr algn="ctr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Data</a:t>
              </a:r>
            </a:p>
            <a:p>
              <a:pPr algn="ctr"/>
              <a:r>
                <a:rPr lang="en-GB" sz="1600" i="1" dirty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(Scientific Use Files)</a:t>
              </a:r>
              <a:endParaRPr lang="en-GB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6745071" y="2757313"/>
              <a:ext cx="1743050" cy="144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Open </a:t>
              </a:r>
            </a:p>
            <a:p>
              <a:pPr algn="ctr"/>
              <a:r>
                <a:rPr lang="en-GB" b="1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Data</a:t>
              </a:r>
            </a:p>
            <a:p>
              <a:pPr algn="ctr"/>
              <a:r>
                <a:rPr lang="en-GB" sz="1600" i="1" dirty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(Public Use Files)</a:t>
              </a:r>
              <a:endParaRPr lang="en-GB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br>
                <a:rPr lang="en-GB" dirty="0">
                  <a:ea typeface="ＭＳ Ｐゴシック" pitchFamily="34" charset="-128"/>
                  <a:cs typeface="Arial" charset="0"/>
                </a:rPr>
              </a:br>
              <a:endParaRPr lang="en-GB" dirty="0"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102712" y="1509427"/>
            <a:ext cx="229310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600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Less confidential, easier access</a:t>
            </a:r>
          </a:p>
        </p:txBody>
      </p:sp>
      <p:grpSp>
        <p:nvGrpSpPr>
          <p:cNvPr id="4" name="Group 24" descr="Doubled arrow- decorative"/>
          <p:cNvGrpSpPr/>
          <p:nvPr/>
        </p:nvGrpSpPr>
        <p:grpSpPr>
          <a:xfrm>
            <a:off x="3877685" y="1771148"/>
            <a:ext cx="4318954" cy="45719"/>
            <a:chOff x="2437446" y="1667669"/>
            <a:chExt cx="5540519" cy="0"/>
          </a:xfrm>
        </p:grpSpPr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4166339" y="1667669"/>
              <a:ext cx="38116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i="1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2437446" y="1667669"/>
              <a:ext cx="37464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 i="1"/>
            </a:p>
          </p:txBody>
        </p:sp>
      </p:grpSp>
      <p:sp>
        <p:nvSpPr>
          <p:cNvPr id="6" name="Right Triangle 5" descr="non-statistical controls in a triangle&#10;"/>
          <p:cNvSpPr/>
          <p:nvPr/>
        </p:nvSpPr>
        <p:spPr bwMode="auto">
          <a:xfrm flipV="1">
            <a:off x="2021764" y="4058393"/>
            <a:ext cx="6080949" cy="1872208"/>
          </a:xfrm>
          <a:prstGeom prst="rtTriangle">
            <a:avLst/>
          </a:prstGeom>
          <a:solidFill>
            <a:schemeClr val="tx1"/>
          </a:solidFill>
          <a:ln w="952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ight Triangle 24" descr="controls on data detail in triangle&#10;"/>
          <p:cNvSpPr/>
          <p:nvPr/>
        </p:nvSpPr>
        <p:spPr bwMode="auto">
          <a:xfrm rot="10800000" flipV="1">
            <a:off x="3877686" y="4058393"/>
            <a:ext cx="6080949" cy="1872208"/>
          </a:xfrm>
          <a:prstGeom prst="rtTriangle">
            <a:avLst/>
          </a:prstGeom>
          <a:solidFill>
            <a:schemeClr val="tx1"/>
          </a:solidFill>
          <a:ln w="952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 descr="non-statistical controls in a triangle&#10;"/>
          <p:cNvSpPr txBox="1"/>
          <p:nvPr/>
        </p:nvSpPr>
        <p:spPr>
          <a:xfrm>
            <a:off x="2041623" y="403046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non-statistical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</a:p>
        </p:txBody>
      </p:sp>
      <p:sp>
        <p:nvSpPr>
          <p:cNvPr id="28" name="TextBox 27" descr="controls on data detail in a triangle"/>
          <p:cNvSpPr txBox="1"/>
          <p:nvPr/>
        </p:nvSpPr>
        <p:spPr>
          <a:xfrm>
            <a:off x="6694559" y="546524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on data detail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3600" dirty="0"/>
              <a:t>Managing data access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CF87-5591-DB7B-83FC-D58121EA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64"/>
            <a:ext cx="10327640" cy="548819"/>
          </a:xfrm>
        </p:spPr>
        <p:txBody>
          <a:bodyPr/>
          <a:lstStyle/>
          <a:p>
            <a:pPr marL="12700" lvl="0">
              <a:lnSpc>
                <a:spcPct val="100000"/>
              </a:lnSpc>
              <a:spcBef>
                <a:spcPts val="100"/>
              </a:spcBef>
              <a:defRPr/>
            </a:pPr>
            <a:r>
              <a:rPr lang="en-GB" kern="0" dirty="0">
                <a:solidFill>
                  <a:srgbClr val="6E1F82"/>
                </a:solidFill>
                <a:latin typeface="Arial"/>
                <a:cs typeface="Arial"/>
              </a:rPr>
              <a:t>Data</a:t>
            </a:r>
            <a:r>
              <a:rPr lang="en-GB" kern="0" spc="-70" dirty="0">
                <a:solidFill>
                  <a:srgbClr val="6E1F82"/>
                </a:solidFill>
                <a:latin typeface="Arial"/>
                <a:cs typeface="Arial"/>
              </a:rPr>
              <a:t> access </a:t>
            </a:r>
            <a:r>
              <a:rPr lang="en-GB" kern="0" dirty="0">
                <a:solidFill>
                  <a:srgbClr val="6E1F82"/>
                </a:solidFill>
                <a:latin typeface="Arial"/>
                <a:cs typeface="Arial"/>
              </a:rPr>
              <a:t>spectrum</a:t>
            </a:r>
            <a:r>
              <a:rPr lang="en-GB" kern="0" spc="-70" dirty="0">
                <a:solidFill>
                  <a:srgbClr val="6E1F82"/>
                </a:solidFill>
                <a:latin typeface="Arial"/>
                <a:cs typeface="Arial"/>
              </a:rPr>
              <a:t>: </a:t>
            </a:r>
            <a:r>
              <a:rPr lang="en-GB" kern="0" spc="-75" dirty="0">
                <a:solidFill>
                  <a:srgbClr val="6E1F82"/>
                </a:solidFill>
                <a:latin typeface="Arial"/>
                <a:cs typeface="Arial"/>
              </a:rPr>
              <a:t>risk proportionate approach</a:t>
            </a:r>
            <a:endParaRPr lang="en-GB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70B5-79EC-CC5F-3896-A0B48622951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199" y="5807531"/>
            <a:ext cx="9977271" cy="5488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i="1" dirty="0"/>
              <a:t>Risk-proportionate, and aligned with participant expectations, data profile, users/uses and governance.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6FA6B5-D207-3D45-F7C8-44AF7C7A44F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8199" y="1168400"/>
          <a:ext cx="99772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A7AA0-435C-8A04-02BE-DD8E3A1F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87C5-7511-7743-B429-3BDBE272F2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B059-53A8-FB11-D158-B49DED4B7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7073-8511-0C44-13B1-F02D6885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335"/>
            <a:ext cx="9977271" cy="548819"/>
          </a:xfrm>
        </p:spPr>
        <p:txBody>
          <a:bodyPr/>
          <a:lstStyle/>
          <a:p>
            <a:r>
              <a:rPr lang="en-GB" dirty="0"/>
              <a:t>The 5 safes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EC5E1-8779-8926-07CD-0FEA87303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E0414C4-F1BD-343A-B328-98C0B6145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99" y="1977515"/>
            <a:ext cx="980582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000" dirty="0"/>
              <a:t>A set of principles which enable data services to provide safe research access to data</a:t>
            </a: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000" dirty="0">
                <a:hlinkClick r:id="rId3"/>
              </a:rPr>
              <a:t>https://ukdataservice.ac.uk/help/secure-lab/what-is-the-five-safes-framework/</a:t>
            </a:r>
            <a:endParaRPr lang="en-GB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Often mentioned in the context of Trusted Research Environments (TREs), but it is more broadly applicable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+mj-lt"/>
              </a:rPr>
              <a:t>Other frameworks are available (and have to be adhered to!)…</a:t>
            </a:r>
          </a:p>
        </p:txBody>
      </p:sp>
    </p:spTree>
    <p:extLst>
      <p:ext uri="{BB962C8B-B14F-4D97-AF65-F5344CB8AC3E}">
        <p14:creationId xmlns:p14="http://schemas.microsoft.com/office/powerpoint/2010/main" val="205194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909504" y="106332"/>
            <a:ext cx="8205061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Balancing the Five Safes: Example</a:t>
            </a:r>
            <a:endParaRPr lang="en-US" dirty="0"/>
          </a:p>
        </p:txBody>
      </p:sp>
      <p:cxnSp>
        <p:nvCxnSpPr>
          <p:cNvPr id="77" name="Straight Connector 76" descr="Diagram ">
            <a:extLst>
              <a:ext uri="{FF2B5EF4-FFF2-40B4-BE49-F238E27FC236}">
                <a16:creationId xmlns:a16="http://schemas.microsoft.com/office/drawing/2014/main" id="{0A0BBC91-A6F2-4060-8F5E-2B7575D5B09C}"/>
              </a:ext>
            </a:extLst>
          </p:cNvPr>
          <p:cNvCxnSpPr/>
          <p:nvPr/>
        </p:nvCxnSpPr>
        <p:spPr>
          <a:xfrm>
            <a:off x="3855720" y="3745965"/>
            <a:ext cx="60426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8" name="Straight Connector 77" descr="Diagram ">
            <a:extLst>
              <a:ext uri="{FF2B5EF4-FFF2-40B4-BE49-F238E27FC236}">
                <a16:creationId xmlns:a16="http://schemas.microsoft.com/office/drawing/2014/main" id="{2A495E94-A5C8-46D1-B164-73F3E2440735}"/>
              </a:ext>
            </a:extLst>
          </p:cNvPr>
          <p:cNvCxnSpPr/>
          <p:nvPr/>
        </p:nvCxnSpPr>
        <p:spPr>
          <a:xfrm>
            <a:off x="3855720" y="2502982"/>
            <a:ext cx="60426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9" name="Straight Connector 78" descr="Diagram ">
            <a:extLst>
              <a:ext uri="{FF2B5EF4-FFF2-40B4-BE49-F238E27FC236}">
                <a16:creationId xmlns:a16="http://schemas.microsoft.com/office/drawing/2014/main" id="{AD3BA32F-6278-4479-9C78-A4F40F3A6071}"/>
              </a:ext>
            </a:extLst>
          </p:cNvPr>
          <p:cNvCxnSpPr/>
          <p:nvPr/>
        </p:nvCxnSpPr>
        <p:spPr>
          <a:xfrm>
            <a:off x="3855720" y="4994722"/>
            <a:ext cx="604266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0" name="Rectangle: Rounded Corners 79" descr="Diagram ">
            <a:extLst>
              <a:ext uri="{FF2B5EF4-FFF2-40B4-BE49-F238E27FC236}">
                <a16:creationId xmlns:a16="http://schemas.microsoft.com/office/drawing/2014/main" id="{B68A9E81-794F-42F7-9E69-432C22348F6E}"/>
              </a:ext>
            </a:extLst>
          </p:cNvPr>
          <p:cNvSpPr/>
          <p:nvPr/>
        </p:nvSpPr>
        <p:spPr>
          <a:xfrm>
            <a:off x="4387273" y="2342039"/>
            <a:ext cx="203200" cy="2807855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>
            <a:glow rad="114300">
              <a:sysClr val="window" lastClr="FFFFFF">
                <a:alpha val="90000"/>
              </a:sys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81" name="Rectangle: Rounded Corners 80" descr="Diagram ">
            <a:extLst>
              <a:ext uri="{FF2B5EF4-FFF2-40B4-BE49-F238E27FC236}">
                <a16:creationId xmlns:a16="http://schemas.microsoft.com/office/drawing/2014/main" id="{9D8CDB64-95FC-4359-B3C5-EF1151EBCFFF}"/>
              </a:ext>
            </a:extLst>
          </p:cNvPr>
          <p:cNvSpPr/>
          <p:nvPr/>
        </p:nvSpPr>
        <p:spPr>
          <a:xfrm>
            <a:off x="5665528" y="2342039"/>
            <a:ext cx="203200" cy="2807855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>
            <a:glow rad="114300">
              <a:sysClr val="window" lastClr="FFFFFF">
                <a:alpha val="90000"/>
              </a:sys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82" name="Rectangle: Rounded Corners 81" descr="Diagram ">
            <a:extLst>
              <a:ext uri="{FF2B5EF4-FFF2-40B4-BE49-F238E27FC236}">
                <a16:creationId xmlns:a16="http://schemas.microsoft.com/office/drawing/2014/main" id="{9CA6EEDA-622A-4773-809A-696277168697}"/>
              </a:ext>
            </a:extLst>
          </p:cNvPr>
          <p:cNvSpPr/>
          <p:nvPr/>
        </p:nvSpPr>
        <p:spPr>
          <a:xfrm>
            <a:off x="6943783" y="2342039"/>
            <a:ext cx="203200" cy="2807855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>
            <a:glow rad="114300">
              <a:sysClr val="window" lastClr="FFFFFF">
                <a:alpha val="90000"/>
              </a:sys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83" name="Rectangle: Rounded Corners 82" descr="Diagram ">
            <a:extLst>
              <a:ext uri="{FF2B5EF4-FFF2-40B4-BE49-F238E27FC236}">
                <a16:creationId xmlns:a16="http://schemas.microsoft.com/office/drawing/2014/main" id="{87601C06-92F3-49CB-878B-02895140C13A}"/>
              </a:ext>
            </a:extLst>
          </p:cNvPr>
          <p:cNvSpPr/>
          <p:nvPr/>
        </p:nvSpPr>
        <p:spPr>
          <a:xfrm>
            <a:off x="8222038" y="2342039"/>
            <a:ext cx="203200" cy="280785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glow rad="114300">
              <a:sysClr val="window" lastClr="FFFFFF">
                <a:alpha val="90000"/>
              </a:sys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84" name="Rectangle: Rounded Corners 83" descr="Diagram ">
            <a:extLst>
              <a:ext uri="{FF2B5EF4-FFF2-40B4-BE49-F238E27FC236}">
                <a16:creationId xmlns:a16="http://schemas.microsoft.com/office/drawing/2014/main" id="{BCA447F5-00A9-4505-90FF-DF7B02AE41C3}"/>
              </a:ext>
            </a:extLst>
          </p:cNvPr>
          <p:cNvSpPr/>
          <p:nvPr/>
        </p:nvSpPr>
        <p:spPr>
          <a:xfrm>
            <a:off x="9500293" y="2342039"/>
            <a:ext cx="203200" cy="280785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glow rad="114300">
              <a:sysClr val="window" lastClr="FFFFFF">
                <a:alpha val="90000"/>
              </a:sys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A7B90F-B7FD-4E13-8176-AB23AC7BD5D6}"/>
              </a:ext>
            </a:extLst>
          </p:cNvPr>
          <p:cNvSpPr txBox="1"/>
          <p:nvPr/>
        </p:nvSpPr>
        <p:spPr>
          <a:xfrm>
            <a:off x="6553893" y="5230942"/>
            <a:ext cx="98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Safe Setting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6CA694-2473-4569-AD45-5779DB6B0273}"/>
              </a:ext>
            </a:extLst>
          </p:cNvPr>
          <p:cNvSpPr txBox="1"/>
          <p:nvPr/>
        </p:nvSpPr>
        <p:spPr>
          <a:xfrm>
            <a:off x="5275638" y="5230942"/>
            <a:ext cx="98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Safe People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AD6819-461E-49F5-BEF2-B131BC586253}"/>
              </a:ext>
            </a:extLst>
          </p:cNvPr>
          <p:cNvSpPr txBox="1"/>
          <p:nvPr/>
        </p:nvSpPr>
        <p:spPr>
          <a:xfrm>
            <a:off x="3997383" y="5230942"/>
            <a:ext cx="98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Safe Project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D996A6-519B-4109-9102-AB244A4201C5}"/>
              </a:ext>
            </a:extLst>
          </p:cNvPr>
          <p:cNvSpPr txBox="1"/>
          <p:nvPr/>
        </p:nvSpPr>
        <p:spPr>
          <a:xfrm>
            <a:off x="7832148" y="5230942"/>
            <a:ext cx="98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Safe Data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F067EC-BCB0-48AB-AC8C-68A57EAF6C7A}"/>
              </a:ext>
            </a:extLst>
          </p:cNvPr>
          <p:cNvSpPr txBox="1"/>
          <p:nvPr/>
        </p:nvSpPr>
        <p:spPr>
          <a:xfrm>
            <a:off x="9110403" y="5230942"/>
            <a:ext cx="98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Safe Outputs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FB5CEB-4039-41B0-AA28-8E4E664EA510}"/>
              </a:ext>
            </a:extLst>
          </p:cNvPr>
          <p:cNvSpPr txBox="1"/>
          <p:nvPr/>
        </p:nvSpPr>
        <p:spPr>
          <a:xfrm>
            <a:off x="1909503" y="5230941"/>
            <a:ext cx="98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Safe </a:t>
            </a:r>
          </a:p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Use</a:t>
            </a:r>
          </a:p>
        </p:txBody>
      </p:sp>
      <p:cxnSp>
        <p:nvCxnSpPr>
          <p:cNvPr id="91" name="Straight Connector 90" descr="Diagram ">
            <a:extLst>
              <a:ext uri="{FF2B5EF4-FFF2-40B4-BE49-F238E27FC236}">
                <a16:creationId xmlns:a16="http://schemas.microsoft.com/office/drawing/2014/main" id="{7ACBA49B-BC45-423F-A447-6C42EABDF7A2}"/>
              </a:ext>
            </a:extLst>
          </p:cNvPr>
          <p:cNvCxnSpPr>
            <a:cxnSpLocks/>
          </p:cNvCxnSpPr>
          <p:nvPr/>
        </p:nvCxnSpPr>
        <p:spPr>
          <a:xfrm>
            <a:off x="2101908" y="2502982"/>
            <a:ext cx="55747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2" name="Straight Connector 91" descr="Diagram ">
            <a:extLst>
              <a:ext uri="{FF2B5EF4-FFF2-40B4-BE49-F238E27FC236}">
                <a16:creationId xmlns:a16="http://schemas.microsoft.com/office/drawing/2014/main" id="{14006728-CD64-4859-B910-C846C2BB061C}"/>
              </a:ext>
            </a:extLst>
          </p:cNvPr>
          <p:cNvCxnSpPr>
            <a:cxnSpLocks/>
          </p:cNvCxnSpPr>
          <p:nvPr/>
        </p:nvCxnSpPr>
        <p:spPr>
          <a:xfrm>
            <a:off x="2101908" y="4987102"/>
            <a:ext cx="55747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3" name="Rectangle: Rounded Corners 92" descr="Diagram ">
            <a:extLst>
              <a:ext uri="{FF2B5EF4-FFF2-40B4-BE49-F238E27FC236}">
                <a16:creationId xmlns:a16="http://schemas.microsoft.com/office/drawing/2014/main" id="{8AE70DA4-4D3D-4758-8F08-DE15785D6014}"/>
              </a:ext>
            </a:extLst>
          </p:cNvPr>
          <p:cNvSpPr/>
          <p:nvPr/>
        </p:nvSpPr>
        <p:spPr>
          <a:xfrm>
            <a:off x="2299393" y="2342039"/>
            <a:ext cx="203200" cy="2807855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>
            <a:glow rad="114300">
              <a:sysClr val="window" lastClr="FFFFFF">
                <a:alpha val="90000"/>
              </a:sys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  <a:ea typeface="ＭＳ Ｐゴシック"/>
            </a:endParaRPr>
          </a:p>
        </p:txBody>
      </p:sp>
      <p:grpSp>
        <p:nvGrpSpPr>
          <p:cNvPr id="94" name="Group 93" descr="decorative">
            <a:extLst>
              <a:ext uri="{FF2B5EF4-FFF2-40B4-BE49-F238E27FC236}">
                <a16:creationId xmlns:a16="http://schemas.microsoft.com/office/drawing/2014/main" id="{1DED0128-0BF8-4C25-AB66-D1A6A47CD54C}"/>
              </a:ext>
            </a:extLst>
          </p:cNvPr>
          <p:cNvGrpSpPr/>
          <p:nvPr/>
        </p:nvGrpSpPr>
        <p:grpSpPr>
          <a:xfrm>
            <a:off x="4317423" y="3589594"/>
            <a:ext cx="342900" cy="297180"/>
            <a:chOff x="1524000" y="1135380"/>
            <a:chExt cx="342900" cy="29718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A28078A8-87EE-496E-8A87-7824346899D9}"/>
                </a:ext>
              </a:extLst>
            </p:cNvPr>
            <p:cNvSpPr/>
            <p:nvPr/>
          </p:nvSpPr>
          <p:spPr>
            <a:xfrm>
              <a:off x="1524000" y="1135380"/>
              <a:ext cx="342900" cy="29718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4FBD251-B9A8-43B9-A0E8-F1EB889F5313}"/>
                </a:ext>
              </a:extLst>
            </p:cNvPr>
            <p:cNvSpPr/>
            <p:nvPr/>
          </p:nvSpPr>
          <p:spPr>
            <a:xfrm>
              <a:off x="1575781" y="1207771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305C186-B418-4A9F-979E-3C9BD162224B}"/>
                </a:ext>
              </a:extLst>
            </p:cNvPr>
            <p:cNvSpPr/>
            <p:nvPr/>
          </p:nvSpPr>
          <p:spPr>
            <a:xfrm>
              <a:off x="1575781" y="1299212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</p:grpSp>
      <p:grpSp>
        <p:nvGrpSpPr>
          <p:cNvPr id="98" name="Group 97" descr="decorative">
            <a:extLst>
              <a:ext uri="{FF2B5EF4-FFF2-40B4-BE49-F238E27FC236}">
                <a16:creationId xmlns:a16="http://schemas.microsoft.com/office/drawing/2014/main" id="{329B5827-D033-4F2C-9AB5-D2F38DC08C56}"/>
              </a:ext>
            </a:extLst>
          </p:cNvPr>
          <p:cNvGrpSpPr/>
          <p:nvPr/>
        </p:nvGrpSpPr>
        <p:grpSpPr>
          <a:xfrm>
            <a:off x="5595678" y="3597375"/>
            <a:ext cx="342900" cy="297180"/>
            <a:chOff x="1524000" y="1135380"/>
            <a:chExt cx="342900" cy="297180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B380BC59-9150-41BC-B6F0-6C19E6C92C3A}"/>
                </a:ext>
              </a:extLst>
            </p:cNvPr>
            <p:cNvSpPr/>
            <p:nvPr/>
          </p:nvSpPr>
          <p:spPr>
            <a:xfrm>
              <a:off x="1524000" y="1135380"/>
              <a:ext cx="342900" cy="29718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018D94-80BB-4746-8235-ED86937658D7}"/>
                </a:ext>
              </a:extLst>
            </p:cNvPr>
            <p:cNvSpPr/>
            <p:nvPr/>
          </p:nvSpPr>
          <p:spPr>
            <a:xfrm>
              <a:off x="1575781" y="1207771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FD684D7-2194-43BB-B9E5-AC13CE4B4CC3}"/>
                </a:ext>
              </a:extLst>
            </p:cNvPr>
            <p:cNvSpPr/>
            <p:nvPr/>
          </p:nvSpPr>
          <p:spPr>
            <a:xfrm>
              <a:off x="1575781" y="1299212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</p:grpSp>
      <p:grpSp>
        <p:nvGrpSpPr>
          <p:cNvPr id="102" name="Group 101" descr="decorative">
            <a:extLst>
              <a:ext uri="{FF2B5EF4-FFF2-40B4-BE49-F238E27FC236}">
                <a16:creationId xmlns:a16="http://schemas.microsoft.com/office/drawing/2014/main" id="{7E1C21A0-1684-44AB-9029-BFF6D3D5350E}"/>
              </a:ext>
            </a:extLst>
          </p:cNvPr>
          <p:cNvGrpSpPr/>
          <p:nvPr/>
        </p:nvGrpSpPr>
        <p:grpSpPr>
          <a:xfrm>
            <a:off x="6873933" y="3597375"/>
            <a:ext cx="342900" cy="297180"/>
            <a:chOff x="1524000" y="1135380"/>
            <a:chExt cx="342900" cy="297180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5DE0BF9-A226-42BF-AF49-7BF21716D992}"/>
                </a:ext>
              </a:extLst>
            </p:cNvPr>
            <p:cNvSpPr/>
            <p:nvPr/>
          </p:nvSpPr>
          <p:spPr>
            <a:xfrm>
              <a:off x="1524000" y="1135380"/>
              <a:ext cx="342900" cy="29718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6430AD5-0830-41B2-BD15-4B24482C4DBD}"/>
                </a:ext>
              </a:extLst>
            </p:cNvPr>
            <p:cNvSpPr/>
            <p:nvPr/>
          </p:nvSpPr>
          <p:spPr>
            <a:xfrm>
              <a:off x="1575781" y="1207771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C486F42-538B-43FE-AD1B-4C60D9998FD6}"/>
                </a:ext>
              </a:extLst>
            </p:cNvPr>
            <p:cNvSpPr/>
            <p:nvPr/>
          </p:nvSpPr>
          <p:spPr>
            <a:xfrm>
              <a:off x="1575781" y="1299212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</p:grpSp>
      <p:grpSp>
        <p:nvGrpSpPr>
          <p:cNvPr id="106" name="Group 105" descr="decorative">
            <a:extLst>
              <a:ext uri="{FF2B5EF4-FFF2-40B4-BE49-F238E27FC236}">
                <a16:creationId xmlns:a16="http://schemas.microsoft.com/office/drawing/2014/main" id="{30C29DC5-B9E8-40D9-835E-A6A5EBBEB8A0}"/>
              </a:ext>
            </a:extLst>
          </p:cNvPr>
          <p:cNvGrpSpPr/>
          <p:nvPr/>
        </p:nvGrpSpPr>
        <p:grpSpPr>
          <a:xfrm>
            <a:off x="8157210" y="3589594"/>
            <a:ext cx="342900" cy="297180"/>
            <a:chOff x="1524000" y="1135380"/>
            <a:chExt cx="342900" cy="297180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0A145CB-0589-46F0-8FD8-4223A37ACE90}"/>
                </a:ext>
              </a:extLst>
            </p:cNvPr>
            <p:cNvSpPr/>
            <p:nvPr/>
          </p:nvSpPr>
          <p:spPr>
            <a:xfrm>
              <a:off x="1524000" y="1135380"/>
              <a:ext cx="342900" cy="29718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0C4B6D5-7EB2-420E-9087-FBECEA6D4155}"/>
                </a:ext>
              </a:extLst>
            </p:cNvPr>
            <p:cNvSpPr/>
            <p:nvPr/>
          </p:nvSpPr>
          <p:spPr>
            <a:xfrm>
              <a:off x="1575781" y="1207771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EC81D94-F996-4353-AE8E-200723921E66}"/>
                </a:ext>
              </a:extLst>
            </p:cNvPr>
            <p:cNvSpPr/>
            <p:nvPr/>
          </p:nvSpPr>
          <p:spPr>
            <a:xfrm>
              <a:off x="1575781" y="1299212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</p:grpSp>
      <p:grpSp>
        <p:nvGrpSpPr>
          <p:cNvPr id="110" name="Group 109" descr="Diagram ">
            <a:extLst>
              <a:ext uri="{FF2B5EF4-FFF2-40B4-BE49-F238E27FC236}">
                <a16:creationId xmlns:a16="http://schemas.microsoft.com/office/drawing/2014/main" id="{5283E393-0AF0-4862-AB99-0EC7E7712F63}"/>
              </a:ext>
            </a:extLst>
          </p:cNvPr>
          <p:cNvGrpSpPr/>
          <p:nvPr/>
        </p:nvGrpSpPr>
        <p:grpSpPr>
          <a:xfrm>
            <a:off x="9428071" y="3604836"/>
            <a:ext cx="342900" cy="297180"/>
            <a:chOff x="1524000" y="1135380"/>
            <a:chExt cx="342900" cy="29718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8EDD0647-1A8A-4073-B62E-82A0FACBEDD3}"/>
                </a:ext>
              </a:extLst>
            </p:cNvPr>
            <p:cNvSpPr/>
            <p:nvPr/>
          </p:nvSpPr>
          <p:spPr>
            <a:xfrm>
              <a:off x="1524000" y="1135380"/>
              <a:ext cx="342900" cy="29718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03DC653-FF2C-4B28-8112-D996BF2702E2}"/>
                </a:ext>
              </a:extLst>
            </p:cNvPr>
            <p:cNvSpPr/>
            <p:nvPr/>
          </p:nvSpPr>
          <p:spPr>
            <a:xfrm>
              <a:off x="1575781" y="1207771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0304F09-8256-4317-B0CE-CD9D54F107A0}"/>
                </a:ext>
              </a:extLst>
            </p:cNvPr>
            <p:cNvSpPr/>
            <p:nvPr/>
          </p:nvSpPr>
          <p:spPr>
            <a:xfrm>
              <a:off x="1575781" y="1299212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</p:grpSp>
      <p:grpSp>
        <p:nvGrpSpPr>
          <p:cNvPr id="114" name="Group 113" descr="decorative">
            <a:extLst>
              <a:ext uri="{FF2B5EF4-FFF2-40B4-BE49-F238E27FC236}">
                <a16:creationId xmlns:a16="http://schemas.microsoft.com/office/drawing/2014/main" id="{BC3527E2-5758-455F-82DB-D569BA0CBC06}"/>
              </a:ext>
            </a:extLst>
          </p:cNvPr>
          <p:cNvGrpSpPr/>
          <p:nvPr/>
        </p:nvGrpSpPr>
        <p:grpSpPr>
          <a:xfrm>
            <a:off x="2229543" y="3574356"/>
            <a:ext cx="342900" cy="297180"/>
            <a:chOff x="1524000" y="1135380"/>
            <a:chExt cx="342900" cy="297180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791B86DD-7283-407B-AD46-736355E514FE}"/>
                </a:ext>
              </a:extLst>
            </p:cNvPr>
            <p:cNvSpPr/>
            <p:nvPr/>
          </p:nvSpPr>
          <p:spPr>
            <a:xfrm>
              <a:off x="1524000" y="1135380"/>
              <a:ext cx="342900" cy="297180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B6A33B3-30E3-4088-8CBF-BE6BB1F5FB06}"/>
                </a:ext>
              </a:extLst>
            </p:cNvPr>
            <p:cNvSpPr/>
            <p:nvPr/>
          </p:nvSpPr>
          <p:spPr>
            <a:xfrm>
              <a:off x="1575781" y="1207771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619C476-BDAC-4E47-81B1-40CABBE96CF5}"/>
                </a:ext>
              </a:extLst>
            </p:cNvPr>
            <p:cNvSpPr/>
            <p:nvPr/>
          </p:nvSpPr>
          <p:spPr>
            <a:xfrm>
              <a:off x="1575781" y="1299212"/>
              <a:ext cx="239337" cy="45719"/>
            </a:xfrm>
            <a:prstGeom prst="rect">
              <a:avLst/>
            </a:prstGeom>
            <a:solidFill>
              <a:srgbClr val="3B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ＭＳ Ｐゴシック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D292EC-BA1A-4D25-A9DE-01217F0AB32B}"/>
              </a:ext>
            </a:extLst>
          </p:cNvPr>
          <p:cNvSpPr txBox="1"/>
          <p:nvPr/>
        </p:nvSpPr>
        <p:spPr>
          <a:xfrm>
            <a:off x="2595780" y="2342038"/>
            <a:ext cx="85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Safe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CD7BE1-50F1-4C57-A848-BA0ED5D529E5}"/>
              </a:ext>
            </a:extLst>
          </p:cNvPr>
          <p:cNvSpPr txBox="1"/>
          <p:nvPr/>
        </p:nvSpPr>
        <p:spPr>
          <a:xfrm>
            <a:off x="2595780" y="4832278"/>
            <a:ext cx="85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Unsafe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9040D7-CFDA-4E8F-8EE3-F9009F1BF05B}"/>
              </a:ext>
            </a:extLst>
          </p:cNvPr>
          <p:cNvSpPr txBox="1"/>
          <p:nvPr/>
        </p:nvSpPr>
        <p:spPr>
          <a:xfrm>
            <a:off x="8425711" y="2289851"/>
            <a:ext cx="85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Open data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25CC46-FD88-4A90-94A3-6D6AD3DAA2AE}"/>
              </a:ext>
            </a:extLst>
          </p:cNvPr>
          <p:cNvSpPr txBox="1"/>
          <p:nvPr/>
        </p:nvSpPr>
        <p:spPr>
          <a:xfrm>
            <a:off x="8408529" y="4747699"/>
            <a:ext cx="101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Controlled data</a:t>
            </a:r>
          </a:p>
        </p:txBody>
      </p:sp>
    </p:spTree>
    <p:extLst>
      <p:ext uri="{BB962C8B-B14F-4D97-AF65-F5344CB8AC3E}">
        <p14:creationId xmlns:p14="http://schemas.microsoft.com/office/powerpoint/2010/main" val="20551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183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18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-0.18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1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178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-0.18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-0.1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-0.18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18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-0.18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783E-2382-0913-2F76-BAE766E0E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D95D-0944-572A-FF0A-3DBD12E5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ABEDE-764B-9E68-053B-93C7B47956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AE647D6-1306-B421-67CF-4DADB8CDE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572450"/>
            <a:ext cx="890796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Direct identifiers 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should never come to us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Other identifiers 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are </a:t>
            </a: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anonymized 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before they come to us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Data is </a:t>
            </a:r>
            <a:r>
              <a:rPr lang="en-US" altLang="en-US" sz="1800" b="1" i="1" dirty="0">
                <a:solidFill>
                  <a:schemeClr val="bg2"/>
                </a:solidFill>
                <a:latin typeface="+mj-lt"/>
              </a:rPr>
              <a:t>sometimes </a:t>
            </a: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embargoed 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– to be published in the future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</a:rPr>
              <a:t>‘Whole study’ approach (efficiency for us; flexibility for the researchers)</a:t>
            </a: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Other contexts?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Other elements of data sensitivity (protected species?)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Sub-setting of larger datasets – different slices for different projects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Commercially sensitive data? (NDAs / contracts / IP?)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Sharing constraints established at the point of data collection or generation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1DA7CA-DF00-1DDA-505B-45B24AB38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87" y="1783547"/>
            <a:ext cx="1693523" cy="4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73C06-A4D3-F5E8-DB86-19C8D58D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179B-3A8A-626B-D68F-EB5C7B23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A4E85-7BFE-D058-7A79-4649BEBFD2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E60FE43-9619-90E7-BB16-21AD7543B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20315"/>
            <a:ext cx="951114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Formal written application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Necessary level of experience to use microdata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</a:rPr>
              <a:t>Associated with an </a:t>
            </a:r>
            <a:r>
              <a:rPr lang="en-US" altLang="en-US" sz="1800" dirty="0" err="1">
                <a:solidFill>
                  <a:schemeClr val="bg2"/>
                </a:solidFill>
              </a:rPr>
              <a:t>organisation</a:t>
            </a:r>
            <a:r>
              <a:rPr lang="en-US" altLang="en-US" sz="1800">
                <a:solidFill>
                  <a:schemeClr val="bg2"/>
                </a:solidFill>
              </a:rPr>
              <a:t> who can endorse / underwrite them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>
                <a:solidFill>
                  <a:schemeClr val="bg2"/>
                </a:solidFill>
                <a:latin typeface="+mj-lt"/>
              </a:rPr>
              <a:t>(</a:t>
            </a: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In some cases) formal accreditation (Digital Economy Act)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Demonstrate understanding of disclosure: Safe Researcher Training </a:t>
            </a:r>
            <a:r>
              <a:rPr lang="en-US" altLang="en-US" sz="1800" b="1" u="sng" dirty="0">
                <a:solidFill>
                  <a:schemeClr val="bg2"/>
                </a:solidFill>
                <a:latin typeface="+mj-lt"/>
              </a:rPr>
              <a:t>and test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i="1" dirty="0">
              <a:solidFill>
                <a:schemeClr val="bg2"/>
              </a:solidFill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Other contexts?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Specific </a:t>
            </a:r>
            <a:r>
              <a:rPr lang="en-US" altLang="en-US" sz="1800" b="1" dirty="0">
                <a:solidFill>
                  <a:schemeClr val="bg2"/>
                </a:solidFill>
              </a:rPr>
              <a:t>qualifications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Users from specific </a:t>
            </a:r>
            <a:r>
              <a:rPr lang="en-US" altLang="en-US" sz="1800" b="1" dirty="0">
                <a:solidFill>
                  <a:schemeClr val="bg2"/>
                </a:solidFill>
              </a:rPr>
              <a:t>organisations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Individuals involved in specific </a:t>
            </a:r>
            <a:r>
              <a:rPr lang="en-US" altLang="en-US" sz="1800" b="1" dirty="0" err="1">
                <a:solidFill>
                  <a:schemeClr val="bg2"/>
                </a:solidFill>
              </a:rPr>
              <a:t>programmes</a:t>
            </a:r>
            <a:r>
              <a:rPr lang="en-US" altLang="en-US" sz="1800" b="1" dirty="0">
                <a:solidFill>
                  <a:schemeClr val="bg2"/>
                </a:solidFill>
              </a:rPr>
              <a:t> of work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2"/>
                </a:solidFill>
              </a:rPr>
              <a:t>Finite demand on the </a:t>
            </a:r>
            <a:r>
              <a:rPr lang="en-US" altLang="en-US" sz="1800" b="1" dirty="0">
                <a:solidFill>
                  <a:schemeClr val="bg2"/>
                </a:solidFill>
              </a:rPr>
              <a:t>computing resources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65B40B-B2F2-85F7-955D-8359946C4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387" y="1783547"/>
            <a:ext cx="1693523" cy="4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02082"/>
      </a:dk1>
      <a:lt1>
        <a:srgbClr val="FFFFFF"/>
      </a:lt1>
      <a:dk2>
        <a:srgbClr val="212322"/>
      </a:dk2>
      <a:lt2>
        <a:srgbClr val="D9E1E2"/>
      </a:lt2>
      <a:accent1>
        <a:srgbClr val="CE0057"/>
      </a:accent1>
      <a:accent2>
        <a:srgbClr val="2B5696"/>
      </a:accent2>
      <a:accent3>
        <a:srgbClr val="008654"/>
      </a:accent3>
      <a:accent4>
        <a:srgbClr val="FF6620"/>
      </a:accent4>
      <a:accent5>
        <a:srgbClr val="00A8CE"/>
      </a:accent5>
      <a:accent6>
        <a:srgbClr val="78BD20"/>
      </a:accent6>
      <a:hlink>
        <a:srgbClr val="2B5696"/>
      </a:hlink>
      <a:folHlink>
        <a:srgbClr val="5B67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7789</TotalTime>
  <Words>1329</Words>
  <Application>Microsoft Office PowerPoint</Application>
  <PresentationFormat>Widescreen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Aptos Narrow</vt:lpstr>
      <vt:lpstr>Calibri</vt:lpstr>
      <vt:lpstr>Aptos</vt:lpstr>
      <vt:lpstr>Office Theme</vt:lpstr>
      <vt:lpstr>The 5 Safes – How UK Data Service makes sensitive (and other) data available for research</vt:lpstr>
      <vt:lpstr>Outline</vt:lpstr>
      <vt:lpstr>Who we are &amp; what we do</vt:lpstr>
      <vt:lpstr> Managing data access </vt:lpstr>
      <vt:lpstr>Data access spectrum: risk proportionate approach</vt:lpstr>
      <vt:lpstr>The 5 safes</vt:lpstr>
      <vt:lpstr>Balancing the Five Safes: Example</vt:lpstr>
      <vt:lpstr>Safe data</vt:lpstr>
      <vt:lpstr>Safe people</vt:lpstr>
      <vt:lpstr>Safe projects</vt:lpstr>
      <vt:lpstr>Safe outputs</vt:lpstr>
      <vt:lpstr>Safe settings</vt:lpstr>
      <vt:lpstr>Concluding…</vt:lpstr>
      <vt:lpstr>Happy to talk more!</vt:lpstr>
      <vt:lpstr>Five Safes mapped to the access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Trusted data access for teaching, learning and public benefit</dc:title>
  <dc:creator>n.clubb@essex.ac.uk</dc:creator>
  <cp:keywords>UK Data Service</cp:keywords>
  <cp:lastModifiedBy>Sanderson, John P</cp:lastModifiedBy>
  <cp:revision>50</cp:revision>
  <cp:lastPrinted>2025-10-23T08:53:30Z</cp:lastPrinted>
  <dcterms:created xsi:type="dcterms:W3CDTF">2021-06-22T11:46:42Z</dcterms:created>
  <dcterms:modified xsi:type="dcterms:W3CDTF">2025-10-23T12:31:20Z</dcterms:modified>
</cp:coreProperties>
</file>