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notesSlides/notesSlide1.xml" ContentType="application/vnd.openxmlformats-officedocument.presentationml.notesSlide+xml"/>
  <Override PartName="/ppt/webextensions/webextension5.xml" ContentType="application/vnd.ms-office.webextension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1" r:id="rId3"/>
    <p:sldId id="272" r:id="rId4"/>
    <p:sldId id="257" r:id="rId5"/>
    <p:sldId id="258" r:id="rId6"/>
    <p:sldId id="259" r:id="rId7"/>
    <p:sldId id="262" r:id="rId8"/>
    <p:sldId id="263" r:id="rId9"/>
    <p:sldId id="264" r:id="rId10"/>
    <p:sldId id="268" r:id="rId11"/>
    <p:sldId id="269" r:id="rId12"/>
    <p:sldId id="270" r:id="rId13"/>
    <p:sldId id="274" r:id="rId14"/>
    <p:sldId id="275" r:id="rId15"/>
    <p:sldId id="277" r:id="rId16"/>
    <p:sldId id="279" r:id="rId17"/>
    <p:sldId id="276" r:id="rId18"/>
    <p:sldId id="280" r:id="rId19"/>
    <p:sldId id="283" r:id="rId20"/>
    <p:sldId id="284" r:id="rId21"/>
    <p:sldId id="265" r:id="rId22"/>
    <p:sldId id="285" r:id="rId23"/>
    <p:sldId id="290" r:id="rId24"/>
    <p:sldId id="286" r:id="rId25"/>
    <p:sldId id="287" r:id="rId26"/>
    <p:sldId id="288" r:id="rId27"/>
    <p:sldId id="289" r:id="rId28"/>
    <p:sldId id="273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2073C9-7108-B74F-8BCB-391D0BD9EB22}" v="1734" dt="2025-10-21T12:12:27.0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7"/>
    <p:restoredTop sz="94660"/>
  </p:normalViewPr>
  <p:slideViewPr>
    <p:cSldViewPr snapToGrid="0">
      <p:cViewPr varScale="1">
        <p:scale>
          <a:sx n="120" d="100"/>
          <a:sy n="120" d="100"/>
        </p:scale>
        <p:origin x="18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skia Lawson-Tovey" userId="39b2c2b4-16c9-4381-b6b0-66a777322f60" providerId="ADAL" clId="{6C9FB87F-1346-5737-83EB-8F86A995D71D}"/>
    <pc:docChg chg="undo custSel addSld delSld modSld">
      <pc:chgData name="Saskia Lawson-Tovey" userId="39b2c2b4-16c9-4381-b6b0-66a777322f60" providerId="ADAL" clId="{6C9FB87F-1346-5737-83EB-8F86A995D71D}" dt="2025-10-22T08:07:51.796" v="4765" actId="2696"/>
      <pc:docMkLst>
        <pc:docMk/>
      </pc:docMkLst>
      <pc:sldChg chg="modSp mod">
        <pc:chgData name="Saskia Lawson-Tovey" userId="39b2c2b4-16c9-4381-b6b0-66a777322f60" providerId="ADAL" clId="{6C9FB87F-1346-5737-83EB-8F86A995D71D}" dt="2025-10-21T10:16:30.926" v="13" actId="1076"/>
        <pc:sldMkLst>
          <pc:docMk/>
          <pc:sldMk cId="1709038322" sldId="256"/>
        </pc:sldMkLst>
        <pc:spChg chg="mod">
          <ac:chgData name="Saskia Lawson-Tovey" userId="39b2c2b4-16c9-4381-b6b0-66a777322f60" providerId="ADAL" clId="{6C9FB87F-1346-5737-83EB-8F86A995D71D}" dt="2025-10-21T10:16:13.742" v="4" actId="1076"/>
          <ac:spMkLst>
            <pc:docMk/>
            <pc:sldMk cId="1709038322" sldId="256"/>
            <ac:spMk id="2" creationId="{5894ED70-BECF-3974-BD3D-48C521A1C8A4}"/>
          </ac:spMkLst>
        </pc:spChg>
        <pc:spChg chg="mod">
          <ac:chgData name="Saskia Lawson-Tovey" userId="39b2c2b4-16c9-4381-b6b0-66a777322f60" providerId="ADAL" clId="{6C9FB87F-1346-5737-83EB-8F86A995D71D}" dt="2025-10-21T10:16:30.926" v="13" actId="1076"/>
          <ac:spMkLst>
            <pc:docMk/>
            <pc:sldMk cId="1709038322" sldId="256"/>
            <ac:spMk id="3" creationId="{D29D34E6-2B76-F4C9-B61C-7330302D2920}"/>
          </ac:spMkLst>
        </pc:spChg>
      </pc:sldChg>
      <pc:sldChg chg="modSp mod">
        <pc:chgData name="Saskia Lawson-Tovey" userId="39b2c2b4-16c9-4381-b6b0-66a777322f60" providerId="ADAL" clId="{6C9FB87F-1346-5737-83EB-8F86A995D71D}" dt="2025-10-21T10:17:42.742" v="78" actId="20577"/>
        <pc:sldMkLst>
          <pc:docMk/>
          <pc:sldMk cId="2560022901" sldId="257"/>
        </pc:sldMkLst>
        <pc:spChg chg="mod">
          <ac:chgData name="Saskia Lawson-Tovey" userId="39b2c2b4-16c9-4381-b6b0-66a777322f60" providerId="ADAL" clId="{6C9FB87F-1346-5737-83EB-8F86A995D71D}" dt="2025-10-21T10:17:34.747" v="56" actId="20577"/>
          <ac:spMkLst>
            <pc:docMk/>
            <pc:sldMk cId="2560022901" sldId="257"/>
            <ac:spMk id="2" creationId="{1AA51DC5-B52D-3ACF-1D82-AD2288A30F81}"/>
          </ac:spMkLst>
        </pc:spChg>
        <pc:spChg chg="mod">
          <ac:chgData name="Saskia Lawson-Tovey" userId="39b2c2b4-16c9-4381-b6b0-66a777322f60" providerId="ADAL" clId="{6C9FB87F-1346-5737-83EB-8F86A995D71D}" dt="2025-10-21T10:17:42.742" v="78" actId="20577"/>
          <ac:spMkLst>
            <pc:docMk/>
            <pc:sldMk cId="2560022901" sldId="257"/>
            <ac:spMk id="5" creationId="{623C9F6F-D940-2FB1-93A8-09F99BA91C05}"/>
          </ac:spMkLst>
        </pc:spChg>
      </pc:sldChg>
      <pc:sldChg chg="modSp mod">
        <pc:chgData name="Saskia Lawson-Tovey" userId="39b2c2b4-16c9-4381-b6b0-66a777322f60" providerId="ADAL" clId="{6C9FB87F-1346-5737-83EB-8F86A995D71D}" dt="2025-10-21T10:17:02.346" v="40" actId="20577"/>
        <pc:sldMkLst>
          <pc:docMk/>
          <pc:sldMk cId="1316294271" sldId="261"/>
        </pc:sldMkLst>
        <pc:spChg chg="mod">
          <ac:chgData name="Saskia Lawson-Tovey" userId="39b2c2b4-16c9-4381-b6b0-66a777322f60" providerId="ADAL" clId="{6C9FB87F-1346-5737-83EB-8F86A995D71D}" dt="2025-10-21T10:17:02.346" v="40" actId="20577"/>
          <ac:spMkLst>
            <pc:docMk/>
            <pc:sldMk cId="1316294271" sldId="261"/>
            <ac:spMk id="2" creationId="{E3CC34EE-A55E-D994-8EEE-2875C5F8FB9C}"/>
          </ac:spMkLst>
        </pc:spChg>
      </pc:sldChg>
      <pc:sldChg chg="del">
        <pc:chgData name="Saskia Lawson-Tovey" userId="39b2c2b4-16c9-4381-b6b0-66a777322f60" providerId="ADAL" clId="{6C9FB87F-1346-5737-83EB-8F86A995D71D}" dt="2025-10-21T10:18:19.989" v="81" actId="2696"/>
        <pc:sldMkLst>
          <pc:docMk/>
          <pc:sldMk cId="1329690297" sldId="267"/>
        </pc:sldMkLst>
      </pc:sldChg>
      <pc:sldChg chg="modSp mod">
        <pc:chgData name="Saskia Lawson-Tovey" userId="39b2c2b4-16c9-4381-b6b0-66a777322f60" providerId="ADAL" clId="{6C9FB87F-1346-5737-83EB-8F86A995D71D}" dt="2025-10-21T10:17:10.756" v="55" actId="20577"/>
        <pc:sldMkLst>
          <pc:docMk/>
          <pc:sldMk cId="1095511490" sldId="272"/>
        </pc:sldMkLst>
        <pc:spChg chg="mod">
          <ac:chgData name="Saskia Lawson-Tovey" userId="39b2c2b4-16c9-4381-b6b0-66a777322f60" providerId="ADAL" clId="{6C9FB87F-1346-5737-83EB-8F86A995D71D}" dt="2025-10-21T10:17:10.756" v="55" actId="20577"/>
          <ac:spMkLst>
            <pc:docMk/>
            <pc:sldMk cId="1095511490" sldId="272"/>
            <ac:spMk id="2" creationId="{0E5AC1CC-13D2-2102-6435-CB2C20BF2481}"/>
          </ac:spMkLst>
        </pc:spChg>
      </pc:sldChg>
      <pc:sldChg chg="modSp mod">
        <pc:chgData name="Saskia Lawson-Tovey" userId="39b2c2b4-16c9-4381-b6b0-66a777322f60" providerId="ADAL" clId="{6C9FB87F-1346-5737-83EB-8F86A995D71D}" dt="2025-10-21T12:04:40.027" v="4318" actId="20577"/>
        <pc:sldMkLst>
          <pc:docMk/>
          <pc:sldMk cId="1319760604" sldId="273"/>
        </pc:sldMkLst>
        <pc:spChg chg="mod">
          <ac:chgData name="Saskia Lawson-Tovey" userId="39b2c2b4-16c9-4381-b6b0-66a777322f60" providerId="ADAL" clId="{6C9FB87F-1346-5737-83EB-8F86A995D71D}" dt="2025-10-21T12:04:40.027" v="4318" actId="20577"/>
          <ac:spMkLst>
            <pc:docMk/>
            <pc:sldMk cId="1319760604" sldId="273"/>
            <ac:spMk id="3" creationId="{0F342152-5927-6B97-13E7-0F4C16094205}"/>
          </ac:spMkLst>
        </pc:spChg>
      </pc:sldChg>
      <pc:sldChg chg="addSp delSp modSp new mod modAnim">
        <pc:chgData name="Saskia Lawson-Tovey" userId="39b2c2b4-16c9-4381-b6b0-66a777322f60" providerId="ADAL" clId="{6C9FB87F-1346-5737-83EB-8F86A995D71D}" dt="2025-10-21T12:13:52.636" v="4727" actId="20577"/>
        <pc:sldMkLst>
          <pc:docMk/>
          <pc:sldMk cId="1304636007" sldId="276"/>
        </pc:sldMkLst>
        <pc:spChg chg="mod">
          <ac:chgData name="Saskia Lawson-Tovey" userId="39b2c2b4-16c9-4381-b6b0-66a777322f60" providerId="ADAL" clId="{6C9FB87F-1346-5737-83EB-8F86A995D71D}" dt="2025-10-21T12:13:52.636" v="4727" actId="20577"/>
          <ac:spMkLst>
            <pc:docMk/>
            <pc:sldMk cId="1304636007" sldId="276"/>
            <ac:spMk id="2" creationId="{46C6B7E5-2FD1-FDB2-470E-EF191F01BD4C}"/>
          </ac:spMkLst>
        </pc:spChg>
        <pc:spChg chg="del mod">
          <ac:chgData name="Saskia Lawson-Tovey" userId="39b2c2b4-16c9-4381-b6b0-66a777322f60" providerId="ADAL" clId="{6C9FB87F-1346-5737-83EB-8F86A995D71D}" dt="2025-10-21T10:33:00.307" v="107" actId="1957"/>
          <ac:spMkLst>
            <pc:docMk/>
            <pc:sldMk cId="1304636007" sldId="276"/>
            <ac:spMk id="3" creationId="{2ED8790C-02DA-56A0-4CED-3F103B59688C}"/>
          </ac:spMkLst>
        </pc:spChg>
        <pc:spChg chg="add mod">
          <ac:chgData name="Saskia Lawson-Tovey" userId="39b2c2b4-16c9-4381-b6b0-66a777322f60" providerId="ADAL" clId="{6C9FB87F-1346-5737-83EB-8F86A995D71D}" dt="2025-10-21T10:50:27.349" v="1024" actId="1076"/>
          <ac:spMkLst>
            <pc:docMk/>
            <pc:sldMk cId="1304636007" sldId="276"/>
            <ac:spMk id="5" creationId="{2BAD0222-6E99-C65A-BD84-8BF9F0B03857}"/>
          </ac:spMkLst>
        </pc:spChg>
        <pc:graphicFrameChg chg="add mod">
          <ac:chgData name="Saskia Lawson-Tovey" userId="39b2c2b4-16c9-4381-b6b0-66a777322f60" providerId="ADAL" clId="{6C9FB87F-1346-5737-83EB-8F86A995D71D}" dt="2025-10-21T10:37:15.146" v="156" actId="1076"/>
          <ac:graphicFrameMkLst>
            <pc:docMk/>
            <pc:sldMk cId="1304636007" sldId="276"/>
            <ac:graphicFrameMk id="4" creationId="{B17C9335-87CD-FD07-3BF1-FFC23C36275D}"/>
          </ac:graphicFrameMkLst>
        </pc:graphicFrameChg>
      </pc:sldChg>
      <pc:sldChg chg="new del">
        <pc:chgData name="Saskia Lawson-Tovey" userId="39b2c2b4-16c9-4381-b6b0-66a777322f60" providerId="ADAL" clId="{6C9FB87F-1346-5737-83EB-8F86A995D71D}" dt="2025-10-21T10:17:56.539" v="80" actId="680"/>
        <pc:sldMkLst>
          <pc:docMk/>
          <pc:sldMk cId="2613890003" sldId="276"/>
        </pc:sldMkLst>
      </pc:sldChg>
      <pc:sldChg chg="addSp delSp modSp add mod delAnim modAnim">
        <pc:chgData name="Saskia Lawson-Tovey" userId="39b2c2b4-16c9-4381-b6b0-66a777322f60" providerId="ADAL" clId="{6C9FB87F-1346-5737-83EB-8F86A995D71D}" dt="2025-10-21T11:10:02.508" v="1827"/>
        <pc:sldMkLst>
          <pc:docMk/>
          <pc:sldMk cId="4256475095" sldId="277"/>
        </pc:sldMkLst>
        <pc:spChg chg="mod">
          <ac:chgData name="Saskia Lawson-Tovey" userId="39b2c2b4-16c9-4381-b6b0-66a777322f60" providerId="ADAL" clId="{6C9FB87F-1346-5737-83EB-8F86A995D71D}" dt="2025-10-21T11:09:44.206" v="1825" actId="1076"/>
          <ac:spMkLst>
            <pc:docMk/>
            <pc:sldMk cId="4256475095" sldId="277"/>
            <ac:spMk id="5" creationId="{DB92FBC9-310A-D5C6-30C4-67E6E65E64D1}"/>
          </ac:spMkLst>
        </pc:spChg>
        <pc:spChg chg="del">
          <ac:chgData name="Saskia Lawson-Tovey" userId="39b2c2b4-16c9-4381-b6b0-66a777322f60" providerId="ADAL" clId="{6C9FB87F-1346-5737-83EB-8F86A995D71D}" dt="2025-10-21T10:51:45.372" v="1029" actId="478"/>
          <ac:spMkLst>
            <pc:docMk/>
            <pc:sldMk cId="4256475095" sldId="277"/>
            <ac:spMk id="7" creationId="{52B60DA5-9E82-F9DB-812B-2EFFA0B0CCD2}"/>
          </ac:spMkLst>
        </pc:spChg>
        <pc:spChg chg="del">
          <ac:chgData name="Saskia Lawson-Tovey" userId="39b2c2b4-16c9-4381-b6b0-66a777322f60" providerId="ADAL" clId="{6C9FB87F-1346-5737-83EB-8F86A995D71D}" dt="2025-10-21T10:51:46.718" v="1030" actId="478"/>
          <ac:spMkLst>
            <pc:docMk/>
            <pc:sldMk cId="4256475095" sldId="277"/>
            <ac:spMk id="8" creationId="{7570644A-CEE6-1B37-5CEF-2A2BA1A98719}"/>
          </ac:spMkLst>
        </pc:spChg>
        <pc:spChg chg="add mod">
          <ac:chgData name="Saskia Lawson-Tovey" userId="39b2c2b4-16c9-4381-b6b0-66a777322f60" providerId="ADAL" clId="{6C9FB87F-1346-5737-83EB-8F86A995D71D}" dt="2025-10-21T11:09:40.369" v="1824" actId="12"/>
          <ac:spMkLst>
            <pc:docMk/>
            <pc:sldMk cId="4256475095" sldId="277"/>
            <ac:spMk id="9" creationId="{B7AD3D2E-C576-FAD1-A682-109073B6EE5B}"/>
          </ac:spMkLst>
        </pc:spChg>
        <pc:spChg chg="mod">
          <ac:chgData name="Saskia Lawson-Tovey" userId="39b2c2b4-16c9-4381-b6b0-66a777322f60" providerId="ADAL" clId="{6C9FB87F-1346-5737-83EB-8F86A995D71D}" dt="2025-10-21T11:09:26.423" v="1818" actId="1076"/>
          <ac:spMkLst>
            <pc:docMk/>
            <pc:sldMk cId="4256475095" sldId="277"/>
            <ac:spMk id="13" creationId="{35A9A171-0B53-F170-7D4D-9E0B307AF8C9}"/>
          </ac:spMkLst>
        </pc:spChg>
        <pc:spChg chg="del">
          <ac:chgData name="Saskia Lawson-Tovey" userId="39b2c2b4-16c9-4381-b6b0-66a777322f60" providerId="ADAL" clId="{6C9FB87F-1346-5737-83EB-8F86A995D71D}" dt="2025-10-21T10:51:48.434" v="1031" actId="478"/>
          <ac:spMkLst>
            <pc:docMk/>
            <pc:sldMk cId="4256475095" sldId="277"/>
            <ac:spMk id="14" creationId="{A7713AAE-04C4-9D51-719A-AC6307707CED}"/>
          </ac:spMkLst>
        </pc:spChg>
        <pc:graphicFrameChg chg="add del mod modGraphic">
          <ac:chgData name="Saskia Lawson-Tovey" userId="39b2c2b4-16c9-4381-b6b0-66a777322f60" providerId="ADAL" clId="{6C9FB87F-1346-5737-83EB-8F86A995D71D}" dt="2025-10-21T11:08:59.109" v="1814" actId="478"/>
          <ac:graphicFrameMkLst>
            <pc:docMk/>
            <pc:sldMk cId="4256475095" sldId="277"/>
            <ac:graphicFrameMk id="3" creationId="{97DEB740-3444-C2F7-0688-C0932E201CEC}"/>
          </ac:graphicFrameMkLst>
        </pc:graphicFrameChg>
        <pc:graphicFrameChg chg="del">
          <ac:chgData name="Saskia Lawson-Tovey" userId="39b2c2b4-16c9-4381-b6b0-66a777322f60" providerId="ADAL" clId="{6C9FB87F-1346-5737-83EB-8F86A995D71D}" dt="2025-10-21T10:51:44.047" v="1028" actId="478"/>
          <ac:graphicFrameMkLst>
            <pc:docMk/>
            <pc:sldMk cId="4256475095" sldId="277"/>
            <ac:graphicFrameMk id="6" creationId="{AC746FDA-5627-547F-3A89-78002AE3A281}"/>
          </ac:graphicFrameMkLst>
        </pc:graphicFrameChg>
      </pc:sldChg>
      <pc:sldChg chg="modSp new del mod">
        <pc:chgData name="Saskia Lawson-Tovey" userId="39b2c2b4-16c9-4381-b6b0-66a777322f60" providerId="ADAL" clId="{6C9FB87F-1346-5737-83EB-8F86A995D71D}" dt="2025-10-22T08:07:51.796" v="4765" actId="2696"/>
        <pc:sldMkLst>
          <pc:docMk/>
          <pc:sldMk cId="1443875838" sldId="278"/>
        </pc:sldMkLst>
        <pc:spChg chg="mod">
          <ac:chgData name="Saskia Lawson-Tovey" userId="39b2c2b4-16c9-4381-b6b0-66a777322f60" providerId="ADAL" clId="{6C9FB87F-1346-5737-83EB-8F86A995D71D}" dt="2025-10-21T11:27:29.619" v="2625" actId="20577"/>
          <ac:spMkLst>
            <pc:docMk/>
            <pc:sldMk cId="1443875838" sldId="278"/>
            <ac:spMk id="2" creationId="{2FDC9E71-587D-8B91-4CAC-7499EABDC4AE}"/>
          </ac:spMkLst>
        </pc:spChg>
      </pc:sldChg>
      <pc:sldChg chg="modSp add mod modAnim">
        <pc:chgData name="Saskia Lawson-Tovey" userId="39b2c2b4-16c9-4381-b6b0-66a777322f60" providerId="ADAL" clId="{6C9FB87F-1346-5737-83EB-8F86A995D71D}" dt="2025-10-21T11:26:46.750" v="2603" actId="20577"/>
        <pc:sldMkLst>
          <pc:docMk/>
          <pc:sldMk cId="937932497" sldId="279"/>
        </pc:sldMkLst>
        <pc:spChg chg="mod">
          <ac:chgData name="Saskia Lawson-Tovey" userId="39b2c2b4-16c9-4381-b6b0-66a777322f60" providerId="ADAL" clId="{6C9FB87F-1346-5737-83EB-8F86A995D71D}" dt="2025-10-21T11:21:01.521" v="1922" actId="14100"/>
          <ac:spMkLst>
            <pc:docMk/>
            <pc:sldMk cId="937932497" sldId="279"/>
            <ac:spMk id="5" creationId="{9D58CE85-5135-813E-4DB6-2A566C4C9E9C}"/>
          </ac:spMkLst>
        </pc:spChg>
        <pc:spChg chg="mod">
          <ac:chgData name="Saskia Lawson-Tovey" userId="39b2c2b4-16c9-4381-b6b0-66a777322f60" providerId="ADAL" clId="{6C9FB87F-1346-5737-83EB-8F86A995D71D}" dt="2025-10-21T11:26:46.750" v="2603" actId="20577"/>
          <ac:spMkLst>
            <pc:docMk/>
            <pc:sldMk cId="937932497" sldId="279"/>
            <ac:spMk id="9" creationId="{9685132F-356D-8904-3BF4-7F896FEEFD34}"/>
          </ac:spMkLst>
        </pc:spChg>
      </pc:sldChg>
      <pc:sldChg chg="addSp modSp new mod modAnim">
        <pc:chgData name="Saskia Lawson-Tovey" userId="39b2c2b4-16c9-4381-b6b0-66a777322f60" providerId="ADAL" clId="{6C9FB87F-1346-5737-83EB-8F86A995D71D}" dt="2025-10-21T12:13:59.281" v="4742" actId="20577"/>
        <pc:sldMkLst>
          <pc:docMk/>
          <pc:sldMk cId="772555324" sldId="280"/>
        </pc:sldMkLst>
        <pc:spChg chg="mod">
          <ac:chgData name="Saskia Lawson-Tovey" userId="39b2c2b4-16c9-4381-b6b0-66a777322f60" providerId="ADAL" clId="{6C9FB87F-1346-5737-83EB-8F86A995D71D}" dt="2025-10-21T12:13:59.281" v="4742" actId="20577"/>
          <ac:spMkLst>
            <pc:docMk/>
            <pc:sldMk cId="772555324" sldId="280"/>
            <ac:spMk id="2" creationId="{D857A36D-FDA0-A16E-56FA-32AEF290EEDF}"/>
          </ac:spMkLst>
        </pc:spChg>
        <pc:spChg chg="mod">
          <ac:chgData name="Saskia Lawson-Tovey" userId="39b2c2b4-16c9-4381-b6b0-66a777322f60" providerId="ADAL" clId="{6C9FB87F-1346-5737-83EB-8F86A995D71D}" dt="2025-10-21T11:43:20.194" v="3336" actId="27636"/>
          <ac:spMkLst>
            <pc:docMk/>
            <pc:sldMk cId="772555324" sldId="280"/>
            <ac:spMk id="3" creationId="{588552A0-A1BF-6F10-42F3-6AC1EE620A70}"/>
          </ac:spMkLst>
        </pc:spChg>
        <pc:spChg chg="add mod">
          <ac:chgData name="Saskia Lawson-Tovey" userId="39b2c2b4-16c9-4381-b6b0-66a777322f60" providerId="ADAL" clId="{6C9FB87F-1346-5737-83EB-8F86A995D71D}" dt="2025-10-21T11:59:52.647" v="4088" actId="20577"/>
          <ac:spMkLst>
            <pc:docMk/>
            <pc:sldMk cId="772555324" sldId="280"/>
            <ac:spMk id="4" creationId="{C3923D80-6FBB-87CF-EBE8-D743A972CB54}"/>
          </ac:spMkLst>
        </pc:spChg>
      </pc:sldChg>
      <pc:sldChg chg="modSp add del mod">
        <pc:chgData name="Saskia Lawson-Tovey" userId="39b2c2b4-16c9-4381-b6b0-66a777322f60" providerId="ADAL" clId="{6C9FB87F-1346-5737-83EB-8F86A995D71D}" dt="2025-10-21T11:43:45.863" v="3374" actId="2696"/>
        <pc:sldMkLst>
          <pc:docMk/>
          <pc:sldMk cId="2939356884" sldId="281"/>
        </pc:sldMkLst>
        <pc:spChg chg="mod">
          <ac:chgData name="Saskia Lawson-Tovey" userId="39b2c2b4-16c9-4381-b6b0-66a777322f60" providerId="ADAL" clId="{6C9FB87F-1346-5737-83EB-8F86A995D71D}" dt="2025-10-21T11:28:29.629" v="2695" actId="20577"/>
          <ac:spMkLst>
            <pc:docMk/>
            <pc:sldMk cId="2939356884" sldId="281"/>
            <ac:spMk id="2" creationId="{63930A56-EA52-A36C-9D1A-3965D11341F6}"/>
          </ac:spMkLst>
        </pc:spChg>
      </pc:sldChg>
      <pc:sldChg chg="modSp add del mod">
        <pc:chgData name="Saskia Lawson-Tovey" userId="39b2c2b4-16c9-4381-b6b0-66a777322f60" providerId="ADAL" clId="{6C9FB87F-1346-5737-83EB-8F86A995D71D}" dt="2025-10-21T11:43:47.829" v="3375" actId="2696"/>
        <pc:sldMkLst>
          <pc:docMk/>
          <pc:sldMk cId="3882653886" sldId="282"/>
        </pc:sldMkLst>
        <pc:spChg chg="mod">
          <ac:chgData name="Saskia Lawson-Tovey" userId="39b2c2b4-16c9-4381-b6b0-66a777322f60" providerId="ADAL" clId="{6C9FB87F-1346-5737-83EB-8F86A995D71D}" dt="2025-10-21T11:28:18.774" v="2690" actId="20577"/>
          <ac:spMkLst>
            <pc:docMk/>
            <pc:sldMk cId="3882653886" sldId="282"/>
            <ac:spMk id="2" creationId="{93120BB6-58CA-D98C-0C5E-541C5D58FD2C}"/>
          </ac:spMkLst>
        </pc:spChg>
      </pc:sldChg>
      <pc:sldChg chg="modSp add mod modAnim">
        <pc:chgData name="Saskia Lawson-Tovey" userId="39b2c2b4-16c9-4381-b6b0-66a777322f60" providerId="ADAL" clId="{6C9FB87F-1346-5737-83EB-8F86A995D71D}" dt="2025-10-21T12:14:04.203" v="4753" actId="20577"/>
        <pc:sldMkLst>
          <pc:docMk/>
          <pc:sldMk cId="3432396751" sldId="283"/>
        </pc:sldMkLst>
        <pc:spChg chg="mod">
          <ac:chgData name="Saskia Lawson-Tovey" userId="39b2c2b4-16c9-4381-b6b0-66a777322f60" providerId="ADAL" clId="{6C9FB87F-1346-5737-83EB-8F86A995D71D}" dt="2025-10-21T12:14:04.203" v="4753" actId="20577"/>
          <ac:spMkLst>
            <pc:docMk/>
            <pc:sldMk cId="3432396751" sldId="283"/>
            <ac:spMk id="2" creationId="{02167F8E-4049-002A-9944-F5BD84257B99}"/>
          </ac:spMkLst>
        </pc:spChg>
        <pc:spChg chg="mod">
          <ac:chgData name="Saskia Lawson-Tovey" userId="39b2c2b4-16c9-4381-b6b0-66a777322f60" providerId="ADAL" clId="{6C9FB87F-1346-5737-83EB-8F86A995D71D}" dt="2025-10-21T11:48:19.642" v="3501" actId="20577"/>
          <ac:spMkLst>
            <pc:docMk/>
            <pc:sldMk cId="3432396751" sldId="283"/>
            <ac:spMk id="3" creationId="{6737711D-E8EB-64D9-C732-BA46DFF826E2}"/>
          </ac:spMkLst>
        </pc:spChg>
        <pc:spChg chg="mod">
          <ac:chgData name="Saskia Lawson-Tovey" userId="39b2c2b4-16c9-4381-b6b0-66a777322f60" providerId="ADAL" clId="{6C9FB87F-1346-5737-83EB-8F86A995D71D}" dt="2025-10-21T11:59:19.724" v="4063" actId="5793"/>
          <ac:spMkLst>
            <pc:docMk/>
            <pc:sldMk cId="3432396751" sldId="283"/>
            <ac:spMk id="4" creationId="{5038219C-DC0C-FC1F-4A72-6A0C1DAB86F1}"/>
          </ac:spMkLst>
        </pc:spChg>
      </pc:sldChg>
      <pc:sldChg chg="modSp add mod modAnim">
        <pc:chgData name="Saskia Lawson-Tovey" userId="39b2c2b4-16c9-4381-b6b0-66a777322f60" providerId="ADAL" clId="{6C9FB87F-1346-5737-83EB-8F86A995D71D}" dt="2025-10-21T12:14:07.840" v="4763" actId="20577"/>
        <pc:sldMkLst>
          <pc:docMk/>
          <pc:sldMk cId="2436436885" sldId="284"/>
        </pc:sldMkLst>
        <pc:spChg chg="mod">
          <ac:chgData name="Saskia Lawson-Tovey" userId="39b2c2b4-16c9-4381-b6b0-66a777322f60" providerId="ADAL" clId="{6C9FB87F-1346-5737-83EB-8F86A995D71D}" dt="2025-10-21T12:14:07.840" v="4763" actId="20577"/>
          <ac:spMkLst>
            <pc:docMk/>
            <pc:sldMk cId="2436436885" sldId="284"/>
            <ac:spMk id="2" creationId="{9897D6F6-F28B-BFE6-E651-091E50F7F9AC}"/>
          </ac:spMkLst>
        </pc:spChg>
        <pc:spChg chg="mod">
          <ac:chgData name="Saskia Lawson-Tovey" userId="39b2c2b4-16c9-4381-b6b0-66a777322f60" providerId="ADAL" clId="{6C9FB87F-1346-5737-83EB-8F86A995D71D}" dt="2025-10-21T11:55:18.863" v="3824" actId="20577"/>
          <ac:spMkLst>
            <pc:docMk/>
            <pc:sldMk cId="2436436885" sldId="284"/>
            <ac:spMk id="3" creationId="{E2677702-6E24-F972-2D56-2F4F2DED9555}"/>
          </ac:spMkLst>
        </pc:spChg>
        <pc:spChg chg="mod">
          <ac:chgData name="Saskia Lawson-Tovey" userId="39b2c2b4-16c9-4381-b6b0-66a777322f60" providerId="ADAL" clId="{6C9FB87F-1346-5737-83EB-8F86A995D71D}" dt="2025-10-21T11:59:42.370" v="4087" actId="20577"/>
          <ac:spMkLst>
            <pc:docMk/>
            <pc:sldMk cId="2436436885" sldId="284"/>
            <ac:spMk id="4" creationId="{0A2F73FC-50BE-4CE3-ED2F-490470A8E501}"/>
          </ac:spMkLst>
        </pc:spChg>
      </pc:sldChg>
      <pc:sldChg chg="modSp new mod">
        <pc:chgData name="Saskia Lawson-Tovey" userId="39b2c2b4-16c9-4381-b6b0-66a777322f60" providerId="ADAL" clId="{6C9FB87F-1346-5737-83EB-8F86A995D71D}" dt="2025-10-21T12:04:06.333" v="4270" actId="207"/>
        <pc:sldMkLst>
          <pc:docMk/>
          <pc:sldMk cId="592229135" sldId="285"/>
        </pc:sldMkLst>
        <pc:spChg chg="mod">
          <ac:chgData name="Saskia Lawson-Tovey" userId="39b2c2b4-16c9-4381-b6b0-66a777322f60" providerId="ADAL" clId="{6C9FB87F-1346-5737-83EB-8F86A995D71D}" dt="2025-10-21T12:03:36.871" v="4183" actId="20577"/>
          <ac:spMkLst>
            <pc:docMk/>
            <pc:sldMk cId="592229135" sldId="285"/>
            <ac:spMk id="2" creationId="{85C97FB9-52B9-382B-95D2-97EAB6287D65}"/>
          </ac:spMkLst>
        </pc:spChg>
        <pc:spChg chg="mod">
          <ac:chgData name="Saskia Lawson-Tovey" userId="39b2c2b4-16c9-4381-b6b0-66a777322f60" providerId="ADAL" clId="{6C9FB87F-1346-5737-83EB-8F86A995D71D}" dt="2025-10-21T12:04:06.333" v="4270" actId="207"/>
          <ac:spMkLst>
            <pc:docMk/>
            <pc:sldMk cId="592229135" sldId="285"/>
            <ac:spMk id="3" creationId="{426A5E3C-9B8E-738C-0054-333867F8D368}"/>
          </ac:spMkLst>
        </pc:spChg>
      </pc:sldChg>
      <pc:sldChg chg="addSp modSp new mod">
        <pc:chgData name="Saskia Lawson-Tovey" userId="39b2c2b4-16c9-4381-b6b0-66a777322f60" providerId="ADAL" clId="{6C9FB87F-1346-5737-83EB-8F86A995D71D}" dt="2025-10-21T12:11:58.057" v="4714"/>
        <pc:sldMkLst>
          <pc:docMk/>
          <pc:sldMk cId="449064687" sldId="286"/>
        </pc:sldMkLst>
        <pc:spChg chg="mod">
          <ac:chgData name="Saskia Lawson-Tovey" userId="39b2c2b4-16c9-4381-b6b0-66a777322f60" providerId="ADAL" clId="{6C9FB87F-1346-5737-83EB-8F86A995D71D}" dt="2025-10-21T12:06:19.580" v="4599" actId="20577"/>
          <ac:spMkLst>
            <pc:docMk/>
            <pc:sldMk cId="449064687" sldId="286"/>
            <ac:spMk id="3" creationId="{344A47CF-2440-E723-39DF-14E5874AA8C2}"/>
          </ac:spMkLst>
        </pc:spChg>
        <pc:graphicFrameChg chg="add">
          <ac:chgData name="Saskia Lawson-Tovey" userId="39b2c2b4-16c9-4381-b6b0-66a777322f60" providerId="ADAL" clId="{6C9FB87F-1346-5737-83EB-8F86A995D71D}" dt="2025-10-21T12:11:58.057" v="4714"/>
          <ac:graphicFrameMkLst>
            <pc:docMk/>
            <pc:sldMk cId="449064687" sldId="286"/>
            <ac:graphicFrameMk id="4" creationId="{123AB320-10C6-502E-9763-E80BD6329364}"/>
          </ac:graphicFrameMkLst>
        </pc:graphicFrameChg>
      </pc:sldChg>
      <pc:sldChg chg="addSp modSp new mod">
        <pc:chgData name="Saskia Lawson-Tovey" userId="39b2c2b4-16c9-4381-b6b0-66a777322f60" providerId="ADAL" clId="{6C9FB87F-1346-5737-83EB-8F86A995D71D}" dt="2025-10-21T12:12:09.458" v="4715"/>
        <pc:sldMkLst>
          <pc:docMk/>
          <pc:sldMk cId="619010292" sldId="287"/>
        </pc:sldMkLst>
        <pc:spChg chg="mod">
          <ac:chgData name="Saskia Lawson-Tovey" userId="39b2c2b4-16c9-4381-b6b0-66a777322f60" providerId="ADAL" clId="{6C9FB87F-1346-5737-83EB-8F86A995D71D}" dt="2025-10-21T12:05:34.174" v="4494" actId="20577"/>
          <ac:spMkLst>
            <pc:docMk/>
            <pc:sldMk cId="619010292" sldId="287"/>
            <ac:spMk id="3" creationId="{4C5B6097-2F3E-DCF1-C234-073EDD7B0F51}"/>
          </ac:spMkLst>
        </pc:spChg>
        <pc:graphicFrameChg chg="add">
          <ac:chgData name="Saskia Lawson-Tovey" userId="39b2c2b4-16c9-4381-b6b0-66a777322f60" providerId="ADAL" clId="{6C9FB87F-1346-5737-83EB-8F86A995D71D}" dt="2025-10-21T12:12:09.458" v="4715"/>
          <ac:graphicFrameMkLst>
            <pc:docMk/>
            <pc:sldMk cId="619010292" sldId="287"/>
            <ac:graphicFrameMk id="4" creationId="{912BB53B-6A80-142B-B562-E06DB1B32939}"/>
          </ac:graphicFrameMkLst>
        </pc:graphicFrameChg>
      </pc:sldChg>
      <pc:sldChg chg="addSp modSp new mod">
        <pc:chgData name="Saskia Lawson-Tovey" userId="39b2c2b4-16c9-4381-b6b0-66a777322f60" providerId="ADAL" clId="{6C9FB87F-1346-5737-83EB-8F86A995D71D}" dt="2025-10-21T12:12:16.823" v="4716"/>
        <pc:sldMkLst>
          <pc:docMk/>
          <pc:sldMk cId="1126781168" sldId="288"/>
        </pc:sldMkLst>
        <pc:spChg chg="mod">
          <ac:chgData name="Saskia Lawson-Tovey" userId="39b2c2b4-16c9-4381-b6b0-66a777322f60" providerId="ADAL" clId="{6C9FB87F-1346-5737-83EB-8F86A995D71D}" dt="2025-10-21T12:05:43.509" v="4542" actId="20577"/>
          <ac:spMkLst>
            <pc:docMk/>
            <pc:sldMk cId="1126781168" sldId="288"/>
            <ac:spMk id="3" creationId="{27A87718-05D3-9FD2-E4CD-CA65E11782E1}"/>
          </ac:spMkLst>
        </pc:spChg>
        <pc:graphicFrameChg chg="add">
          <ac:chgData name="Saskia Lawson-Tovey" userId="39b2c2b4-16c9-4381-b6b0-66a777322f60" providerId="ADAL" clId="{6C9FB87F-1346-5737-83EB-8F86A995D71D}" dt="2025-10-21T12:12:16.823" v="4716"/>
          <ac:graphicFrameMkLst>
            <pc:docMk/>
            <pc:sldMk cId="1126781168" sldId="288"/>
            <ac:graphicFrameMk id="4" creationId="{64CD4B07-0752-430C-7E57-911B5946A1A1}"/>
          </ac:graphicFrameMkLst>
        </pc:graphicFrameChg>
      </pc:sldChg>
      <pc:sldChg chg="addSp modSp new mod">
        <pc:chgData name="Saskia Lawson-Tovey" userId="39b2c2b4-16c9-4381-b6b0-66a777322f60" providerId="ADAL" clId="{6C9FB87F-1346-5737-83EB-8F86A995D71D}" dt="2025-10-21T12:12:24.153" v="4717"/>
        <pc:sldMkLst>
          <pc:docMk/>
          <pc:sldMk cId="260461568" sldId="289"/>
        </pc:sldMkLst>
        <pc:spChg chg="mod">
          <ac:chgData name="Saskia Lawson-Tovey" userId="39b2c2b4-16c9-4381-b6b0-66a777322f60" providerId="ADAL" clId="{6C9FB87F-1346-5737-83EB-8F86A995D71D}" dt="2025-10-21T12:05:58.125" v="4597" actId="20577"/>
          <ac:spMkLst>
            <pc:docMk/>
            <pc:sldMk cId="260461568" sldId="289"/>
            <ac:spMk id="3" creationId="{C4E7F5A3-060C-7514-E1B4-917A15DC739F}"/>
          </ac:spMkLst>
        </pc:spChg>
        <pc:graphicFrameChg chg="add">
          <ac:chgData name="Saskia Lawson-Tovey" userId="39b2c2b4-16c9-4381-b6b0-66a777322f60" providerId="ADAL" clId="{6C9FB87F-1346-5737-83EB-8F86A995D71D}" dt="2025-10-21T12:12:24.153" v="4717"/>
          <ac:graphicFrameMkLst>
            <pc:docMk/>
            <pc:sldMk cId="260461568" sldId="289"/>
            <ac:graphicFrameMk id="4" creationId="{076FE7FE-E329-A74B-B577-C1340B6E31A9}"/>
          </ac:graphicFrameMkLst>
        </pc:graphicFrameChg>
      </pc:sldChg>
      <pc:sldChg chg="addSp modSp new mod">
        <pc:chgData name="Saskia Lawson-Tovey" userId="39b2c2b4-16c9-4381-b6b0-66a777322f60" providerId="ADAL" clId="{6C9FB87F-1346-5737-83EB-8F86A995D71D}" dt="2025-10-21T12:11:15.393" v="4713"/>
        <pc:sldMkLst>
          <pc:docMk/>
          <pc:sldMk cId="272989335" sldId="290"/>
        </pc:sldMkLst>
        <pc:spChg chg="mod">
          <ac:chgData name="Saskia Lawson-Tovey" userId="39b2c2b4-16c9-4381-b6b0-66a777322f60" providerId="ADAL" clId="{6C9FB87F-1346-5737-83EB-8F86A995D71D}" dt="2025-10-21T12:06:36.531" v="4685" actId="20577"/>
          <ac:spMkLst>
            <pc:docMk/>
            <pc:sldMk cId="272989335" sldId="290"/>
            <ac:spMk id="3" creationId="{E26E2B37-482E-AD9D-A439-567E47701C89}"/>
          </ac:spMkLst>
        </pc:spChg>
        <pc:graphicFrameChg chg="add">
          <ac:chgData name="Saskia Lawson-Tovey" userId="39b2c2b4-16c9-4381-b6b0-66a777322f60" providerId="ADAL" clId="{6C9FB87F-1346-5737-83EB-8F86A995D71D}" dt="2025-10-21T12:11:15.393" v="4713"/>
          <ac:graphicFrameMkLst>
            <pc:docMk/>
            <pc:sldMk cId="272989335" sldId="290"/>
            <ac:graphicFrameMk id="4" creationId="{226B5AC1-6C03-D2A6-218E-41ED40556C07}"/>
          </ac:graphicFrameMkLst>
        </pc:graphicFrameChg>
      </pc:sldChg>
      <pc:sldChg chg="modSp new del mod">
        <pc:chgData name="Saskia Lawson-Tovey" userId="39b2c2b4-16c9-4381-b6b0-66a777322f60" providerId="ADAL" clId="{6C9FB87F-1346-5737-83EB-8F86A995D71D}" dt="2025-10-22T08:07:47.284" v="4764" actId="2696"/>
        <pc:sldMkLst>
          <pc:docMk/>
          <pc:sldMk cId="2623431121" sldId="291"/>
        </pc:sldMkLst>
        <pc:spChg chg="mod">
          <ac:chgData name="Saskia Lawson-Tovey" userId="39b2c2b4-16c9-4381-b6b0-66a777322f60" providerId="ADAL" clId="{6C9FB87F-1346-5737-83EB-8F86A995D71D}" dt="2025-10-21T12:06:47.109" v="4712" actId="20577"/>
          <ac:spMkLst>
            <pc:docMk/>
            <pc:sldMk cId="2623431121" sldId="291"/>
            <ac:spMk id="2" creationId="{D8663C7F-0BF1-7B1F-6003-03689F60D42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Interviewees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Interviewees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D3-CD4F-B7EE-A1B760F1F6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D3-CD4F-B7EE-A1B760F1F6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D3-CD4F-B7EE-A1B760F1F6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D3-CD4F-B7EE-A1B760F1F62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FD3-CD4F-B7EE-A1B760F1F6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Professor</c:v>
                </c:pt>
                <c:pt idx="1">
                  <c:v>Senior Lecturer</c:v>
                </c:pt>
                <c:pt idx="2">
                  <c:v>Postdoc</c:v>
                </c:pt>
                <c:pt idx="3">
                  <c:v>Project Manager</c:v>
                </c:pt>
                <c:pt idx="4">
                  <c:v>PhD student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D3-CD4F-B7EE-A1B760F1F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Respondent</a:t>
            </a:r>
            <a:r>
              <a:rPr lang="en-US" baseline="0" dirty="0"/>
              <a:t> location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C5-A44A-8A40-33FD72E29E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C5-A44A-8A40-33FD72E29E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C5-A44A-8A40-33FD72E29E7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C5-A44A-8A40-33FD72E29E7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6C5-A44A-8A40-33FD72E29E7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6C5-A44A-8A40-33FD72E29E7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6C5-A44A-8A40-33FD72E29E7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6C5-A44A-8A40-33FD72E29E7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6C5-A44A-8A40-33FD72E29E75}"/>
              </c:ext>
            </c:extLst>
          </c:dPt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Czechia</c:v>
                </c:pt>
                <c:pt idx="2">
                  <c:v>France</c:v>
                </c:pt>
                <c:pt idx="3">
                  <c:v>Germany</c:v>
                </c:pt>
                <c:pt idx="4">
                  <c:v>Malawi</c:v>
                </c:pt>
                <c:pt idx="5">
                  <c:v>Norway</c:v>
                </c:pt>
                <c:pt idx="6">
                  <c:v>Senegal</c:v>
                </c:pt>
                <c:pt idx="7">
                  <c:v>Switzerland</c:v>
                </c:pt>
                <c:pt idx="8">
                  <c:v>United Kingdom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A1-BB42-8293-D240A95883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How supportive is your institution towards data management, making data FAIR, and sharing data?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Strongly support</c:v>
                </c:pt>
                <c:pt idx="1">
                  <c:v>Somewhat support</c:v>
                </c:pt>
                <c:pt idx="2">
                  <c:v>Neutral</c:v>
                </c:pt>
                <c:pt idx="3">
                  <c:v>I don't know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13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62-C946-BFD1-9929B0425383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C7D34-E102-3949-B5D5-793125D0351C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3915F-EC92-0F44-A21B-E5A3041F2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3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3915F-EC92-0F44-A21B-E5A3041F20E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8D3B-6467-6D97-54B6-408DBC6A5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A049A-6987-501C-5399-B7FA9A4F7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84CE0-69C8-03F3-3917-EA9A744ED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2994-370B-C141-BDF4-36B7180E5942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945B0-53B0-E90A-693D-3147B440B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86241-B20E-71BE-F3D8-7CD3A90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BB76-F629-E64E-BFA9-6CE31B7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03B75-8BD9-6ED4-8DE7-1DBBA2A3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9D549-CF27-43C6-3118-20CC0498C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8E464-0B59-52C0-89BB-F7CA83EE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2994-370B-C141-BDF4-36B7180E5942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5E7C2-A9C9-0710-EA4D-709D9EFF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DE0C2-CA4C-66B2-4960-38509CB0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BB76-F629-E64E-BFA9-6CE31B7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8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ECE9F5-E34B-7290-6039-AB8102E27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93F47D-6248-5E9E-950D-389A74576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D410A-61C6-2F41-99A6-CBA82017F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2994-370B-C141-BDF4-36B7180E5942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C8992-A663-CD4B-7D5D-9F6DCE7B9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85F9E-C71B-DB02-7124-60E6B836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BB76-F629-E64E-BFA9-6CE31B7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1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C0344-D6DC-1532-425B-77B3E24C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08C22-951A-8CEC-6B46-EFFAF433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7E38D-1204-A8A3-AB94-B80F17B39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2994-370B-C141-BDF4-36B7180E5942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77B9E-ADA2-855B-FF28-97CFD75F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E6CB9-4CC3-9336-1EDE-69DEFFD4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BB76-F629-E64E-BFA9-6CE31B7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1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48842-A560-F273-C20B-CC45232A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B58C1-6566-7DEF-240C-6B22CBE5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F3B51-6C18-0067-4B31-3085B30A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2994-370B-C141-BDF4-36B7180E5942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357F3-8298-AE06-48D9-0F97051B7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F6B89-4F85-17C6-2B66-D7CA707A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BB76-F629-E64E-BFA9-6CE31B7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2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65D91-BC70-B0BF-4B4B-5D43F5E63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90D21-E85B-AD08-942E-BBE77277A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441E4-BE24-B4B7-2F4E-35CBFA2C3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75E60-136F-5FE3-A573-3F3AB72B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2994-370B-C141-BDF4-36B7180E5942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EDC9C-4C2B-6C57-6441-004375830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27299F-96DE-29D7-EF7A-29262B33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BB76-F629-E64E-BFA9-6CE31B7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7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DC8F0-8F17-14D5-6892-69D488F84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658CD-73F1-D3BC-7DCF-02D8B74BE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A5375-9F7C-D3BA-9653-981C88C24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2328E2-DE40-47E9-D712-714A04750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0188A-C589-184A-2D93-E512C795A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88D5E8-0C96-9F53-716E-106F7178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2994-370B-C141-BDF4-36B7180E5942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7F4F37-6453-25BE-C353-37C17FED7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DE21B1-B22C-1950-CC1C-4E853609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BB76-F629-E64E-BFA9-6CE31B7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7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021F0-A1D7-BCC7-54C6-D451E247A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54B1E1-EA4D-ACA7-5B82-00F7CFA9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2994-370B-C141-BDF4-36B7180E5942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A1488-8B47-E177-8123-A3D14722E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16184-5BD3-99AC-9BF6-9DC1D931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BB76-F629-E64E-BFA9-6CE31B7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6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7AEF25-F0BB-BDD3-9DA5-6B11A1D44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2994-370B-C141-BDF4-36B7180E5942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CDA872-8FF9-A5A8-C91E-EA371B8F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60536-FA0C-DC90-849F-6EA5CDD4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BB76-F629-E64E-BFA9-6CE31B7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0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A2DA3-131E-D569-2BA6-0F83F3AAE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01352-7808-7045-B1B8-C33CC5CDB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6200F-4080-C792-9F43-68AFE60BB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B55DC-E9F3-DAF4-AAB1-AA5765CA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2994-370B-C141-BDF4-36B7180E5942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E4D65F-BAFF-A8E8-D905-68EC1B7E2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3B986-3B18-C8D8-5CAE-AB574FAC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BB76-F629-E64E-BFA9-6CE31B7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0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ED3BE-7382-2186-1E84-C5E8B9E4D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4AD3AF-058D-5C44-2AD2-F351FD422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C0E08-10AC-408D-C899-0CEBC3E21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008E6-D427-4266-CCC3-7D7934DCF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2994-370B-C141-BDF4-36B7180E5942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949DC-1C3F-2E27-6F1C-0D20FE3DD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3AEA3-5920-6E80-55AB-10837ED0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BB76-F629-E64E-BFA9-6CE31B7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5025FE-A1C1-14D2-F31E-0ADF396B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165A6-1803-0B4B-501F-B765DD90A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7D150-2942-9FC0-705B-8FF973166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8E2994-370B-C141-BDF4-36B7180E5942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8933B-0EDE-7BBA-D0E3-BC54CCB80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B1F84-4A53-3A95-2A5A-4ED39FC2A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1BB76-F629-E64E-BFA9-6CE31B7C84D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B66E60-61A5-8BDD-9687-49D9B46EC2A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3" y="6256301"/>
            <a:ext cx="1420533" cy="6016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21281D-BBCE-0F9D-0118-DA7265ECD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2778" t="15778" r="65694" b="75555"/>
          <a:stretch/>
        </p:blipFill>
        <p:spPr>
          <a:xfrm>
            <a:off x="7754205" y="6318989"/>
            <a:ext cx="3144368" cy="540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166A9A-37A1-B551-BEE0-A845F5AE771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209800" y="6212999"/>
            <a:ext cx="3144369" cy="645000"/>
          </a:xfrm>
          <a:prstGeom prst="rect">
            <a:avLst/>
          </a:prstGeom>
        </p:spPr>
      </p:pic>
      <p:pic>
        <p:nvPicPr>
          <p:cNvPr id="10" name="Picture 4" descr="Applications now open: ELIXIR-UK FAIR Data Stewardship Training ...">
            <a:extLst>
              <a:ext uri="{FF2B5EF4-FFF2-40B4-BE49-F238E27FC236}">
                <a16:creationId xmlns:a16="http://schemas.microsoft.com/office/drawing/2014/main" id="{DEEB0FF8-91DD-7B54-1138-20E2A33A6C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173" y="6265793"/>
            <a:ext cx="725017" cy="5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27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1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microsoft.com/office/2011/relationships/webextension" Target="../webextensions/webextension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mailto:saskia.lawson-tovey@manchester.ac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ED70-BECF-3974-BD3D-48C521A1C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914" y="1573435"/>
            <a:ext cx="11458575" cy="23876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Privacy, power, people – what is preventing sensitive health data being more open?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9D34E6-2B76-F4C9-B61C-7330302D2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6684"/>
            <a:ext cx="9144000" cy="1655762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Saskia Lawson-Tovey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b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 – Centre for Musculoskeletal Research, The University of Manchester, Manchester, UK</a:t>
            </a:r>
            <a:br>
              <a:rPr lang="en-GB" sz="18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 – NIHR Manchester Biomedical Research Centre, Manchester University NHS Foundation Trust, Manchester Academic Health Science Centre, Manchester, UK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9038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6A0FE-64E8-BF72-3D5D-BC3F5377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288925"/>
            <a:ext cx="10515600" cy="1325563"/>
          </a:xfrm>
        </p:spPr>
        <p:txBody>
          <a:bodyPr/>
          <a:lstStyle/>
          <a:p>
            <a:r>
              <a:rPr lang="en-US" dirty="0"/>
              <a:t>Surveys -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5C67A-F977-8397-F3A0-F6C9F5B53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791" y="1535106"/>
            <a:ext cx="1167041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Qualtrics survey based 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   Interview questions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   Literature: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6162FC5F-3A7F-EB72-C163-1371EE682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778" y="5231351"/>
            <a:ext cx="5808579" cy="835076"/>
          </a:xfrm>
          <a:prstGeom prst="rect">
            <a:avLst/>
          </a:prstGeom>
        </p:spPr>
      </p:pic>
      <p:pic>
        <p:nvPicPr>
          <p:cNvPr id="9" name="Picture 8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D8B8CEDC-9C29-7575-2309-DE6877CB2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534" y="3010033"/>
            <a:ext cx="5692778" cy="1029776"/>
          </a:xfrm>
          <a:prstGeom prst="rect">
            <a:avLst/>
          </a:prstGeom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BB9F2B9-E80D-D4E7-8A08-C46F85C2A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178" y="4140072"/>
            <a:ext cx="4423599" cy="1138619"/>
          </a:xfrm>
          <a:prstGeom prst="rect">
            <a:avLst/>
          </a:prstGeom>
        </p:spPr>
      </p:pic>
      <p:pic>
        <p:nvPicPr>
          <p:cNvPr id="13" name="Picture 12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E081F514-1160-D4E6-887B-B25E27650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30" y="4340825"/>
            <a:ext cx="4568726" cy="1029776"/>
          </a:xfrm>
          <a:prstGeom prst="rect">
            <a:avLst/>
          </a:prstGeom>
        </p:spPr>
      </p:pic>
      <p:pic>
        <p:nvPicPr>
          <p:cNvPr id="14" name="Graphic 13" descr="Boardroom with solid fill">
            <a:extLst>
              <a:ext uri="{FF2B5EF4-FFF2-40B4-BE49-F238E27FC236}">
                <a16:creationId xmlns:a16="http://schemas.microsoft.com/office/drawing/2014/main" id="{A0825B41-FB95-F6CA-78E7-A95949F255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2556" y="2036284"/>
            <a:ext cx="1197864" cy="1197864"/>
          </a:xfrm>
          <a:prstGeom prst="rect">
            <a:avLst/>
          </a:prstGeom>
        </p:spPr>
      </p:pic>
      <p:pic>
        <p:nvPicPr>
          <p:cNvPr id="16" name="Graphic 15" descr="Books with solid fill">
            <a:extLst>
              <a:ext uri="{FF2B5EF4-FFF2-40B4-BE49-F238E27FC236}">
                <a16:creationId xmlns:a16="http://schemas.microsoft.com/office/drawing/2014/main" id="{BE081B11-793F-AB57-2CFC-81F25658C5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5600" y="32540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2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0FD6E-0345-0CA7-74A7-7725E8341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8925"/>
            <a:ext cx="10515600" cy="1325563"/>
          </a:xfrm>
        </p:spPr>
        <p:txBody>
          <a:bodyPr/>
          <a:lstStyle/>
          <a:p>
            <a:r>
              <a:rPr lang="en-US" dirty="0"/>
              <a:t>Surveys -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94F57-1307-F28E-D68B-424064D7F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Professional networks</a:t>
            </a:r>
          </a:p>
          <a:p>
            <a:endParaRPr lang="en-US" dirty="0"/>
          </a:p>
          <a:p>
            <a:r>
              <a:rPr lang="en-US" dirty="0"/>
              <a:t>Mailing lists</a:t>
            </a:r>
          </a:p>
          <a:p>
            <a:endParaRPr lang="en-US" dirty="0"/>
          </a:p>
          <a:p>
            <a:r>
              <a:rPr lang="en-US" dirty="0"/>
              <a:t>Social media</a:t>
            </a:r>
          </a:p>
          <a:p>
            <a:endParaRPr lang="en-US" dirty="0"/>
          </a:p>
          <a:p>
            <a:r>
              <a:rPr lang="en-US" dirty="0"/>
              <a:t>Targeted emails</a:t>
            </a:r>
          </a:p>
        </p:txBody>
      </p:sp>
      <p:pic>
        <p:nvPicPr>
          <p:cNvPr id="5" name="Picture 4" descr="A logo with orange and black text&#10;&#10;AI-generated content may be incorrect.">
            <a:extLst>
              <a:ext uri="{FF2B5EF4-FFF2-40B4-BE49-F238E27FC236}">
                <a16:creationId xmlns:a16="http://schemas.microsoft.com/office/drawing/2014/main" id="{EBDC7902-97F5-008B-38E7-79E69467DA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745"/>
          <a:stretch>
            <a:fillRect/>
          </a:stretch>
        </p:blipFill>
        <p:spPr>
          <a:xfrm>
            <a:off x="5407742" y="1377950"/>
            <a:ext cx="1641987" cy="1320560"/>
          </a:xfrm>
          <a:prstGeom prst="rect">
            <a:avLst/>
          </a:prstGeom>
        </p:spPr>
      </p:pic>
      <p:pic>
        <p:nvPicPr>
          <p:cNvPr id="1034" name="Picture 10" descr="HDR UK | The Alan Turing Institute">
            <a:extLst>
              <a:ext uri="{FF2B5EF4-FFF2-40B4-BE49-F238E27FC236}">
                <a16:creationId xmlns:a16="http://schemas.microsoft.com/office/drawing/2014/main" id="{19144799-5393-F29F-5F1B-45C2C9CCE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70" y="1623959"/>
            <a:ext cx="2644711" cy="87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DA">
            <a:extLst>
              <a:ext uri="{FF2B5EF4-FFF2-40B4-BE49-F238E27FC236}">
                <a16:creationId xmlns:a16="http://schemas.microsoft.com/office/drawing/2014/main" id="{C144BFE9-59EB-2ACD-A8A8-B5FAB06F0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226" y="1377951"/>
            <a:ext cx="2064774" cy="135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842CC6-BC76-3E6D-D7A8-D950A2DAA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570" y="2899190"/>
            <a:ext cx="3144369" cy="645000"/>
          </a:xfrm>
          <a:prstGeom prst="rect">
            <a:avLst/>
          </a:prstGeom>
        </p:spPr>
      </p:pic>
      <p:pic>
        <p:nvPicPr>
          <p:cNvPr id="1038" name="Picture 14" descr="LinkedIn logo PNG">
            <a:extLst>
              <a:ext uri="{FF2B5EF4-FFF2-40B4-BE49-F238E27FC236}">
                <a16:creationId xmlns:a16="http://schemas.microsoft.com/office/drawing/2014/main" id="{A5028553-FC2C-B181-5E28-5A10BEF6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224" y="3745855"/>
            <a:ext cx="709011" cy="70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luesky change de logo et devient accessible à tous">
            <a:extLst>
              <a:ext uri="{FF2B5EF4-FFF2-40B4-BE49-F238E27FC236}">
                <a16:creationId xmlns:a16="http://schemas.microsoft.com/office/drawing/2014/main" id="{B69F0B6B-B15F-DC54-F6D4-9AFCC81AD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719" y="3650192"/>
            <a:ext cx="1288964" cy="96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Twitter X logo PNG For Free Download">
            <a:extLst>
              <a:ext uri="{FF2B5EF4-FFF2-40B4-BE49-F238E27FC236}">
                <a16:creationId xmlns:a16="http://schemas.microsoft.com/office/drawing/2014/main" id="{1F622D0C-3576-D87A-7CA5-4A509E375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188" y="3745855"/>
            <a:ext cx="709011" cy="70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61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689ED-4A72-66D0-EAA8-15BB5D83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77" y="311962"/>
            <a:ext cx="10515600" cy="1325563"/>
          </a:xfrm>
        </p:spPr>
        <p:txBody>
          <a:bodyPr/>
          <a:lstStyle/>
          <a:p>
            <a:r>
              <a:rPr lang="en-US" dirty="0"/>
              <a:t>Surveys – results (36 responses total)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13E09A-632D-7125-2B2C-1EAA10AFC199}"/>
              </a:ext>
            </a:extLst>
          </p:cNvPr>
          <p:cNvGrpSpPr/>
          <p:nvPr/>
        </p:nvGrpSpPr>
        <p:grpSpPr>
          <a:xfrm>
            <a:off x="575652" y="2407546"/>
            <a:ext cx="5085346" cy="1570923"/>
            <a:chOff x="121970" y="5544897"/>
            <a:chExt cx="2092254" cy="6463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C80782-C1FD-84E8-5E95-E469EE38F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587" y="5667536"/>
              <a:ext cx="1428637" cy="523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tIns="87500" bIns="8750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GB" sz="3200" b="1" dirty="0">
                  <a:solidFill>
                    <a:srgbClr val="7030A0"/>
                  </a:solidFill>
                </a:rPr>
                <a:t>Most (28/36) had heard of FAIR</a:t>
              </a:r>
              <a:r>
                <a:rPr lang="en-GB" sz="3200" dirty="0">
                  <a:solidFill>
                    <a:srgbClr val="7030A0"/>
                  </a:solidFill>
                </a:rPr>
                <a:t>.</a:t>
              </a:r>
            </a:p>
          </p:txBody>
        </p:sp>
        <p:pic>
          <p:nvPicPr>
            <p:cNvPr id="8" name="Graphic 7" descr="Programmer female with solid fill">
              <a:extLst>
                <a:ext uri="{FF2B5EF4-FFF2-40B4-BE49-F238E27FC236}">
                  <a16:creationId xmlns:a16="http://schemas.microsoft.com/office/drawing/2014/main" id="{49D45E55-3212-4933-A876-FA5A8CEA2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1970" y="5544897"/>
              <a:ext cx="589833" cy="589832"/>
            </a:xfrm>
            <a:prstGeom prst="rect">
              <a:avLst/>
            </a:prstGeom>
          </p:spPr>
        </p:pic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DE75B50-FB29-63D7-CB7C-74988531EC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084450"/>
              </p:ext>
            </p:extLst>
          </p:nvPr>
        </p:nvGraphicFramePr>
        <p:xfrm>
          <a:off x="5264682" y="1368101"/>
          <a:ext cx="6724118" cy="4272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08187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EF46D-890C-8DC8-D599-DCDD7CAE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73" y="0"/>
            <a:ext cx="10515600" cy="1325563"/>
          </a:xfrm>
        </p:spPr>
        <p:txBody>
          <a:bodyPr/>
          <a:lstStyle/>
          <a:p>
            <a:r>
              <a:rPr lang="en-US" dirty="0"/>
              <a:t>Surveys - results</a:t>
            </a:r>
          </a:p>
        </p:txBody>
      </p:sp>
      <p:pic>
        <p:nvPicPr>
          <p:cNvPr id="6" name="Graphic 5" descr="Aspiration with solid fill">
            <a:extLst>
              <a:ext uri="{FF2B5EF4-FFF2-40B4-BE49-F238E27FC236}">
                <a16:creationId xmlns:a16="http://schemas.microsoft.com/office/drawing/2014/main" id="{6510EAE5-DBFC-030F-A0AC-21624EBAD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2007" y="1011943"/>
            <a:ext cx="2417057" cy="24170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2F4E23-2C38-8A32-ED24-96C32483A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484" y="849028"/>
            <a:ext cx="10854280" cy="113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87500" bIns="8750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Motivations:</a:t>
            </a:r>
          </a:p>
          <a:p>
            <a:pPr algn="just">
              <a:lnSpc>
                <a:spcPct val="114000"/>
              </a:lnSpc>
            </a:pP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E0E83DB-0F8A-5D18-772C-F11516869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6224"/>
              </p:ext>
            </p:extLst>
          </p:nvPr>
        </p:nvGraphicFramePr>
        <p:xfrm>
          <a:off x="2470484" y="1447732"/>
          <a:ext cx="9577266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063">
                  <a:extLst>
                    <a:ext uri="{9D8B030D-6E8A-4147-A177-3AD203B41FA5}">
                      <a16:colId xmlns:a16="http://schemas.microsoft.com/office/drawing/2014/main" val="2281069001"/>
                    </a:ext>
                  </a:extLst>
                </a:gridCol>
                <a:gridCol w="2085474">
                  <a:extLst>
                    <a:ext uri="{9D8B030D-6E8A-4147-A177-3AD203B41FA5}">
                      <a16:colId xmlns:a16="http://schemas.microsoft.com/office/drawing/2014/main" val="3991693539"/>
                    </a:ext>
                  </a:extLst>
                </a:gridCol>
                <a:gridCol w="561474">
                  <a:extLst>
                    <a:ext uri="{9D8B030D-6E8A-4147-A177-3AD203B41FA5}">
                      <a16:colId xmlns:a16="http://schemas.microsoft.com/office/drawing/2014/main" val="470604260"/>
                    </a:ext>
                  </a:extLst>
                </a:gridCol>
                <a:gridCol w="2187715">
                  <a:extLst>
                    <a:ext uri="{9D8B030D-6E8A-4147-A177-3AD203B41FA5}">
                      <a16:colId xmlns:a16="http://schemas.microsoft.com/office/drawing/2014/main" val="3885697769"/>
                    </a:ext>
                  </a:extLst>
                </a:gridCol>
                <a:gridCol w="665830">
                  <a:extLst>
                    <a:ext uri="{9D8B030D-6E8A-4147-A177-3AD203B41FA5}">
                      <a16:colId xmlns:a16="http://schemas.microsoft.com/office/drawing/2014/main" val="2003436933"/>
                    </a:ext>
                  </a:extLst>
                </a:gridCol>
                <a:gridCol w="2560887">
                  <a:extLst>
                    <a:ext uri="{9D8B030D-6E8A-4147-A177-3AD203B41FA5}">
                      <a16:colId xmlns:a16="http://schemas.microsoft.com/office/drawing/2014/main" val="2826493162"/>
                    </a:ext>
                  </a:extLst>
                </a:gridCol>
                <a:gridCol w="729823">
                  <a:extLst>
                    <a:ext uri="{9D8B030D-6E8A-4147-A177-3AD203B41FA5}">
                      <a16:colId xmlns:a16="http://schemas.microsoft.com/office/drawing/2014/main" val="3340712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3"/>
                          </a:solidFill>
                        </a:rPr>
                        <a:t>RDM                      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3"/>
                          </a:solidFill>
                        </a:rPr>
                        <a:t>FAIR                         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3"/>
                          </a:solidFill>
                        </a:rPr>
                        <a:t>Data Sharing            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298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Foster good scientific practice, openness, reproducibility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Foster reuse and reproducibility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ysClr val="windowText" lastClr="000000"/>
                          </a:solidFill>
                        </a:rPr>
                        <a:t>Maximise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 benefit and output from data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736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3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Deliver research project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Foster transparency and openness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Allow others to assess validity of research conclusions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827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3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Prevent losing data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Mandated by funder/publisher/institution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Foster reuse and reproducibility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26520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ADD80FE-FA93-2FB3-AEF5-9FA1DF24D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250" y="4842360"/>
            <a:ext cx="10854280" cy="142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87500" bIns="8750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Interview motivations:</a:t>
            </a:r>
          </a:p>
          <a:p>
            <a:pPr algn="just">
              <a:lnSpc>
                <a:spcPct val="114000"/>
              </a:lnSpc>
            </a:pPr>
            <a:r>
              <a:rPr lang="en-GB" dirty="0"/>
              <a:t>Trustworthy, high-quality science</a:t>
            </a:r>
          </a:p>
          <a:p>
            <a:pPr algn="just">
              <a:lnSpc>
                <a:spcPct val="114000"/>
              </a:lnSpc>
            </a:pPr>
            <a:r>
              <a:rPr lang="en-GB" dirty="0"/>
              <a:t>Maximising data use</a:t>
            </a:r>
          </a:p>
          <a:p>
            <a:pPr algn="just">
              <a:lnSpc>
                <a:spcPct val="114000"/>
              </a:lnSpc>
            </a:pPr>
            <a:r>
              <a:rPr lang="en-GB" dirty="0"/>
              <a:t>Future proofing research</a:t>
            </a:r>
          </a:p>
        </p:txBody>
      </p:sp>
    </p:spTree>
    <p:extLst>
      <p:ext uri="{BB962C8B-B14F-4D97-AF65-F5344CB8AC3E}">
        <p14:creationId xmlns:p14="http://schemas.microsoft.com/office/powerpoint/2010/main" val="188908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593F1-3DD7-6E8C-4F52-B3084BF3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73" y="140535"/>
            <a:ext cx="10515600" cy="1325563"/>
          </a:xfrm>
        </p:spPr>
        <p:txBody>
          <a:bodyPr/>
          <a:lstStyle/>
          <a:p>
            <a:r>
              <a:rPr lang="en-US" dirty="0"/>
              <a:t>Surveys - results</a:t>
            </a:r>
          </a:p>
        </p:txBody>
      </p:sp>
      <p:pic>
        <p:nvPicPr>
          <p:cNvPr id="4" name="Graphic 3" descr="Aspiration with solid fill">
            <a:extLst>
              <a:ext uri="{FF2B5EF4-FFF2-40B4-BE49-F238E27FC236}">
                <a16:creationId xmlns:a16="http://schemas.microsoft.com/office/drawing/2014/main" id="{11918CD3-8520-DBC5-27C5-258B6A2CA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56673" y="1466764"/>
            <a:ext cx="2150060" cy="21500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E30602-CB77-39FA-8455-20DCB9976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038" y="1171085"/>
            <a:ext cx="10854280" cy="100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87500" bIns="8750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Limitations: 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(8 respondents stated no RDM limitations, </a:t>
            </a:r>
          </a:p>
          <a:p>
            <a:pPr algn="just">
              <a:lnSpc>
                <a:spcPct val="114000"/>
              </a:lnSpc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14 no FAIR limitations, 10 no data sharing limitations)</a:t>
            </a:r>
            <a:endParaRPr lang="en-GB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9124D6E-B4C6-17A5-6F80-7E880DFFF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892154"/>
              </p:ext>
            </p:extLst>
          </p:nvPr>
        </p:nvGraphicFramePr>
        <p:xfrm>
          <a:off x="3031958" y="2383367"/>
          <a:ext cx="8903369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19">
                  <a:extLst>
                    <a:ext uri="{9D8B030D-6E8A-4147-A177-3AD203B41FA5}">
                      <a16:colId xmlns:a16="http://schemas.microsoft.com/office/drawing/2014/main" val="364102412"/>
                    </a:ext>
                  </a:extLst>
                </a:gridCol>
                <a:gridCol w="2151136">
                  <a:extLst>
                    <a:ext uri="{9D8B030D-6E8A-4147-A177-3AD203B41FA5}">
                      <a16:colId xmlns:a16="http://schemas.microsoft.com/office/drawing/2014/main" val="3991693539"/>
                    </a:ext>
                  </a:extLst>
                </a:gridCol>
                <a:gridCol w="652256">
                  <a:extLst>
                    <a:ext uri="{9D8B030D-6E8A-4147-A177-3AD203B41FA5}">
                      <a16:colId xmlns:a16="http://schemas.microsoft.com/office/drawing/2014/main" val="3499523451"/>
                    </a:ext>
                  </a:extLst>
                </a:gridCol>
                <a:gridCol w="1818228">
                  <a:extLst>
                    <a:ext uri="{9D8B030D-6E8A-4147-A177-3AD203B41FA5}">
                      <a16:colId xmlns:a16="http://schemas.microsoft.com/office/drawing/2014/main" val="3885697769"/>
                    </a:ext>
                  </a:extLst>
                </a:gridCol>
                <a:gridCol w="770022">
                  <a:extLst>
                    <a:ext uri="{9D8B030D-6E8A-4147-A177-3AD203B41FA5}">
                      <a16:colId xmlns:a16="http://schemas.microsoft.com/office/drawing/2014/main" val="3077219853"/>
                    </a:ext>
                  </a:extLst>
                </a:gridCol>
                <a:gridCol w="2358189">
                  <a:extLst>
                    <a:ext uri="{9D8B030D-6E8A-4147-A177-3AD203B41FA5}">
                      <a16:colId xmlns:a16="http://schemas.microsoft.com/office/drawing/2014/main" val="2826493162"/>
                    </a:ext>
                  </a:extLst>
                </a:gridCol>
                <a:gridCol w="770019">
                  <a:extLst>
                    <a:ext uri="{9D8B030D-6E8A-4147-A177-3AD203B41FA5}">
                      <a16:colId xmlns:a16="http://schemas.microsoft.com/office/drawing/2014/main" val="125210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3"/>
                          </a:solidFill>
                        </a:rPr>
                        <a:t>RDM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3"/>
                          </a:solidFill>
                        </a:rPr>
                        <a:t>FAIR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3"/>
                          </a:solidFill>
                        </a:rPr>
                        <a:t>Data Sharing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298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Complexity of data governance or legal contracts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The amount of time it takes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Legal/ethical barriers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736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3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Lack of staff with RDM knowledge/skills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Complexity of the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Time to prepare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827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3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The amount of time it takes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Lack of resources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Data complexity AND patient consent not given for sharing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2652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6FCD701-6CF6-9F9C-915D-DBF523278BF1}"/>
              </a:ext>
            </a:extLst>
          </p:cNvPr>
          <p:cNvSpPr/>
          <p:nvPr/>
        </p:nvSpPr>
        <p:spPr>
          <a:xfrm>
            <a:off x="3392905" y="2887578"/>
            <a:ext cx="2205790" cy="8983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8E8A0E-95B0-427A-FA97-600D48BAE9D1}"/>
              </a:ext>
            </a:extLst>
          </p:cNvPr>
          <p:cNvSpPr/>
          <p:nvPr/>
        </p:nvSpPr>
        <p:spPr>
          <a:xfrm>
            <a:off x="8799096" y="2887578"/>
            <a:ext cx="2366209" cy="8983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0EE965-4835-E94D-31E9-1E69B82EF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3" y="4534094"/>
            <a:ext cx="3377762" cy="156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87500" bIns="8750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Interview limitations: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Limited time/resources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Knowledge of best practice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Limited infrastructure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Lack of human technical support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4AB157-6ED4-A36B-34E4-A282D54B3ACD}"/>
              </a:ext>
            </a:extLst>
          </p:cNvPr>
          <p:cNvSpPr/>
          <p:nvPr/>
        </p:nvSpPr>
        <p:spPr>
          <a:xfrm>
            <a:off x="8799095" y="4685409"/>
            <a:ext cx="2366209" cy="8983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4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E72FC-B742-CECE-ED5D-6CE26C2E4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A75B8-1FD3-F3C2-AF0A-C73F94B0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73" y="140535"/>
            <a:ext cx="10515600" cy="1325563"/>
          </a:xfrm>
        </p:spPr>
        <p:txBody>
          <a:bodyPr/>
          <a:lstStyle/>
          <a:p>
            <a:r>
              <a:rPr lang="en-US" dirty="0"/>
              <a:t>Surveys - results</a:t>
            </a:r>
          </a:p>
        </p:txBody>
      </p:sp>
      <p:pic>
        <p:nvPicPr>
          <p:cNvPr id="4" name="Graphic 3" descr="Aspiration with solid fill">
            <a:extLst>
              <a:ext uri="{FF2B5EF4-FFF2-40B4-BE49-F238E27FC236}">
                <a16:creationId xmlns:a16="http://schemas.microsoft.com/office/drawing/2014/main" id="{BC212FC9-A8DD-DAEA-3ACF-D930A3D7B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56673" y="1466764"/>
            <a:ext cx="2150060" cy="21500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92FBC9-310A-D5C6-30C4-67E6E65E6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544" y="1255774"/>
            <a:ext cx="10854280" cy="93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87500" bIns="8750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Other limitations: 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(8 respondents stated no RDM limitations, </a:t>
            </a:r>
          </a:p>
          <a:p>
            <a:pPr algn="just">
              <a:lnSpc>
                <a:spcPct val="114000"/>
              </a:lnSpc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14 no FAIR limitations, 10 no data sharing limitations)</a:t>
            </a:r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A9A171-0B53-F170-7D4D-9E0B307AF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73" y="4035200"/>
            <a:ext cx="8697852" cy="156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87500" bIns="8750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Interview limitations: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Limited time/resources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Knowledge of best practice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Limited infrastructure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Lack of human technical support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AD3D2E-C576-FAD1-A682-109073B6EE5B}"/>
              </a:ext>
            </a:extLst>
          </p:cNvPr>
          <p:cNvSpPr txBox="1"/>
          <p:nvPr/>
        </p:nvSpPr>
        <p:spPr>
          <a:xfrm>
            <a:off x="4066141" y="2185664"/>
            <a:ext cx="63365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RDM: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real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Lack of space for physical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Legacy data in multiple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Logistics/curse of siloed working necessary for data privacy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Senior staff do not see FAIR/sharing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Grant reviewers question requests for RDM funding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/>
              <a:t>FAIR: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work from external researchers’ interest in data</a:t>
            </a:r>
          </a:p>
        </p:txBody>
      </p:sp>
    </p:spTree>
    <p:extLst>
      <p:ext uri="{BB962C8B-B14F-4D97-AF65-F5344CB8AC3E}">
        <p14:creationId xmlns:p14="http://schemas.microsoft.com/office/powerpoint/2010/main" val="425647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7BC27-3C1D-D007-2ED5-F2F6A0D87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090DD-9C02-5D82-18AC-1051F1E92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73" y="140535"/>
            <a:ext cx="10515600" cy="1325563"/>
          </a:xfrm>
        </p:spPr>
        <p:txBody>
          <a:bodyPr/>
          <a:lstStyle/>
          <a:p>
            <a:r>
              <a:rPr lang="en-US" dirty="0"/>
              <a:t>Surveys - results</a:t>
            </a:r>
          </a:p>
        </p:txBody>
      </p:sp>
      <p:pic>
        <p:nvPicPr>
          <p:cNvPr id="4" name="Graphic 3" descr="Aspiration with solid fill">
            <a:extLst>
              <a:ext uri="{FF2B5EF4-FFF2-40B4-BE49-F238E27FC236}">
                <a16:creationId xmlns:a16="http://schemas.microsoft.com/office/drawing/2014/main" id="{C2DA94CA-CC27-08AB-2402-93DC86427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56673" y="1466764"/>
            <a:ext cx="2150060" cy="21500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58CE85-5135-813E-4DB6-2A566C4C9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544" y="1255774"/>
            <a:ext cx="7786334" cy="99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87500" bIns="8750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Have you ever had a particularly good or bad experience with data sharing?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(10 no data sharing limitations)</a:t>
            </a:r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F0E99F-D630-F5A9-7FAE-929A1C6B2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73" y="4035200"/>
            <a:ext cx="8697852" cy="156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87500" bIns="8750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Interview limitations: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Limited time/resources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Knowledge of best practice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Limited infrastructure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Lack of human technical support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85132F-356D-8904-3BF4-7F896FEEFD34}"/>
              </a:ext>
            </a:extLst>
          </p:cNvPr>
          <p:cNvSpPr txBox="1"/>
          <p:nvPr/>
        </p:nvSpPr>
        <p:spPr>
          <a:xfrm>
            <a:off x="4066141" y="2185664"/>
            <a:ext cx="76937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Examples of good data sharing and neither good nor bad experiences.</a:t>
            </a:r>
          </a:p>
          <a:p>
            <a:endParaRPr lang="en-US" dirty="0"/>
          </a:p>
          <a:p>
            <a:r>
              <a:rPr lang="en-US" dirty="0"/>
              <a:t>Bad experiences:</a:t>
            </a:r>
          </a:p>
          <a:p>
            <a:pPr marL="285750" indent="-285750">
              <a:buFontTx/>
              <a:buChar char="-"/>
            </a:pPr>
            <a:r>
              <a:rPr lang="en-US" dirty="0"/>
              <a:t>MTAs/governance/contracts – ”</a:t>
            </a:r>
            <a:r>
              <a:rPr lang="en-US" i="1" dirty="0"/>
              <a:t>Years and years of contract negotiations…[when finished] the teams had changed and they backed out</a:t>
            </a:r>
            <a:r>
              <a:rPr lang="en-US" dirty="0"/>
              <a:t>”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Data received contained identifiable information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Time consuming with little reward/obvious gain *3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i="1" dirty="0"/>
              <a:t>“[People who want data access] but lack the tools/knowledge to work with the data and </a:t>
            </a:r>
            <a:r>
              <a:rPr lang="en-US" i="1" dirty="0" err="1"/>
              <a:t>analyse</a:t>
            </a:r>
            <a:r>
              <a:rPr lang="en-US" i="1" dirty="0"/>
              <a:t> it. Then take out frustrations on us…”</a:t>
            </a:r>
          </a:p>
          <a:p>
            <a:pPr marL="285750" indent="-285750">
              <a:buFontTx/>
              <a:buChar char="-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3793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6B7E5-2FD1-FDB2-470E-EF191F01B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support - surveys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7C9335-87CD-FD07-3BF1-FFC23C3627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72563"/>
              </p:ext>
            </p:extLst>
          </p:nvPr>
        </p:nvGraphicFramePr>
        <p:xfrm>
          <a:off x="7042230" y="1253331"/>
          <a:ext cx="47529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BAD0222-6E99-C65A-BD84-8BF9F0B03857}"/>
              </a:ext>
            </a:extLst>
          </p:cNvPr>
          <p:cNvSpPr txBox="1"/>
          <p:nvPr/>
        </p:nvSpPr>
        <p:spPr>
          <a:xfrm>
            <a:off x="768751" y="1414562"/>
            <a:ext cx="62734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</a:rPr>
              <a:t>“This is not part of [promotion] criteria.”</a:t>
            </a:r>
          </a:p>
          <a:p>
            <a:r>
              <a:rPr lang="en-US" i="1" dirty="0">
                <a:solidFill>
                  <a:srgbClr val="00B0F0"/>
                </a:solidFill>
              </a:rPr>
              <a:t>“Never discussed [institutional views on RDM/FAIR/data sharing]”</a:t>
            </a:r>
          </a:p>
          <a:p>
            <a:endParaRPr lang="en-US" i="1" dirty="0"/>
          </a:p>
          <a:p>
            <a:r>
              <a:rPr lang="en-US" i="1" dirty="0">
                <a:solidFill>
                  <a:srgbClr val="00B050"/>
                </a:solidFill>
              </a:rPr>
              <a:t>“[Institute’s] main activity is healthcare, so sharing…not [top] priority. However, [clinical data] is managed according to best practice”</a:t>
            </a:r>
          </a:p>
          <a:p>
            <a:r>
              <a:rPr lang="en-US" i="1" dirty="0">
                <a:solidFill>
                  <a:srgbClr val="00B050"/>
                </a:solidFill>
              </a:rPr>
              <a:t>“Little engagement, though [it is acknowledged]. It’s something we feel we need to do”</a:t>
            </a:r>
          </a:p>
          <a:p>
            <a:endParaRPr lang="en-US" i="1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Strong verbal support but considerable difficulties with infrastructure and contacting IG for further support.</a:t>
            </a:r>
          </a:p>
          <a:p>
            <a:r>
              <a:rPr lang="en-US" i="1" dirty="0">
                <a:solidFill>
                  <a:schemeClr val="accent2"/>
                </a:solidFill>
              </a:rPr>
              <a:t>“Institution support idea…but doesn’t provide time/resources or value in promotion etc.”</a:t>
            </a:r>
          </a:p>
          <a:p>
            <a:r>
              <a:rPr lang="en-US" i="1" dirty="0">
                <a:solidFill>
                  <a:schemeClr val="accent2"/>
                </a:solidFill>
              </a:rPr>
              <a:t>“[Institution lacks] IT infrastructure for good data storage. We don’t have a competent person to help with making data FAIR”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63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A36D-FDA0-A16E-56FA-32AEF290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– RDM -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552A0-A1BF-6F10-42F3-6AC1EE62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683"/>
            <a:ext cx="49259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Institutional improvements:</a:t>
            </a:r>
          </a:p>
          <a:p>
            <a:pPr>
              <a:buFontTx/>
              <a:buChar char="-"/>
            </a:pPr>
            <a:r>
              <a:rPr lang="en-US" sz="2200" dirty="0"/>
              <a:t>Simpler, streamlined data/governance processes *6</a:t>
            </a:r>
          </a:p>
          <a:p>
            <a:pPr>
              <a:buFontTx/>
              <a:buChar char="-"/>
            </a:pPr>
            <a:r>
              <a:rPr lang="en-US" sz="2200" dirty="0"/>
              <a:t>Reduce risk aversion</a:t>
            </a:r>
          </a:p>
          <a:p>
            <a:pPr>
              <a:buFontTx/>
              <a:buChar char="-"/>
            </a:pPr>
            <a:r>
              <a:rPr lang="en-US" sz="2200" dirty="0"/>
              <a:t>Increase knowledge and capacity (inc. training/tools) *8</a:t>
            </a:r>
          </a:p>
          <a:p>
            <a:pPr>
              <a:buFontTx/>
              <a:buChar char="-"/>
            </a:pPr>
            <a:r>
              <a:rPr lang="en-US" sz="2200" dirty="0"/>
              <a:t>Increase in skilled professionals *7</a:t>
            </a:r>
          </a:p>
          <a:p>
            <a:pPr>
              <a:buFontTx/>
              <a:buChar char="-"/>
            </a:pPr>
            <a:r>
              <a:rPr lang="en-US" sz="2200" dirty="0"/>
              <a:t>Awareness of confidentiality differences between research and operational data</a:t>
            </a:r>
          </a:p>
          <a:p>
            <a:pPr>
              <a:buFontTx/>
              <a:buChar char="-"/>
            </a:pPr>
            <a:r>
              <a:rPr lang="en-US" sz="2200" dirty="0"/>
              <a:t>Recognition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923D80-6FBB-87CF-EBE8-D743A972CB54}"/>
              </a:ext>
            </a:extLst>
          </p:cNvPr>
          <p:cNvSpPr txBox="1">
            <a:spLocks/>
          </p:cNvSpPr>
          <p:nvPr/>
        </p:nvSpPr>
        <p:spPr>
          <a:xfrm>
            <a:off x="6096000" y="1567063"/>
            <a:ext cx="49259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System improvements:</a:t>
            </a:r>
          </a:p>
          <a:p>
            <a:pPr>
              <a:buFontTx/>
              <a:buChar char="-"/>
            </a:pPr>
            <a:r>
              <a:rPr lang="en-US" sz="2200" dirty="0"/>
              <a:t>Same as suggestions for institutional improvements</a:t>
            </a:r>
          </a:p>
          <a:p>
            <a:pPr>
              <a:buFontTx/>
              <a:buChar char="-"/>
            </a:pPr>
            <a:r>
              <a:rPr lang="en-US" sz="2200" dirty="0"/>
              <a:t>Change journal expectations</a:t>
            </a:r>
          </a:p>
          <a:p>
            <a:pPr>
              <a:buFontTx/>
              <a:buChar char="-"/>
            </a:pPr>
            <a:r>
              <a:rPr lang="en-US" sz="2200" dirty="0"/>
              <a:t>Increase in skilled professionals (inc. community &amp; career pathways) *3</a:t>
            </a:r>
          </a:p>
          <a:p>
            <a:pPr>
              <a:buFontTx/>
              <a:buChar char="-"/>
            </a:pPr>
            <a:r>
              <a:rPr lang="en-US" sz="2200" dirty="0"/>
              <a:t>Funders fund RDM, have stricter rules around RDM and review grant reviewer attitudes to funding RDM</a:t>
            </a:r>
          </a:p>
        </p:txBody>
      </p:sp>
    </p:spTree>
    <p:extLst>
      <p:ext uri="{BB962C8B-B14F-4D97-AF65-F5344CB8AC3E}">
        <p14:creationId xmlns:p14="http://schemas.microsoft.com/office/powerpoint/2010/main" val="77255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DA534-668F-DA37-5927-F6B02A199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7F8E-4049-002A-9944-F5BD8425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– FAIR -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7711D-E8EB-64D9-C732-BA46DFF8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683"/>
            <a:ext cx="49259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Institutional improvements:</a:t>
            </a:r>
          </a:p>
          <a:p>
            <a:pPr>
              <a:buFontTx/>
              <a:buChar char="-"/>
            </a:pPr>
            <a:r>
              <a:rPr lang="en-US" sz="2200" dirty="0"/>
              <a:t>Streamlined, clear processes</a:t>
            </a:r>
          </a:p>
          <a:p>
            <a:pPr>
              <a:buFontTx/>
              <a:buChar char="-"/>
            </a:pPr>
            <a:r>
              <a:rPr lang="en-US" sz="2200" dirty="0"/>
              <a:t>Reduce risk aversion</a:t>
            </a:r>
          </a:p>
          <a:p>
            <a:pPr>
              <a:buFontTx/>
              <a:buChar char="-"/>
            </a:pPr>
            <a:r>
              <a:rPr lang="en-US" sz="2200" dirty="0"/>
              <a:t>Increase knowledge and capacity (inc. training/tools) *6</a:t>
            </a:r>
          </a:p>
          <a:p>
            <a:pPr>
              <a:buFontTx/>
              <a:buChar char="-"/>
            </a:pPr>
            <a:r>
              <a:rPr lang="en-US" sz="2200" dirty="0"/>
              <a:t>Increase in skilled professionals *7</a:t>
            </a:r>
          </a:p>
          <a:p>
            <a:pPr>
              <a:buFontTx/>
              <a:buChar char="-"/>
            </a:pPr>
            <a:r>
              <a:rPr lang="en-US" sz="2200" dirty="0"/>
              <a:t>Recognition</a:t>
            </a:r>
          </a:p>
          <a:p>
            <a:pPr>
              <a:buFontTx/>
              <a:buChar char="-"/>
            </a:pPr>
            <a:r>
              <a:rPr lang="en-US" sz="2200" dirty="0"/>
              <a:t>More FAIR focus/better understanding of why FAIR is needed, esp. by IG *3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38219C-DC0C-FC1F-4A72-6A0C1DAB86F1}"/>
              </a:ext>
            </a:extLst>
          </p:cNvPr>
          <p:cNvSpPr txBox="1">
            <a:spLocks/>
          </p:cNvSpPr>
          <p:nvPr/>
        </p:nvSpPr>
        <p:spPr>
          <a:xfrm>
            <a:off x="6096000" y="1567063"/>
            <a:ext cx="49259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System improvements:</a:t>
            </a:r>
          </a:p>
          <a:p>
            <a:pPr>
              <a:buFontTx/>
              <a:buChar char="-"/>
            </a:pPr>
            <a:r>
              <a:rPr lang="en-US" sz="2200" dirty="0"/>
              <a:t>Same as suggestions for institutional improvements</a:t>
            </a:r>
          </a:p>
          <a:p>
            <a:pPr>
              <a:buFontTx/>
              <a:buChar char="-"/>
            </a:pPr>
            <a:r>
              <a:rPr lang="en-US" sz="2200" dirty="0"/>
              <a:t>Make mandatory for publication/funding *3</a:t>
            </a:r>
          </a:p>
          <a:p>
            <a:pPr>
              <a:buFontTx/>
              <a:buChar char="-"/>
            </a:pPr>
            <a:r>
              <a:rPr lang="en-US" sz="2200" dirty="0"/>
              <a:t>Better work environment</a:t>
            </a:r>
          </a:p>
          <a:p>
            <a:pPr>
              <a:buFontTx/>
              <a:buChar char="-"/>
            </a:pPr>
            <a:r>
              <a:rPr lang="en-US" sz="2200" dirty="0"/>
              <a:t>Increase public trust in FAIR/open science</a:t>
            </a:r>
          </a:p>
        </p:txBody>
      </p:sp>
    </p:spTree>
    <p:extLst>
      <p:ext uri="{BB962C8B-B14F-4D97-AF65-F5344CB8AC3E}">
        <p14:creationId xmlns:p14="http://schemas.microsoft.com/office/powerpoint/2010/main" val="343239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C34EE-A55E-D994-8EEE-2875C5F8F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270" y="365125"/>
            <a:ext cx="10515600" cy="1325563"/>
          </a:xfrm>
        </p:spPr>
        <p:txBody>
          <a:bodyPr/>
          <a:lstStyle/>
          <a:p>
            <a:r>
              <a:rPr lang="en-US" dirty="0"/>
              <a:t>Why is this important?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30F7FF-74C8-C866-A283-7A0A1F6A56B0}"/>
              </a:ext>
            </a:extLst>
          </p:cNvPr>
          <p:cNvSpPr txBox="1">
            <a:spLocks/>
          </p:cNvSpPr>
          <p:nvPr/>
        </p:nvSpPr>
        <p:spPr>
          <a:xfrm>
            <a:off x="262270" y="1690688"/>
            <a:ext cx="7799389" cy="3789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ea typeface="Times New Roman" panose="02020603050405020304" pitchFamily="18" charset="0"/>
                <a:cs typeface="Calibri" panose="020F0502020204030204" pitchFamily="34" charset="0"/>
              </a:rPr>
              <a:t>Good RDM and FAIR practices: accelerate research, boost collaboration, facilitate data reuse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/>
            <a:r>
              <a:rPr lang="en-GB" dirty="0">
                <a:ea typeface="Times New Roman" panose="02020603050405020304" pitchFamily="18" charset="0"/>
                <a:cs typeface="Calibri" panose="020F0502020204030204" pitchFamily="34" charset="0"/>
              </a:rPr>
              <a:t>Cost of not having FAIR data in Europe is a </a:t>
            </a:r>
            <a:r>
              <a:rPr lang="en-GB" b="1" dirty="0">
                <a:ea typeface="Times New Roman" panose="02020603050405020304" pitchFamily="18" charset="0"/>
                <a:cs typeface="Calibri" panose="020F0502020204030204" pitchFamily="34" charset="0"/>
              </a:rPr>
              <a:t>minimum of €10.2bn/year + potential €16bn/year impact on innovation.</a:t>
            </a:r>
            <a:endParaRPr lang="en-GB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/>
            <a:endParaRPr lang="en-GB" dirty="0">
              <a:cs typeface="Calibri" panose="020F0502020204030204" pitchFamily="34" charset="0"/>
            </a:endParaRPr>
          </a:p>
          <a:p>
            <a:pPr algn="l"/>
            <a:r>
              <a:rPr lang="en-GB" dirty="0">
                <a:cs typeface="Calibri" panose="020F0502020204030204" pitchFamily="34" charset="0"/>
              </a:rPr>
              <a:t>Strategic priorities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A3B093F-E300-8FFE-CB65-5677E3269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949" y="140438"/>
            <a:ext cx="4570762" cy="155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B0F82AD8-02A6-51A0-12A0-67B392B2A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500" y="1915375"/>
            <a:ext cx="2943221" cy="414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A0E2F8-F711-334F-8AA5-57383CD8F1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63" t="19968" r="14065"/>
          <a:stretch/>
        </p:blipFill>
        <p:spPr>
          <a:xfrm>
            <a:off x="6124283" y="5099978"/>
            <a:ext cx="1937376" cy="1118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095F9E-1240-0726-396B-585DD9D46C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81" t="6223" r="1018"/>
          <a:stretch/>
        </p:blipFill>
        <p:spPr>
          <a:xfrm>
            <a:off x="3109911" y="5215866"/>
            <a:ext cx="2722230" cy="9203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AC5478-4535-5B5C-FE12-AF763872C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270" y="5026143"/>
            <a:ext cx="2722230" cy="84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9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8BB79-0466-6987-95F9-6947991B7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7D6F6-F28B-BFE6-E651-091E50F7F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– Data sharing -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77702-6E24-F972-2D56-2F4F2DED9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683"/>
            <a:ext cx="49259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Institutional improvements:</a:t>
            </a:r>
          </a:p>
          <a:p>
            <a:pPr>
              <a:buFontTx/>
              <a:buChar char="-"/>
            </a:pPr>
            <a:r>
              <a:rPr lang="en-US" sz="2200" dirty="0"/>
              <a:t>Streamlined data/governance processes</a:t>
            </a:r>
          </a:p>
          <a:p>
            <a:pPr>
              <a:buFontTx/>
              <a:buChar char="-"/>
            </a:pPr>
            <a:r>
              <a:rPr lang="en-US" sz="2200" dirty="0"/>
              <a:t>Reduce risk aversion in IG/contracts teams</a:t>
            </a:r>
          </a:p>
          <a:p>
            <a:pPr>
              <a:buFontTx/>
              <a:buChar char="-"/>
            </a:pPr>
            <a:r>
              <a:rPr lang="en-US" sz="2200" dirty="0"/>
              <a:t>Increase knowledge and capacity *3</a:t>
            </a:r>
          </a:p>
          <a:p>
            <a:pPr>
              <a:buFontTx/>
              <a:buChar char="-"/>
            </a:pPr>
            <a:r>
              <a:rPr lang="en-US" sz="2200" dirty="0"/>
              <a:t>Increase in skilled professionals (inc. legal professionals) *6</a:t>
            </a:r>
          </a:p>
          <a:p>
            <a:pPr>
              <a:buFontTx/>
              <a:buChar char="-"/>
            </a:pPr>
            <a:r>
              <a:rPr lang="en-US" sz="2200" dirty="0"/>
              <a:t>Better systems and tools *4</a:t>
            </a:r>
          </a:p>
          <a:p>
            <a:pPr>
              <a:buFontTx/>
              <a:buChar char="-"/>
            </a:pPr>
            <a:r>
              <a:rPr lang="en-US" sz="2200" dirty="0"/>
              <a:t>Recognition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2F73FC-50BE-4CE3-ED2F-490470A8E501}"/>
              </a:ext>
            </a:extLst>
          </p:cNvPr>
          <p:cNvSpPr txBox="1">
            <a:spLocks/>
          </p:cNvSpPr>
          <p:nvPr/>
        </p:nvSpPr>
        <p:spPr>
          <a:xfrm>
            <a:off x="6096000" y="1567063"/>
            <a:ext cx="49259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System improvements:</a:t>
            </a:r>
          </a:p>
          <a:p>
            <a:pPr>
              <a:buFontTx/>
              <a:buChar char="-"/>
            </a:pPr>
            <a:r>
              <a:rPr lang="en-US" sz="2200" dirty="0"/>
              <a:t>Same as suggestions for institutional improvements</a:t>
            </a:r>
          </a:p>
          <a:p>
            <a:pPr>
              <a:buFontTx/>
              <a:buChar char="-"/>
            </a:pPr>
            <a:r>
              <a:rPr lang="en-US" sz="2200" dirty="0"/>
              <a:t>Mandatory if sharing possible *2</a:t>
            </a:r>
          </a:p>
          <a:p>
            <a:pPr>
              <a:buFontTx/>
              <a:buChar char="-"/>
            </a:pPr>
            <a:r>
              <a:rPr lang="en-US" sz="2200" dirty="0"/>
              <a:t>Data sharing statement for every publication</a:t>
            </a:r>
          </a:p>
          <a:p>
            <a:pPr>
              <a:buFontTx/>
              <a:buChar char="-"/>
            </a:pPr>
            <a:r>
              <a:rPr lang="en-US" sz="2200" dirty="0"/>
              <a:t>Clear vocabulary and legislation *2</a:t>
            </a:r>
          </a:p>
          <a:p>
            <a:pPr>
              <a:buFontTx/>
              <a:buChar char="-"/>
            </a:pPr>
            <a:r>
              <a:rPr lang="en-US" sz="2200" dirty="0"/>
              <a:t>Established informed consents</a:t>
            </a:r>
          </a:p>
          <a:p>
            <a:pPr>
              <a:buFontTx/>
              <a:buChar char="-"/>
            </a:pPr>
            <a:r>
              <a:rPr lang="en-US" sz="2200" dirty="0"/>
              <a:t>Increase in willingness to share</a:t>
            </a:r>
          </a:p>
        </p:txBody>
      </p:sp>
    </p:spTree>
    <p:extLst>
      <p:ext uri="{BB962C8B-B14F-4D97-AF65-F5344CB8AC3E}">
        <p14:creationId xmlns:p14="http://schemas.microsoft.com/office/powerpoint/2010/main" val="243643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2BA7-AB49-4879-EC43-FCC9BE62C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339725"/>
            <a:ext cx="10515600" cy="1325563"/>
          </a:xfrm>
        </p:spPr>
        <p:txBody>
          <a:bodyPr/>
          <a:lstStyle/>
          <a:p>
            <a:r>
              <a:rPr lang="en-US" dirty="0"/>
              <a:t>What next?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F6B7C6-72A1-C8CB-5383-A392A880A972}"/>
              </a:ext>
            </a:extLst>
          </p:cNvPr>
          <p:cNvGrpSpPr/>
          <p:nvPr/>
        </p:nvGrpSpPr>
        <p:grpSpPr>
          <a:xfrm>
            <a:off x="455845" y="1345728"/>
            <a:ext cx="10936442" cy="2118267"/>
            <a:chOff x="8410431" y="12154328"/>
            <a:chExt cx="4499557" cy="87151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B2A415-959D-94BC-D152-68C1B5D902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8828" y="12154328"/>
              <a:ext cx="3741160" cy="871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tIns="87500" bIns="8750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GB" sz="2800" b="1" dirty="0"/>
                <a:t>Further work needed to investigate:</a:t>
              </a:r>
            </a:p>
            <a:p>
              <a:pPr algn="just">
                <a:lnSpc>
                  <a:spcPct val="114000"/>
                </a:lnSpc>
              </a:pPr>
              <a:endParaRPr lang="en-GB" sz="2800" dirty="0"/>
            </a:p>
            <a:p>
              <a:pPr marL="416722" indent="-416722" algn="just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sz="2800" dirty="0"/>
                <a:t>how to </a:t>
              </a:r>
              <a:r>
                <a:rPr lang="en-GB" sz="2800" b="1" dirty="0">
                  <a:solidFill>
                    <a:srgbClr val="7030A0"/>
                  </a:solidFill>
                </a:rPr>
                <a:t>overcome barriers</a:t>
              </a:r>
              <a:r>
                <a:rPr lang="en-GB" sz="2800" dirty="0"/>
                <a:t>, </a:t>
              </a:r>
            </a:p>
            <a:p>
              <a:pPr marL="416722" indent="-416722" algn="just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GB" sz="2800" dirty="0"/>
                <a:t>and </a:t>
              </a:r>
              <a:r>
                <a:rPr lang="en-GB" sz="2800" b="1" dirty="0">
                  <a:solidFill>
                    <a:srgbClr val="7030A0"/>
                  </a:solidFill>
                </a:rPr>
                <a:t>create widespread shifts in practice</a:t>
              </a:r>
              <a:r>
                <a:rPr lang="en-GB" sz="2800" dirty="0"/>
                <a:t>.</a:t>
              </a:r>
            </a:p>
          </p:txBody>
        </p:sp>
        <p:pic>
          <p:nvPicPr>
            <p:cNvPr id="6" name="Graphic 5" descr="Magnifying glass with solid fill">
              <a:extLst>
                <a:ext uri="{FF2B5EF4-FFF2-40B4-BE49-F238E27FC236}">
                  <a16:creationId xmlns:a16="http://schemas.microsoft.com/office/drawing/2014/main" id="{41CD85BB-8FF2-6175-FD68-D75274F6C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10431" y="12312919"/>
              <a:ext cx="685802" cy="68580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200D036-E45A-3A29-26E6-001C5306BB98}"/>
              </a:ext>
            </a:extLst>
          </p:cNvPr>
          <p:cNvSpPr txBox="1"/>
          <p:nvPr/>
        </p:nvSpPr>
        <p:spPr>
          <a:xfrm>
            <a:off x="3818427" y="3868121"/>
            <a:ext cx="4555146" cy="193899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ea typeface="Times New Roman" panose="02020603050405020304" pitchFamily="18" charset="0"/>
              </a:rPr>
              <a:t>“</a:t>
            </a:r>
            <a:r>
              <a:rPr lang="en-GB" sz="2400" i="1" dirty="0">
                <a:ea typeface="Times New Roman" panose="02020603050405020304" pitchFamily="18" charset="0"/>
              </a:rPr>
              <a:t>no FAIR framework has yet been proposed that directly addresses the issues concerning research with confidential and restricted access data</a:t>
            </a:r>
            <a:r>
              <a:rPr lang="en-GB" sz="2400" dirty="0">
                <a:ea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4145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97FB9-52B9-382B-95D2-97EAB6287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A5E3C-9B8E-738C-0054-333867F8D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chemeClr val="accent2"/>
                </a:solidFill>
              </a:rPr>
              <a:t>What can you do to help overcome these barriers?</a:t>
            </a:r>
          </a:p>
        </p:txBody>
      </p:sp>
    </p:spTree>
    <p:extLst>
      <p:ext uri="{BB962C8B-B14F-4D97-AF65-F5344CB8AC3E}">
        <p14:creationId xmlns:p14="http://schemas.microsoft.com/office/powerpoint/2010/main" val="592229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7B370-95B7-E3FA-250D-08B6B8671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E2B37-482E-AD9D-A439-567E47701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Groups of biggest challenges – which 3 do you experience most often?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Add-in 3">
                <a:extLst>
                  <a:ext uri="{FF2B5EF4-FFF2-40B4-BE49-F238E27FC236}">
                    <a16:creationId xmlns:a16="http://schemas.microsoft.com/office/drawing/2014/main" id="{226B5AC1-6C03-D2A6-218E-41ED40556C0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1000" y="215899"/>
              <a:ext cx="11430000" cy="64262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Add-in 3">
                <a:extLst>
                  <a:ext uri="{FF2B5EF4-FFF2-40B4-BE49-F238E27FC236}">
                    <a16:creationId xmlns:a16="http://schemas.microsoft.com/office/drawing/2014/main" id="{226B5AC1-6C03-D2A6-218E-41ED40556C0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000" y="215899"/>
                <a:ext cx="11430000" cy="642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989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A1A2C-B295-5357-46E9-5B228BCB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A47CF-2440-E723-39DF-14E5874AA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Groups of biggest challenges – which one do you think you could realistically do something about?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Add-in 3">
                <a:extLst>
                  <a:ext uri="{FF2B5EF4-FFF2-40B4-BE49-F238E27FC236}">
                    <a16:creationId xmlns:a16="http://schemas.microsoft.com/office/drawing/2014/main" id="{123AB320-10C6-502E-9763-E80BD632936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1000" y="215899"/>
              <a:ext cx="11430000" cy="64262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Add-in 3">
                <a:extLst>
                  <a:ext uri="{FF2B5EF4-FFF2-40B4-BE49-F238E27FC236}">
                    <a16:creationId xmlns:a16="http://schemas.microsoft.com/office/drawing/2014/main" id="{123AB320-10C6-502E-9763-E80BD63293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000" y="215899"/>
                <a:ext cx="11430000" cy="642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9064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A302-F0A2-8CD9-A570-4679A4A6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B6097-2F3E-DCF1-C234-073EDD7B0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something you could do in the next month?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Add-in 3">
                <a:extLst>
                  <a:ext uri="{FF2B5EF4-FFF2-40B4-BE49-F238E27FC236}">
                    <a16:creationId xmlns:a16="http://schemas.microsoft.com/office/drawing/2014/main" id="{912BB53B-6A80-142B-B562-E06DB1B3293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1000" y="215899"/>
              <a:ext cx="11430000" cy="64262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Add-in 3">
                <a:extLst>
                  <a:ext uri="{FF2B5EF4-FFF2-40B4-BE49-F238E27FC236}">
                    <a16:creationId xmlns:a16="http://schemas.microsoft.com/office/drawing/2014/main" id="{912BB53B-6A80-142B-B562-E06DB1B3293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000" y="215899"/>
                <a:ext cx="11430000" cy="642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9010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9C001-3165-38D0-9D2A-141538EBE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87718-05D3-9FD2-E4CD-CA65E1178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What/who do you need to help you with this?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Add-in 3">
                <a:extLst>
                  <a:ext uri="{FF2B5EF4-FFF2-40B4-BE49-F238E27FC236}">
                    <a16:creationId xmlns:a16="http://schemas.microsoft.com/office/drawing/2014/main" id="{64CD4B07-0752-430C-7E57-911B5946A1A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1000" y="215899"/>
              <a:ext cx="11430000" cy="64262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Add-in 3">
                <a:extLst>
                  <a:ext uri="{FF2B5EF4-FFF2-40B4-BE49-F238E27FC236}">
                    <a16:creationId xmlns:a16="http://schemas.microsoft.com/office/drawing/2014/main" id="{64CD4B07-0752-430C-7E57-911B5946A1A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000" y="215899"/>
                <a:ext cx="11430000" cy="642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6781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66ED3-A8D9-CCFA-4067-792D3CFF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7F5A3-060C-7514-E1B4-917A15DC7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N8 CIR do to help overcome these barriers?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Add-in 3">
                <a:extLst>
                  <a:ext uri="{FF2B5EF4-FFF2-40B4-BE49-F238E27FC236}">
                    <a16:creationId xmlns:a16="http://schemas.microsoft.com/office/drawing/2014/main" id="{076FE7FE-E329-A74B-B577-C1340B6E31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1000" y="215899"/>
              <a:ext cx="11430000" cy="64262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4" name="Add-in 3">
                <a:extLst>
                  <a:ext uri="{FF2B5EF4-FFF2-40B4-BE49-F238E27FC236}">
                    <a16:creationId xmlns:a16="http://schemas.microsoft.com/office/drawing/2014/main" id="{076FE7FE-E329-A74B-B577-C1340B6E31A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000" y="215899"/>
                <a:ext cx="11430000" cy="642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461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57668-8E44-D706-14D6-DA21E737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00025"/>
            <a:ext cx="10515600" cy="1325563"/>
          </a:xfrm>
        </p:spPr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42152-5927-6B97-13E7-0F4C16094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525588"/>
            <a:ext cx="7294943" cy="4351338"/>
          </a:xfrm>
        </p:spPr>
        <p:txBody>
          <a:bodyPr/>
          <a:lstStyle/>
          <a:p>
            <a:r>
              <a:rPr lang="en-US" dirty="0"/>
              <a:t>Professors Carole Goble &amp; Caroline Jay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Colleagues at ELIXIR and HDR UK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work was funded by a University of Manchester Open Research Fellowship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saskia.lawson-tovey@manchester.ac.uk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2" descr="Carole Anne Goble | Dataverse Community Meeting 2021">
            <a:extLst>
              <a:ext uri="{FF2B5EF4-FFF2-40B4-BE49-F238E27FC236}">
                <a16:creationId xmlns:a16="http://schemas.microsoft.com/office/drawing/2014/main" id="{82F01ECA-33B6-0639-66E4-B222D7BCB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301" y="1114049"/>
            <a:ext cx="1230388" cy="150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nterview with Professor Caroline Jay - Manchester Lit &amp; Phil">
            <a:extLst>
              <a:ext uri="{FF2B5EF4-FFF2-40B4-BE49-F238E27FC236}">
                <a16:creationId xmlns:a16="http://schemas.microsoft.com/office/drawing/2014/main" id="{F6115C4B-2637-D406-C2AB-AFE1F28FE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447" y="1111335"/>
            <a:ext cx="1539705" cy="153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logo with orange and black text&#10;&#10;AI-generated content may be incorrect.">
            <a:extLst>
              <a:ext uri="{FF2B5EF4-FFF2-40B4-BE49-F238E27FC236}">
                <a16:creationId xmlns:a16="http://schemas.microsoft.com/office/drawing/2014/main" id="{EFC22BD4-4EC6-FDB6-647E-5E5A09FA087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745"/>
          <a:stretch>
            <a:fillRect/>
          </a:stretch>
        </p:blipFill>
        <p:spPr>
          <a:xfrm>
            <a:off x="7235920" y="2768720"/>
            <a:ext cx="1641987" cy="1320560"/>
          </a:xfrm>
          <a:prstGeom prst="rect">
            <a:avLst/>
          </a:prstGeom>
        </p:spPr>
      </p:pic>
      <p:pic>
        <p:nvPicPr>
          <p:cNvPr id="8" name="Picture 10" descr="HDR UK | The Alan Turing Institute">
            <a:extLst>
              <a:ext uri="{FF2B5EF4-FFF2-40B4-BE49-F238E27FC236}">
                <a16:creationId xmlns:a16="http://schemas.microsoft.com/office/drawing/2014/main" id="{EC7B18E7-BC79-B628-9807-43129E12D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748" y="3014729"/>
            <a:ext cx="2644711" cy="87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76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AC1CC-13D2-2102-6435-CB2C20BF2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276225"/>
            <a:ext cx="10515600" cy="1325563"/>
          </a:xfrm>
        </p:spPr>
        <p:txBody>
          <a:bodyPr/>
          <a:lstStyle/>
          <a:p>
            <a:r>
              <a:rPr lang="en-US" dirty="0"/>
              <a:t>Why is sensitive data challenging?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F247C-A450-35DD-CF1C-C26AC2998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482725"/>
            <a:ext cx="562576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Legal restrictions</a:t>
            </a:r>
          </a:p>
          <a:p>
            <a:pPr lvl="1"/>
            <a:r>
              <a:rPr lang="en-GB" sz="2000" dirty="0"/>
              <a:t>Vague regulations &amp; lack of technical guidance for compliance </a:t>
            </a:r>
            <a:endParaRPr lang="en-GB" sz="2000" b="1" dirty="0"/>
          </a:p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Social issues </a:t>
            </a:r>
          </a:p>
          <a:p>
            <a:pPr lvl="1"/>
            <a:r>
              <a:rPr lang="en-GB" sz="2000" dirty="0"/>
              <a:t>Risk aversion – consequences when data sharing goes wrong</a:t>
            </a:r>
          </a:p>
          <a:p>
            <a:pPr lvl="1"/>
            <a:r>
              <a:rPr lang="en-GB" sz="2000" dirty="0"/>
              <a:t>Lack of recognition for RDM/FAIR tasks in REF/promotions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Poor adoption of technical guidance and tools</a:t>
            </a:r>
          </a:p>
          <a:p>
            <a:pPr lvl="1"/>
            <a:r>
              <a:rPr lang="en-GB" sz="2000" dirty="0"/>
              <a:t>Lack of accessible &amp; machine actionable metadata</a:t>
            </a:r>
          </a:p>
          <a:p>
            <a:endParaRPr lang="en-GB" sz="2400" dirty="0"/>
          </a:p>
          <a:p>
            <a:pPr marL="457200" lvl="1" indent="0">
              <a:buNone/>
            </a:pPr>
            <a:endParaRPr lang="en-GB" b="1" dirty="0"/>
          </a:p>
        </p:txBody>
      </p:sp>
      <p:pic>
        <p:nvPicPr>
          <p:cNvPr id="4" name="Picture 3" descr="A close up of a sign&#10;&#10;AI-generated content may be incorrect.">
            <a:extLst>
              <a:ext uri="{FF2B5EF4-FFF2-40B4-BE49-F238E27FC236}">
                <a16:creationId xmlns:a16="http://schemas.microsoft.com/office/drawing/2014/main" id="{9AC5448E-ED0F-CB09-3D76-008424DA1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635" y="1822442"/>
            <a:ext cx="5740066" cy="13547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130E18-3FE2-3DF5-DC22-0B1819660CB0}"/>
              </a:ext>
            </a:extLst>
          </p:cNvPr>
          <p:cNvSpPr txBox="1"/>
          <p:nvPr/>
        </p:nvSpPr>
        <p:spPr>
          <a:xfrm>
            <a:off x="6803095" y="3479577"/>
            <a:ext cx="4555146" cy="193899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ea typeface="Times New Roman" panose="02020603050405020304" pitchFamily="18" charset="0"/>
              </a:rPr>
              <a:t>“</a:t>
            </a:r>
            <a:r>
              <a:rPr lang="en-GB" sz="2400" i="1" dirty="0">
                <a:ea typeface="Times New Roman" panose="02020603050405020304" pitchFamily="18" charset="0"/>
              </a:rPr>
              <a:t>no FAIR framework has yet been proposed that directly addresses the issues concerning research with confidential and restricted access data</a:t>
            </a:r>
            <a:r>
              <a:rPr lang="en-GB" sz="2400" dirty="0">
                <a:ea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551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51DC5-B52D-3ACF-1D82-AD2288A30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2" y="307467"/>
            <a:ext cx="10515600" cy="1325563"/>
          </a:xfrm>
        </p:spPr>
        <p:txBody>
          <a:bodyPr/>
          <a:lstStyle/>
          <a:p>
            <a:r>
              <a:rPr lang="en-US" dirty="0"/>
              <a:t>Open Research Fellowship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C9F6F-D940-2FB1-93A8-09F99BA91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937" y="1633030"/>
            <a:ext cx="8996655" cy="40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87500" bIns="8750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GB" sz="2800" dirty="0"/>
              <a:t>Investigating:</a:t>
            </a:r>
          </a:p>
          <a:p>
            <a:pPr marL="694532" indent="-694532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What do researchers who work with sensitive health data</a:t>
            </a:r>
            <a:r>
              <a:rPr lang="en-GB" sz="2800" b="1" dirty="0"/>
              <a:t> </a:t>
            </a:r>
            <a:r>
              <a:rPr lang="en-GB" sz="2800" b="1" dirty="0">
                <a:solidFill>
                  <a:srgbClr val="7030A0"/>
                </a:solidFill>
              </a:rPr>
              <a:t>know and understand about Research Data Management (RDM) and FAIR?</a:t>
            </a:r>
            <a:r>
              <a:rPr lang="en-GB" sz="2800" dirty="0"/>
              <a:t> </a:t>
            </a:r>
          </a:p>
          <a:p>
            <a:pPr marL="694532" indent="-694532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694532" indent="-694532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What are their </a:t>
            </a:r>
            <a:r>
              <a:rPr lang="en-GB" sz="2800" b="1" dirty="0">
                <a:solidFill>
                  <a:srgbClr val="7030A0"/>
                </a:solidFill>
              </a:rPr>
              <a:t>current practices?</a:t>
            </a:r>
            <a:r>
              <a:rPr lang="en-GB" sz="2800" dirty="0"/>
              <a:t> </a:t>
            </a:r>
          </a:p>
          <a:p>
            <a:pPr marL="694532" indent="-694532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694532" indent="-694532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What are their </a:t>
            </a:r>
            <a:r>
              <a:rPr lang="en-GB" sz="2800" b="1" dirty="0">
                <a:solidFill>
                  <a:srgbClr val="7030A0"/>
                </a:solidFill>
              </a:rPr>
              <a:t>perceived incentives and barriers?</a:t>
            </a:r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6" name="Graphic 5" descr="Target with solid fill">
            <a:extLst>
              <a:ext uri="{FF2B5EF4-FFF2-40B4-BE49-F238E27FC236}">
                <a16:creationId xmlns:a16="http://schemas.microsoft.com/office/drawing/2014/main" id="{D9249D4B-F173-835A-9512-824D388F4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402" y="1959372"/>
            <a:ext cx="2456535" cy="245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2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DCF6C-883E-FFD3-2FDA-47A6A3BF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36" y="328549"/>
            <a:ext cx="10515600" cy="1325563"/>
          </a:xfrm>
        </p:spPr>
        <p:txBody>
          <a:bodyPr/>
          <a:lstStyle/>
          <a:p>
            <a:r>
              <a:rPr lang="en-US" dirty="0"/>
              <a:t>Interviews - methods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7E3DD-1B19-BAE3-0EA7-E269B84CF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818" y="2112459"/>
            <a:ext cx="7823736" cy="310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87500" bIns="8750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GB" sz="2800" dirty="0"/>
              <a:t>We conducted </a:t>
            </a:r>
            <a:r>
              <a:rPr lang="en-GB" sz="2800" b="1" dirty="0"/>
              <a:t>semi-structured interviews*</a:t>
            </a:r>
            <a:r>
              <a:rPr lang="en-GB" sz="2800" dirty="0"/>
              <a:t> with 9 researchers and project managers in the Centre for Musculoskeletal Research at the University of Manchester.</a:t>
            </a:r>
          </a:p>
          <a:p>
            <a:pPr algn="just">
              <a:lnSpc>
                <a:spcPct val="114000"/>
              </a:lnSpc>
            </a:pPr>
            <a:endParaRPr lang="en-GB" sz="2800" dirty="0"/>
          </a:p>
          <a:p>
            <a:pPr algn="just">
              <a:lnSpc>
                <a:spcPct val="114000"/>
              </a:lnSpc>
            </a:pPr>
            <a:r>
              <a:rPr lang="en-GB" sz="2800" dirty="0"/>
              <a:t>*predetermined, open ended questions</a:t>
            </a:r>
          </a:p>
        </p:txBody>
      </p:sp>
      <p:pic>
        <p:nvPicPr>
          <p:cNvPr id="6" name="Graphic 5" descr="Boardroom with solid fill">
            <a:extLst>
              <a:ext uri="{FF2B5EF4-FFF2-40B4-BE49-F238E27FC236}">
                <a16:creationId xmlns:a16="http://schemas.microsoft.com/office/drawing/2014/main" id="{43198652-69A9-6ACB-B300-81B832304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136" y="1688693"/>
            <a:ext cx="2542032" cy="2542032"/>
          </a:xfrm>
          <a:prstGeom prst="rect">
            <a:avLst/>
          </a:prstGeom>
        </p:spPr>
      </p:pic>
      <p:pic>
        <p:nvPicPr>
          <p:cNvPr id="8" name="Picture 7" descr="A logo for a medical research center&#10;&#10;AI-generated content may be incorrect.">
            <a:extLst>
              <a:ext uri="{FF2B5EF4-FFF2-40B4-BE49-F238E27FC236}">
                <a16:creationId xmlns:a16="http://schemas.microsoft.com/office/drawing/2014/main" id="{96ED3B4B-44D3-20AD-8A06-1017AA3F5B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0803" b="32131"/>
          <a:stretch>
            <a:fillRect/>
          </a:stretch>
        </p:blipFill>
        <p:spPr>
          <a:xfrm>
            <a:off x="7707686" y="181988"/>
            <a:ext cx="4366951" cy="161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7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B55F8D9-133F-FA4F-A908-FD2C48E869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6899548"/>
              </p:ext>
            </p:extLst>
          </p:nvPr>
        </p:nvGraphicFramePr>
        <p:xfrm>
          <a:off x="1764632" y="0"/>
          <a:ext cx="9186833" cy="6323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A logo for a medical research center&#10;&#10;AI-generated content may be incorrect.">
            <a:extLst>
              <a:ext uri="{FF2B5EF4-FFF2-40B4-BE49-F238E27FC236}">
                <a16:creationId xmlns:a16="http://schemas.microsoft.com/office/drawing/2014/main" id="{DD55EF82-7341-7C02-D174-2A8811D4E3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803" b="32131"/>
          <a:stretch>
            <a:fillRect/>
          </a:stretch>
        </p:blipFill>
        <p:spPr>
          <a:xfrm>
            <a:off x="151854" y="149904"/>
            <a:ext cx="4366951" cy="161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3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A0DC3-0D41-05DE-79F4-1ACEAB4F1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27" y="189577"/>
            <a:ext cx="10515600" cy="1325563"/>
          </a:xfrm>
        </p:spPr>
        <p:txBody>
          <a:bodyPr/>
          <a:lstStyle/>
          <a:p>
            <a:r>
              <a:rPr lang="en-US" dirty="0"/>
              <a:t>Interviews - results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02EE85-7313-035D-D228-15093A2F8A87}"/>
              </a:ext>
            </a:extLst>
          </p:cNvPr>
          <p:cNvGrpSpPr/>
          <p:nvPr/>
        </p:nvGrpSpPr>
        <p:grpSpPr>
          <a:xfrm>
            <a:off x="0" y="1823501"/>
            <a:ext cx="11887199" cy="2538995"/>
            <a:chOff x="121970" y="5544897"/>
            <a:chExt cx="4890727" cy="10446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ECA231-6BB9-D6DB-B9EC-65D2C3650C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7275" y="5603899"/>
              <a:ext cx="3975422" cy="985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tIns="87500" bIns="8750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GB" sz="3200" b="1" dirty="0">
                  <a:solidFill>
                    <a:srgbClr val="7030A0"/>
                  </a:solidFill>
                </a:rPr>
                <a:t>Most had not heard of FAIR</a:t>
              </a:r>
              <a:r>
                <a:rPr lang="en-GB" sz="3200" dirty="0">
                  <a:solidFill>
                    <a:srgbClr val="7030A0"/>
                  </a:solidFill>
                </a:rPr>
                <a:t>.</a:t>
              </a:r>
            </a:p>
            <a:p>
              <a:pPr>
                <a:lnSpc>
                  <a:spcPct val="114000"/>
                </a:lnSpc>
              </a:pPr>
              <a:endParaRPr lang="en-GB" sz="3200" dirty="0">
                <a:solidFill>
                  <a:srgbClr val="7030A0"/>
                </a:solidFill>
              </a:endParaRPr>
            </a:p>
            <a:p>
              <a:pPr>
                <a:lnSpc>
                  <a:spcPct val="114000"/>
                </a:lnSpc>
              </a:pPr>
              <a:r>
                <a:rPr lang="en-GB" sz="3200" dirty="0"/>
                <a:t>RDM and FAIR are important, and overall, </a:t>
              </a:r>
              <a:r>
                <a:rPr lang="en-GB" sz="3200" b="1" dirty="0">
                  <a:solidFill>
                    <a:srgbClr val="7030A0"/>
                  </a:solidFill>
                </a:rPr>
                <a:t>motivations outweigh barriers</a:t>
              </a:r>
              <a:r>
                <a:rPr lang="en-GB" sz="3200" dirty="0"/>
                <a:t>.</a:t>
              </a:r>
            </a:p>
          </p:txBody>
        </p:sp>
        <p:pic>
          <p:nvPicPr>
            <p:cNvPr id="6" name="Graphic 5" descr="Programmer female with solid fill">
              <a:extLst>
                <a:ext uri="{FF2B5EF4-FFF2-40B4-BE49-F238E27FC236}">
                  <a16:creationId xmlns:a16="http://schemas.microsoft.com/office/drawing/2014/main" id="{9098048A-F2B5-09BA-1AD8-565D3DA4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1970" y="5544897"/>
              <a:ext cx="985612" cy="985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6460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5DB84-2750-8EDF-4E4F-ED16F439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08" y="0"/>
            <a:ext cx="10515600" cy="1325563"/>
          </a:xfrm>
        </p:spPr>
        <p:txBody>
          <a:bodyPr/>
          <a:lstStyle/>
          <a:p>
            <a:r>
              <a:rPr lang="en-US" dirty="0"/>
              <a:t>Interviews - results</a:t>
            </a:r>
          </a:p>
        </p:txBody>
      </p:sp>
      <p:pic>
        <p:nvPicPr>
          <p:cNvPr id="5" name="Graphic 4" descr="Aspiration with solid fill">
            <a:extLst>
              <a:ext uri="{FF2B5EF4-FFF2-40B4-BE49-F238E27FC236}">
                <a16:creationId xmlns:a16="http://schemas.microsoft.com/office/drawing/2014/main" id="{9D7AD218-70AD-093B-2FB3-423E891B9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60705" y="3628026"/>
            <a:ext cx="2150060" cy="2150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1B6893-C2DC-73DE-BC1A-32C51A1D7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218" y="3473952"/>
            <a:ext cx="10854280" cy="260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87500" bIns="8750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Limitations:</a:t>
            </a:r>
          </a:p>
          <a:p>
            <a:pPr marL="1527975" lvl="1" indent="-416722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Limited time/resources</a:t>
            </a:r>
          </a:p>
          <a:p>
            <a:pPr marL="1527975" lvl="1" indent="-416722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Knowledge of best practice</a:t>
            </a:r>
          </a:p>
          <a:p>
            <a:pPr marL="1527975" lvl="1" indent="-416722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Limited infrastructure</a:t>
            </a:r>
          </a:p>
          <a:p>
            <a:pPr marL="1527975" lvl="1" indent="-416722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Lack of human technical support</a:t>
            </a:r>
          </a:p>
        </p:txBody>
      </p:sp>
      <p:pic>
        <p:nvPicPr>
          <p:cNvPr id="7" name="Graphic 6" descr="Aspiration with solid fill">
            <a:extLst>
              <a:ext uri="{FF2B5EF4-FFF2-40B4-BE49-F238E27FC236}">
                <a16:creationId xmlns:a16="http://schemas.microsoft.com/office/drawing/2014/main" id="{24026EB5-20E0-9EFD-7689-E4A5A2093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708" y="1255812"/>
            <a:ext cx="2417057" cy="24170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BFE8B8-39ED-A268-A4ED-A0A5692E9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218" y="1265786"/>
            <a:ext cx="10854280" cy="211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87500" bIns="8750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Motivations:</a:t>
            </a:r>
          </a:p>
          <a:p>
            <a:pPr marL="1527975" lvl="1" indent="-416722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Trustworthy, high-quality science</a:t>
            </a:r>
          </a:p>
          <a:p>
            <a:pPr marL="1527975" lvl="1" indent="-416722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Maximising data use</a:t>
            </a:r>
          </a:p>
          <a:p>
            <a:pPr marL="1527975" lvl="1" indent="-416722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Future proofing research</a:t>
            </a:r>
          </a:p>
        </p:txBody>
      </p:sp>
    </p:spTree>
    <p:extLst>
      <p:ext uri="{BB962C8B-B14F-4D97-AF65-F5344CB8AC3E}">
        <p14:creationId xmlns:p14="http://schemas.microsoft.com/office/powerpoint/2010/main" val="428172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9357-34CD-5E69-3A12-3A44D8ABD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16" y="195004"/>
            <a:ext cx="10515600" cy="1325563"/>
          </a:xfrm>
        </p:spPr>
        <p:txBody>
          <a:bodyPr/>
          <a:lstStyle/>
          <a:p>
            <a:r>
              <a:rPr lang="en-US" dirty="0"/>
              <a:t>Interviews - results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7FD4A3-645B-165A-DB03-96DD1328ACC8}"/>
              </a:ext>
            </a:extLst>
          </p:cNvPr>
          <p:cNvGrpSpPr/>
          <p:nvPr/>
        </p:nvGrpSpPr>
        <p:grpSpPr>
          <a:xfrm>
            <a:off x="231703" y="1110219"/>
            <a:ext cx="11802580" cy="2617389"/>
            <a:chOff x="8281171" y="6637035"/>
            <a:chExt cx="9158303" cy="2026697"/>
          </a:xfrm>
        </p:grpSpPr>
        <p:pic>
          <p:nvPicPr>
            <p:cNvPr id="5" name="Graphic 4" descr="Alarm clock with solid fill">
              <a:extLst>
                <a:ext uri="{FF2B5EF4-FFF2-40B4-BE49-F238E27FC236}">
                  <a16:creationId xmlns:a16="http://schemas.microsoft.com/office/drawing/2014/main" id="{9C75D7A1-8F56-B744-BE0E-62ADDEC50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9635974" y="6640557"/>
              <a:ext cx="1405799" cy="140579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A9BB6D-552A-D095-FE55-F975C24B9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8188" y="6954776"/>
              <a:ext cx="6391286" cy="1259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tIns="87500" bIns="8750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GB" sz="2800" dirty="0"/>
                <a:t>Unique to sensitive health data: </a:t>
              </a:r>
              <a:r>
                <a:rPr lang="en-GB" sz="2800" b="1" dirty="0">
                  <a:solidFill>
                    <a:srgbClr val="C00000"/>
                  </a:solidFill>
                </a:rPr>
                <a:t>volume of legal and ethical “red tape</a:t>
              </a:r>
              <a:r>
                <a:rPr lang="en-GB" sz="2800" dirty="0">
                  <a:solidFill>
                    <a:srgbClr val="C00000"/>
                  </a:solidFill>
                </a:rPr>
                <a:t>” </a:t>
              </a:r>
              <a:r>
                <a:rPr lang="en-GB" sz="2800" dirty="0"/>
                <a:t>and the </a:t>
              </a:r>
              <a:r>
                <a:rPr lang="en-GB" sz="2800" b="1" dirty="0">
                  <a:solidFill>
                    <a:srgbClr val="7030A0"/>
                  </a:solidFill>
                </a:rPr>
                <a:t>people, time, and resources needed </a:t>
              </a:r>
              <a:r>
                <a:rPr lang="en-GB" sz="2800" dirty="0"/>
                <a:t>to navigate this.</a:t>
              </a:r>
            </a:p>
          </p:txBody>
        </p:sp>
        <p:pic>
          <p:nvPicPr>
            <p:cNvPr id="8" name="Graphic 7" descr="Dollar with solid fill">
              <a:extLst>
                <a:ext uri="{FF2B5EF4-FFF2-40B4-BE49-F238E27FC236}">
                  <a16:creationId xmlns:a16="http://schemas.microsoft.com/office/drawing/2014/main" id="{42C5C3F9-5BDA-1A5E-7605-C54BE381E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15731" y="7463736"/>
              <a:ext cx="1199996" cy="1199996"/>
            </a:xfrm>
            <a:prstGeom prst="rect">
              <a:avLst/>
            </a:prstGeom>
          </p:spPr>
        </p:pic>
        <p:pic>
          <p:nvPicPr>
            <p:cNvPr id="9" name="Graphic 8" descr="Users with solid fill">
              <a:extLst>
                <a:ext uri="{FF2B5EF4-FFF2-40B4-BE49-F238E27FC236}">
                  <a16:creationId xmlns:a16="http://schemas.microsoft.com/office/drawing/2014/main" id="{C0EC9D93-C96B-6211-4090-CD89661B2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281171" y="6637035"/>
              <a:ext cx="1354803" cy="135480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0349DD-5AC7-FDF0-ACEB-2E06887A2E75}"/>
              </a:ext>
            </a:extLst>
          </p:cNvPr>
          <p:cNvGrpSpPr/>
          <p:nvPr/>
        </p:nvGrpSpPr>
        <p:grpSpPr>
          <a:xfrm>
            <a:off x="805950" y="3388756"/>
            <a:ext cx="11005052" cy="2733548"/>
            <a:chOff x="3773756" y="12202716"/>
            <a:chExt cx="4527786" cy="1124658"/>
          </a:xfrm>
        </p:grpSpPr>
        <p:pic>
          <p:nvPicPr>
            <p:cNvPr id="11" name="Graphic 10" descr="A lightbulb">
              <a:extLst>
                <a:ext uri="{FF2B5EF4-FFF2-40B4-BE49-F238E27FC236}">
                  <a16:creationId xmlns:a16="http://schemas.microsoft.com/office/drawing/2014/main" id="{BC40B729-8AC2-931E-7F50-05F6C2527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73756" y="12202716"/>
              <a:ext cx="1124658" cy="112465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5D1773-A485-DD09-D7DB-45DDD48F8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1220" y="12562941"/>
              <a:ext cx="3300322" cy="467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tIns="87500" bIns="8750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GB" sz="2800" dirty="0"/>
                <a:t>4 mentioned </a:t>
              </a:r>
              <a:r>
                <a:rPr lang="en-GB" sz="2800" b="1" dirty="0">
                  <a:solidFill>
                    <a:srgbClr val="7030A0"/>
                  </a:solidFill>
                </a:rPr>
                <a:t>dropping research ideas and collaborations</a:t>
              </a:r>
              <a:r>
                <a:rPr lang="en-GB" sz="2800" dirty="0">
                  <a:solidFill>
                    <a:srgbClr val="7030A0"/>
                  </a:solidFill>
                </a:rPr>
                <a:t> </a:t>
              </a:r>
              <a:r>
                <a:rPr lang="en-GB" sz="2800" dirty="0"/>
                <a:t>because of “red tape”.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3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zfvtcrxc8hzjjz7svkoabx3jjexjuz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webextensions/_rels/webextension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webextensions/webextension1.xml><?xml version="1.0" encoding="utf-8"?>
<we:webextension xmlns:we="http://schemas.microsoft.com/office/webextensions/webextension/2010/11" id="{EBF8C9DF-DFC2-EC49-B733-463A17CCDFFC}">
  <we:reference id="4f6160f0-3339-47d0-9fd2-7d10a3e86c34" version="4.3.0.0" store="EXCatalog" storeType="EXCatalog"/>
  <we:alternateReferences>
    <we:reference id="WA104379261" version="4.3.0.0" store="en-GB" storeType="OMEX"/>
  </we:alternateReferences>
  <we:properties>
    <we:property name="MENTIMETER_QUESTION_ID_KEY" value="&quot;ja3yfivx1xkg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2C0312E0-C606-104C-9BB5-8C02AE5A1346}">
  <we:reference id="4f6160f0-3339-47d0-9fd2-7d10a3e86c34" version="4.3.0.0" store="EXCatalog" storeType="EXCatalog"/>
  <we:alternateReferences>
    <we:reference id="WA104379261" version="4.3.0.0" store="en-GB" storeType="OMEX"/>
  </we:alternateReferences>
  <we:properties>
    <we:property name="MENTIMETER_QUESTION_ID_KEY" value="&quot;wrd6xu7hq7q9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4B3DA7C0-A031-0C42-B308-61FE8892EE92}">
  <we:reference id="4f6160f0-3339-47d0-9fd2-7d10a3e86c34" version="4.3.0.0" store="EXCatalog" storeType="EXCatalog"/>
  <we:alternateReferences>
    <we:reference id="WA104379261" version="4.3.0.0" store="en-GB" storeType="OMEX"/>
  </we:alternateReferences>
  <we:properties>
    <we:property name="MENTIMETER_QUESTION_ID_KEY" value="&quot;1go69g4ztacx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1BD759AA-52D3-BC40-8E0F-E0304759C29A}">
  <we:reference id="4f6160f0-3339-47d0-9fd2-7d10a3e86c34" version="4.3.0.0" store="EXCatalog" storeType="EXCatalog"/>
  <we:alternateReferences>
    <we:reference id="WA104379261" version="4.3.0.0" store="en-GB" storeType="OMEX"/>
  </we:alternateReferences>
  <we:properties>
    <we:property name="MENTIMETER_QUESTION_ID_KEY" value="&quot;8e5wk5xx25ra&quot;"/>
  </we:properties>
  <we:bindings/>
  <we:snapshot xmlns:r="http://schemas.openxmlformats.org/officeDocument/2006/relationships" r:embed="rId1"/>
</we:webextension>
</file>

<file path=ppt/webextensions/webextension5.xml><?xml version="1.0" encoding="utf-8"?>
<we:webextension xmlns:we="http://schemas.microsoft.com/office/webextensions/webextension/2010/11" id="{9CA33CBC-7FD6-2B4D-9442-C5497EBE1CDA}">
  <we:reference id="4f6160f0-3339-47d0-9fd2-7d10a3e86c34" version="4.3.0.0" store="EXCatalog" storeType="EXCatalog"/>
  <we:alternateReferences>
    <we:reference id="WA104379261" version="4.3.0.0" store="en-GB" storeType="OMEX"/>
  </we:alternateReferences>
  <we:properties>
    <we:property name="MENTIMETER_QUESTION_ID_KEY" value="&quot;o3zf1xfdvajz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1381</Words>
  <Application>Microsoft Macintosh PowerPoint</Application>
  <PresentationFormat>Widescreen</PresentationFormat>
  <Paragraphs>235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Times New Roman</vt:lpstr>
      <vt:lpstr>Office Theme</vt:lpstr>
      <vt:lpstr>Privacy, power, people – what is preventing sensitive health data being more open?</vt:lpstr>
      <vt:lpstr>Why is this important?</vt:lpstr>
      <vt:lpstr>Why is sensitive data challenging? </vt:lpstr>
      <vt:lpstr>Open Research Fellowship</vt:lpstr>
      <vt:lpstr>Interviews - methods</vt:lpstr>
      <vt:lpstr>PowerPoint Presentation</vt:lpstr>
      <vt:lpstr>Interviews - results</vt:lpstr>
      <vt:lpstr>Interviews - results</vt:lpstr>
      <vt:lpstr>Interviews - results</vt:lpstr>
      <vt:lpstr>Surveys - methods</vt:lpstr>
      <vt:lpstr>Surveys - distribution</vt:lpstr>
      <vt:lpstr>Surveys – results (36 responses total)</vt:lpstr>
      <vt:lpstr>Surveys - results</vt:lpstr>
      <vt:lpstr>Surveys - results</vt:lpstr>
      <vt:lpstr>Surveys - results</vt:lpstr>
      <vt:lpstr>Surveys - results</vt:lpstr>
      <vt:lpstr>Institutional support - surveys</vt:lpstr>
      <vt:lpstr>Improvement – RDM - surveys</vt:lpstr>
      <vt:lpstr>Improvement – FAIR - surveys</vt:lpstr>
      <vt:lpstr>Improvement – Data sharing - surveys</vt:lpstr>
      <vt:lpstr>What next?</vt:lpstr>
      <vt:lpstr>Call to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Saskia Lawson-Tovey</dc:creator>
  <cp:lastModifiedBy>Saskia Lawson-Tovey</cp:lastModifiedBy>
  <cp:revision>1</cp:revision>
  <dcterms:created xsi:type="dcterms:W3CDTF">2025-06-06T08:41:21Z</dcterms:created>
  <dcterms:modified xsi:type="dcterms:W3CDTF">2025-10-22T08:07:54Z</dcterms:modified>
</cp:coreProperties>
</file>