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463" autoAdjust="0"/>
  </p:normalViewPr>
  <p:slideViewPr>
    <p:cSldViewPr snapToGrid="0" snapToObjects="1">
      <p:cViewPr varScale="1">
        <p:scale>
          <a:sx n="138" d="100"/>
          <a:sy n="138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4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plos.org/digitalhealth/article?id=10.1371/journal.pdig.0000045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ure.com/articles/s41597-024-04359-w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371/journal.pone.023041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8595360" y="12878"/>
            <a:ext cx="548640" cy="51300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0" y="4114800"/>
            <a:ext cx="658368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457200" y="717355"/>
            <a:ext cx="2286000" cy="347472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57200" y="717355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 DATA STEWARDSHIP NETWORK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1709667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sharing and data articles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57199" y="3260926"/>
            <a:ext cx="7559899" cy="4610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4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invisible work to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impact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457200" y="4206240"/>
            <a:ext cx="5943600" cy="66197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Laura Sbaffi</a:t>
            </a:r>
          </a:p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of Information, Journalism and Communication</a:t>
            </a:r>
          </a:p>
          <a:p>
            <a:pPr marL="0" indent="0">
              <a:buNone/>
            </a:pPr>
            <a:r>
              <a:rPr lang="en-US" sz="13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Sheffield</a:t>
            </a:r>
            <a:endParaRPr lang="en-US" sz="1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4C5E"/>
          </a:solidFill>
          <a:ln w="12700">
            <a:solidFill>
              <a:srgbClr val="0D4C5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32E0C4"/>
          </a:solidFill>
          <a:ln w="12700">
            <a:solidFill>
              <a:srgbClr val="32E0C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Case Study 1: The “scale-up" article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8412480" cy="868680"/>
          </a:xfrm>
          <a:prstGeom prst="rect">
            <a:avLst/>
          </a:prstGeom>
          <a:solidFill>
            <a:srgbClr val="E8F4F8"/>
          </a:solidFill>
          <a:ln w="12700">
            <a:solidFill>
              <a:srgbClr val="0D7377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65760" y="1097280"/>
            <a:ext cx="64008" cy="8686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15798" y="1161288"/>
            <a:ext cx="8275320" cy="7498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r>
              <a:rPr lang="en-US" sz="1400" i="1" dirty="0">
                <a:solidFill>
                  <a:srgbClr val="0D4C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Zhou et al. (2022). Population analysis of mortality risk: Predictive models from passive monitors using motion sensors for 100,000 UK Biobank participants. PLOS Digital Health. </a:t>
            </a:r>
            <a:r>
              <a:rPr lang="en-US" sz="1400" i="1" dirty="0">
                <a:solidFill>
                  <a:srgbClr val="0D4C5E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https://doi.org/10.1371/journal.pdig.0000045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210312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65760" y="2103120"/>
            <a:ext cx="64008" cy="26974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822960" y="224028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🏗️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02920" y="2834640"/>
            <a:ext cx="242316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scope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" y="3291840"/>
            <a:ext cx="2423160" cy="1417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Leverages a massive existing national resource (UK Biobank) and adds value by transforming raw sensor data into validated mortality predictors.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200400" y="210312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3200400" y="2103120"/>
            <a:ext cx="64008" cy="26974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3657600" y="224028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🔧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3337560" y="2834640"/>
            <a:ext cx="242316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Stewardship value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37560" y="3291840"/>
            <a:ext cx="2423160" cy="1417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how stewards can help researchers take 'raw' metadata and turn it into a high-impact, peer-reviewed methodology paper.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035040" y="2103120"/>
            <a:ext cx="2651760" cy="2697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6035040" y="2103120"/>
            <a:ext cx="64008" cy="26974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6492240" y="224028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📎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172200" y="2834640"/>
            <a:ext cx="242316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availability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172200" y="3291840"/>
            <a:ext cx="2423160" cy="1417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a clear Data Availability Statement pointing to the UK Biobank application process, not a direct ‘data dump’. A model for restricted data.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C1654"/>
          </a:solidFill>
          <a:ln w="12700">
            <a:solidFill>
              <a:srgbClr val="2C165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Case Study 2: A good data article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8412480" cy="868680"/>
          </a:xfrm>
          <a:prstGeom prst="rect">
            <a:avLst/>
          </a:prstGeom>
          <a:solidFill>
            <a:srgbClr val="F5F0FF"/>
          </a:solidFill>
          <a:ln w="12700">
            <a:solidFill>
              <a:srgbClr val="6B4A9E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65760" y="1097280"/>
            <a:ext cx="64008" cy="868680"/>
          </a:xfrm>
          <a:prstGeom prst="rect">
            <a:avLst/>
          </a:prstGeom>
          <a:solidFill>
            <a:srgbClr val="6B4A9E"/>
          </a:solidFill>
          <a:ln w="12700">
            <a:solidFill>
              <a:srgbClr val="6B4A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48640" y="1161288"/>
            <a:ext cx="8092440" cy="7498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r>
              <a:rPr lang="en-US" sz="1400" i="1" dirty="0">
                <a:solidFill>
                  <a:srgbClr val="2C16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Wiles, et al. (2025). NONAN </a:t>
            </a:r>
            <a:r>
              <a:rPr lang="en-US" sz="1400" i="1" dirty="0" err="1">
                <a:solidFill>
                  <a:srgbClr val="2C16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GaitPrint</a:t>
            </a:r>
            <a:r>
              <a:rPr lang="en-US" sz="1400" i="1" dirty="0">
                <a:solidFill>
                  <a:srgbClr val="2C16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An IMU gait database of healthy older adults. Scientific Data, 12(1), 143. </a:t>
            </a:r>
            <a:r>
              <a:rPr lang="en-US" sz="1400" i="1" dirty="0">
                <a:solidFill>
                  <a:srgbClr val="2C1654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https://doi.org/10.1038/s41597-024-04359-w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084832"/>
            <a:ext cx="64008" cy="2743200"/>
          </a:xfrm>
          <a:prstGeom prst="rect">
            <a:avLst/>
          </a:prstGeom>
          <a:solidFill>
            <a:srgbClr val="6B4A9E"/>
          </a:solidFill>
          <a:ln w="12700">
            <a:solidFill>
              <a:srgbClr val="6B4A9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502920" y="2092565"/>
            <a:ext cx="4846320" cy="41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C165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makes it really good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9D6D69-DDF8-4564-5CD8-E712E08CC11A}"/>
              </a:ext>
            </a:extLst>
          </p:cNvPr>
          <p:cNvSpPr txBox="1"/>
          <p:nvPr/>
        </p:nvSpPr>
        <p:spPr>
          <a:xfrm>
            <a:off x="502920" y="2624499"/>
            <a:ext cx="849006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400" b="1" dirty="0"/>
              <a:t>Clearly structured</a:t>
            </a:r>
            <a:r>
              <a:rPr lang="en-GB" sz="1400" dirty="0"/>
              <a:t>: the paper walks through recruitment, data collection, processing methodology, and database structure in a logical sequence.</a:t>
            </a:r>
          </a:p>
          <a:p>
            <a:pPr>
              <a:spcAft>
                <a:spcPts val="600"/>
              </a:spcAft>
            </a:pPr>
            <a:r>
              <a:rPr lang="en-GB" sz="1400" b="1" dirty="0"/>
              <a:t>Technical validation included</a:t>
            </a:r>
            <a:r>
              <a:rPr lang="en-GB" sz="1400" dirty="0"/>
              <a:t>: it provides a statistical comparison between gait kinematics of the older adult dataset and a parallel young adult dataset, revealing age-related changes across multiple parameters.</a:t>
            </a:r>
          </a:p>
          <a:p>
            <a:pPr>
              <a:spcAft>
                <a:spcPts val="600"/>
              </a:spcAft>
            </a:pPr>
            <a:r>
              <a:rPr lang="en-GB" sz="1400" b="1" dirty="0"/>
              <a:t>Addresses a genuine gap</a:t>
            </a:r>
            <a:r>
              <a:rPr lang="en-GB" sz="1400" dirty="0"/>
              <a:t>: it explicitly identifies limitations in the existing literature (too few trials, narrow scope of analysis, lack of older adult data) and explains how the dataset overcomes each one.</a:t>
            </a:r>
          </a:p>
          <a:p>
            <a:pPr>
              <a:spcAft>
                <a:spcPts val="600"/>
              </a:spcAft>
            </a:pPr>
            <a:r>
              <a:rPr lang="en-GB" sz="1400" b="1" dirty="0"/>
              <a:t>Reusable by design</a:t>
            </a:r>
            <a:r>
              <a:rPr lang="en-GB" sz="1400" dirty="0"/>
              <a:t>: includes template scripts to lower the barrier for other researchers.</a:t>
            </a:r>
          </a:p>
          <a:p>
            <a:pPr>
              <a:spcAft>
                <a:spcPts val="600"/>
              </a:spcAft>
            </a:pPr>
            <a:r>
              <a:rPr lang="en-GB" sz="1400" b="1" dirty="0"/>
              <a:t>Linked to an open repository</a:t>
            </a:r>
            <a:r>
              <a:rPr lang="en-GB" sz="1400" dirty="0"/>
              <a:t>: the data are publicly accessible, not just described.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steward as an author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8412480" cy="1097280"/>
          </a:xfrm>
          <a:prstGeom prst="rect">
            <a:avLst/>
          </a:prstGeom>
          <a:solidFill>
            <a:srgbClr val="0A2342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stewards belong in the author list, not just the acknowledgements.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65760" y="237744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Taxonomy - Your eligible roles: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65760" y="278892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0" name="Shape 8"/>
          <p:cNvSpPr/>
          <p:nvPr/>
        </p:nvSpPr>
        <p:spPr>
          <a:xfrm>
            <a:off x="365760" y="2788920"/>
            <a:ext cx="64008" cy="8686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1" name="Text 9"/>
          <p:cNvSpPr/>
          <p:nvPr/>
        </p:nvSpPr>
        <p:spPr>
          <a:xfrm>
            <a:off x="502920" y="2834640"/>
            <a:ext cx="37947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Data curation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" y="3172968"/>
            <a:ext cx="37947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pipeline, validating metadata, ensuring legal compliance.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78892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4" name="Shape 12"/>
          <p:cNvSpPr/>
          <p:nvPr/>
        </p:nvSpPr>
        <p:spPr>
          <a:xfrm>
            <a:off x="4663440" y="2788920"/>
            <a:ext cx="64008" cy="8686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5" name="Text 13"/>
          <p:cNvSpPr/>
          <p:nvPr/>
        </p:nvSpPr>
        <p:spPr>
          <a:xfrm>
            <a:off x="4800600" y="2834640"/>
            <a:ext cx="37947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Writing - Original draft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00600" y="3172968"/>
            <a:ext cx="37947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Documenting data creation, methodology, and stewardship decisions.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65760" y="379476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8" name="Shape 16"/>
          <p:cNvSpPr/>
          <p:nvPr/>
        </p:nvSpPr>
        <p:spPr>
          <a:xfrm>
            <a:off x="365760" y="3794760"/>
            <a:ext cx="64008" cy="8686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9" name="Text 17"/>
          <p:cNvSpPr/>
          <p:nvPr/>
        </p:nvSpPr>
        <p:spPr>
          <a:xfrm>
            <a:off x="502920" y="3840480"/>
            <a:ext cx="37947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Formal analysis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02920" y="4178808"/>
            <a:ext cx="37947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validated or ran quality checks on the data structure.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663440" y="3794760"/>
            <a:ext cx="402336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22" name="Shape 20"/>
          <p:cNvSpPr/>
          <p:nvPr/>
        </p:nvSpPr>
        <p:spPr>
          <a:xfrm>
            <a:off x="4663440" y="3794760"/>
            <a:ext cx="64008" cy="8686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23" name="Text 21"/>
          <p:cNvSpPr/>
          <p:nvPr/>
        </p:nvSpPr>
        <p:spPr>
          <a:xfrm>
            <a:off x="4800600" y="3840480"/>
            <a:ext cx="37947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Project admin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800600" y="4178808"/>
            <a:ext cx="3794760" cy="4389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coordinated data governance and access workflows.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65760" y="48006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= Core stewardship roles   ★ = Additional eligible roles depending on contribution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496194" y="0"/>
            <a:ext cx="647806" cy="51435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8487177" cy="457200"/>
          </a:xfrm>
          <a:prstGeom prst="rect">
            <a:avLst/>
          </a:prstGeom>
          <a:solidFill>
            <a:srgbClr val="0D2D50"/>
          </a:solidFill>
          <a:ln w="12700">
            <a:solidFill>
              <a:srgbClr val="0D2D5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conclude…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5943600" cy="45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3714" y="1504888"/>
            <a:ext cx="841248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🌉  Data articles bridge invisible stewardship work and visible academic success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3714" y="2374469"/>
            <a:ext cx="841248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They protect the research and ensure long-term reproducibility and trust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3714" y="3244050"/>
            <a:ext cx="841248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They provide proper credit to curators/stewards through authorship roles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3714" y="4113632"/>
            <a:ext cx="841248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 They accelerate the progress of research through FAIR, reusable data</a:t>
            </a:r>
            <a:endParaRPr lang="en-US" sz="2000" dirty="0"/>
          </a:p>
        </p:txBody>
      </p:sp>
      <p:sp>
        <p:nvSpPr>
          <p:cNvPr id="13" name="Text 3">
            <a:extLst>
              <a:ext uri="{FF2B5EF4-FFF2-40B4-BE49-F238E27FC236}">
                <a16:creationId xmlns:a16="http://schemas.microsoft.com/office/drawing/2014/main" id="{26457B42-1103-B73C-901B-1C573EBEBF2B}"/>
              </a:ext>
            </a:extLst>
          </p:cNvPr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rgbClr val="0D2D50"/>
          </a:solidFill>
          <a:ln w="12700">
            <a:solidFill>
              <a:srgbClr val="0D2D5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2240280"/>
            <a:ext cx="9144000" cy="914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457200" y="365760"/>
            <a:ext cx="8229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302657" y="31192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Laura Sbaffi</a:t>
            </a:r>
          </a:p>
          <a:p>
            <a:pPr marL="0" indent="0" algn="ctr">
              <a:buNone/>
            </a:pPr>
            <a:r>
              <a:rPr lang="en-US" sz="1500" b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(l.sbaffi@sheffield.ac.uk)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view from the Editor’s desk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20040" y="1188720"/>
            <a:ext cx="64008" cy="3474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777240" y="13716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57200" y="2011680"/>
            <a:ext cx="242316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Behind the scenes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514600"/>
            <a:ext cx="2423160" cy="19659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Editors witness what most researchers never see: the gaps between intention and good practice in data sharing.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200400" y="118872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3200400" y="1188720"/>
            <a:ext cx="64008" cy="3474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3657600" y="13716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🚫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337560" y="2011680"/>
            <a:ext cx="242316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available on request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37560" y="2514600"/>
            <a:ext cx="2423160" cy="19659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Papers show data availability “upon request”, but this is effectively where data go to die, because most requests go unanswered.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080760" y="1188720"/>
            <a:ext cx="26517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6080760" y="1188720"/>
            <a:ext cx="64008" cy="3474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537960" y="13716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💡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217920" y="2011680"/>
            <a:ext cx="242316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credit gap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17920" y="2514600"/>
            <a:ext cx="2423160" cy="19659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 have amazing datasets but do not know how to get academic credit for the effort of curation. This is where data articles come in.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where credit is due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3200400" cy="3474720"/>
          </a:xfrm>
          <a:prstGeom prst="rect">
            <a:avLst/>
          </a:prstGeom>
          <a:solidFill>
            <a:srgbClr val="0A2342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365760" y="1463040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25%</a:t>
            </a:r>
            <a:r>
              <a:rPr lang="en-US" sz="2800" b="1" baseline="300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</a:t>
            </a:r>
            <a:endParaRPr lang="en-US" sz="4800" baseline="30000" dirty="0"/>
          </a:p>
        </p:txBody>
      </p:sp>
      <p:sp>
        <p:nvSpPr>
          <p:cNvPr id="8" name="Text 6"/>
          <p:cNvSpPr/>
          <p:nvPr/>
        </p:nvSpPr>
        <p:spPr>
          <a:xfrm>
            <a:off x="365760" y="283464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in citations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papers with linked data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3979568"/>
            <a:ext cx="3200400" cy="379927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not just altruism, but career strategy!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886200" y="1188720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1" name="Shape 9"/>
          <p:cNvSpPr/>
          <p:nvPr/>
        </p:nvSpPr>
        <p:spPr>
          <a:xfrm>
            <a:off x="3886200" y="1188720"/>
            <a:ext cx="64008" cy="10515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2" name="Text 10"/>
          <p:cNvSpPr/>
          <p:nvPr/>
        </p:nvSpPr>
        <p:spPr>
          <a:xfrm>
            <a:off x="4041648" y="1234440"/>
            <a:ext cx="457200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🚧 The barrier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041648" y="1600200"/>
            <a:ext cx="457200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biggest obstacle to open data is the </a:t>
            </a:r>
            <a:r>
              <a:rPr lang="en-US" sz="1400" i="1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in it for me?</a:t>
            </a: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factor.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886200" y="2377440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5" name="Shape 13"/>
          <p:cNvSpPr/>
          <p:nvPr/>
        </p:nvSpPr>
        <p:spPr>
          <a:xfrm>
            <a:off x="3886200" y="2377440"/>
            <a:ext cx="64008" cy="10515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6" name="Text 14"/>
          <p:cNvSpPr/>
          <p:nvPr/>
        </p:nvSpPr>
        <p:spPr>
          <a:xfrm>
            <a:off x="4041648" y="2423160"/>
            <a:ext cx="457200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Standalone publication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041648" y="2788920"/>
            <a:ext cx="457200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data article provides a citable DOI - unlike a footnote in a primary paper, it is a first-class scholarly output.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886200" y="3566160"/>
            <a:ext cx="48920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 sz="2000"/>
          </a:p>
        </p:txBody>
      </p:sp>
      <p:sp>
        <p:nvSpPr>
          <p:cNvPr id="19" name="Shape 17"/>
          <p:cNvSpPr/>
          <p:nvPr/>
        </p:nvSpPr>
        <p:spPr>
          <a:xfrm>
            <a:off x="3886200" y="3566160"/>
            <a:ext cx="64008" cy="10515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20" name="Text 18"/>
          <p:cNvSpPr/>
          <p:nvPr/>
        </p:nvSpPr>
        <p:spPr>
          <a:xfrm>
            <a:off x="4041648" y="3611880"/>
            <a:ext cx="4572000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Visible impact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041648" y="3977640"/>
            <a:ext cx="4572000" cy="5943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 boost is real. Linked data = more visibility, more reuse, more co-authorship opportunities.</a:t>
            </a:r>
            <a:endParaRPr lang="en-US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99E444-AE11-15A9-BC56-F4ADFCC36F6E}"/>
              </a:ext>
            </a:extLst>
          </p:cNvPr>
          <p:cNvSpPr txBox="1"/>
          <p:nvPr/>
        </p:nvSpPr>
        <p:spPr>
          <a:xfrm>
            <a:off x="306049" y="4752201"/>
            <a:ext cx="71465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*</a:t>
            </a:r>
            <a:r>
              <a:rPr lang="en-GB" sz="1000" dirty="0" err="1"/>
              <a:t>Colavizza</a:t>
            </a:r>
            <a:r>
              <a:rPr lang="en-GB" sz="1000" dirty="0"/>
              <a:t> et al., 2020. The citation advantage of linking publications to research data. </a:t>
            </a:r>
            <a:r>
              <a:rPr lang="en-GB" sz="1000" dirty="0">
                <a:hlinkClick r:id="rId3"/>
              </a:rPr>
              <a:t>https://doi.org/10.1371/journal.pone.0230416</a:t>
            </a:r>
            <a:r>
              <a:rPr lang="en-GB" sz="1000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Enhancing reproducibility and trust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291745"/>
            <a:ext cx="39319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65760" y="1291745"/>
            <a:ext cx="64008" cy="347472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02920" y="1383185"/>
            <a:ext cx="36576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1840385"/>
            <a:ext cx="3657600" cy="12801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health studies, complex algorithms and sensitive patient metrics create a 'black box' problem. If the data are opaque, the science is not reproducible, and trust erodes.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3166265"/>
            <a:ext cx="3657600" cy="36576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502920" y="3257705"/>
            <a:ext cx="3657600" cy="12801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chemeClr val="accent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standard 6-8,000-word results paper simply does not have room for full data provenance!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572000" y="1298184"/>
            <a:ext cx="4206240" cy="3474720"/>
          </a:xfrm>
          <a:prstGeom prst="rect">
            <a:avLst/>
          </a:prstGeom>
          <a:solidFill>
            <a:srgbClr val="0A2342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4709160" y="1383185"/>
            <a:ext cx="388620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data article solution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709160" y="1976253"/>
            <a:ext cx="388620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A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data provenance in full detail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09160" y="2570613"/>
            <a:ext cx="388620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A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how data were cleaned and processed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709160" y="3164973"/>
            <a:ext cx="388620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A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sensor calibrations and methodology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709160" y="3759333"/>
            <a:ext cx="388620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4A0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</a:t>
            </a: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chain of custody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research data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on the research lifecycle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11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771BBEC-6A62-6501-54A8-837F7A4FF9A4}"/>
              </a:ext>
            </a:extLst>
          </p:cNvPr>
          <p:cNvGrpSpPr/>
          <p:nvPr/>
        </p:nvGrpSpPr>
        <p:grpSpPr>
          <a:xfrm>
            <a:off x="320040" y="1337469"/>
            <a:ext cx="8412480" cy="3383280"/>
            <a:chOff x="320040" y="1234440"/>
            <a:chExt cx="8412480" cy="3383280"/>
          </a:xfrm>
        </p:grpSpPr>
        <p:sp>
          <p:nvSpPr>
            <p:cNvPr id="6" name="Shape 4"/>
            <p:cNvSpPr/>
            <p:nvPr/>
          </p:nvSpPr>
          <p:spPr>
            <a:xfrm>
              <a:off x="2148840" y="2423160"/>
              <a:ext cx="320040" cy="36576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 5"/>
            <p:cNvSpPr/>
            <p:nvPr/>
          </p:nvSpPr>
          <p:spPr>
            <a:xfrm>
              <a:off x="2261061" y="2116974"/>
              <a:ext cx="365760" cy="6400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600" dirty="0">
                  <a:solidFill>
                    <a:srgbClr val="0D7377"/>
                  </a:solidFill>
                </a:rPr>
                <a:t>▶</a:t>
              </a:r>
              <a:endParaRPr lang="en-US" sz="1600" dirty="0"/>
            </a:p>
          </p:txBody>
        </p:sp>
        <p:sp>
          <p:nvSpPr>
            <p:cNvPr id="8" name="Shape 6"/>
            <p:cNvSpPr/>
            <p:nvPr/>
          </p:nvSpPr>
          <p:spPr>
            <a:xfrm>
              <a:off x="320040" y="1234440"/>
              <a:ext cx="1828800" cy="338328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8EEF4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Shape 7"/>
            <p:cNvSpPr/>
            <p:nvPr/>
          </p:nvSpPr>
          <p:spPr>
            <a:xfrm>
              <a:off x="320040" y="1234440"/>
              <a:ext cx="64008" cy="3383280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Shape 8"/>
            <p:cNvSpPr/>
            <p:nvPr/>
          </p:nvSpPr>
          <p:spPr>
            <a:xfrm>
              <a:off x="868680" y="1371600"/>
              <a:ext cx="731520" cy="731520"/>
            </a:xfrm>
            <a:prstGeom prst="ellipse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 9"/>
            <p:cNvSpPr/>
            <p:nvPr/>
          </p:nvSpPr>
          <p:spPr>
            <a:xfrm>
              <a:off x="868680" y="1371600"/>
              <a:ext cx="731520" cy="7315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8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</a:t>
              </a:r>
              <a:endParaRPr lang="en-US" sz="1800" dirty="0"/>
            </a:p>
          </p:txBody>
        </p:sp>
        <p:sp>
          <p:nvSpPr>
            <p:cNvPr id="12" name="Text 10"/>
            <p:cNvSpPr/>
            <p:nvPr/>
          </p:nvSpPr>
          <p:spPr>
            <a:xfrm>
              <a:off x="429768" y="2194560"/>
              <a:ext cx="1627632" cy="594360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0A234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Publish data article</a:t>
              </a:r>
              <a:endParaRPr lang="en-US" sz="1400" dirty="0"/>
            </a:p>
          </p:txBody>
        </p:sp>
        <p:sp>
          <p:nvSpPr>
            <p:cNvPr id="13" name="Text 11"/>
            <p:cNvSpPr/>
            <p:nvPr/>
          </p:nvSpPr>
          <p:spPr>
            <a:xfrm>
              <a:off x="456368" y="2834640"/>
              <a:ext cx="1627632" cy="164592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rgbClr val="1A27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Signal high-quality, validated data to the community.</a:t>
              </a:r>
              <a:endParaRPr lang="en-US" sz="1400" dirty="0"/>
            </a:p>
          </p:txBody>
        </p:sp>
        <p:sp>
          <p:nvSpPr>
            <p:cNvPr id="14" name="Shape 12"/>
            <p:cNvSpPr/>
            <p:nvPr/>
          </p:nvSpPr>
          <p:spPr>
            <a:xfrm>
              <a:off x="4343400" y="2423160"/>
              <a:ext cx="320040" cy="36576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 13"/>
            <p:cNvSpPr/>
            <p:nvPr/>
          </p:nvSpPr>
          <p:spPr>
            <a:xfrm>
              <a:off x="4455621" y="2123901"/>
              <a:ext cx="365760" cy="6400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600" dirty="0">
                  <a:solidFill>
                    <a:srgbClr val="0D7377"/>
                  </a:solidFill>
                </a:rPr>
                <a:t>▶</a:t>
              </a:r>
              <a:endParaRPr lang="en-US" sz="1600" dirty="0"/>
            </a:p>
          </p:txBody>
        </p:sp>
        <p:sp>
          <p:nvSpPr>
            <p:cNvPr id="16" name="Shape 14"/>
            <p:cNvSpPr/>
            <p:nvPr/>
          </p:nvSpPr>
          <p:spPr>
            <a:xfrm>
              <a:off x="2514600" y="1234440"/>
              <a:ext cx="1828800" cy="338328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8EEF4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Shape 15"/>
            <p:cNvSpPr/>
            <p:nvPr/>
          </p:nvSpPr>
          <p:spPr>
            <a:xfrm>
              <a:off x="2514600" y="1234440"/>
              <a:ext cx="64008" cy="3383280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Shape 16"/>
            <p:cNvSpPr/>
            <p:nvPr/>
          </p:nvSpPr>
          <p:spPr>
            <a:xfrm>
              <a:off x="3063240" y="1371600"/>
              <a:ext cx="731520" cy="731520"/>
            </a:xfrm>
            <a:prstGeom prst="ellipse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 17"/>
            <p:cNvSpPr/>
            <p:nvPr/>
          </p:nvSpPr>
          <p:spPr>
            <a:xfrm>
              <a:off x="3063240" y="1371600"/>
              <a:ext cx="731520" cy="7315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8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2</a:t>
              </a:r>
              <a:endParaRPr lang="en-US" sz="1800" dirty="0"/>
            </a:p>
          </p:txBody>
        </p:sp>
        <p:sp>
          <p:nvSpPr>
            <p:cNvPr id="20" name="Text 18"/>
            <p:cNvSpPr/>
            <p:nvPr/>
          </p:nvSpPr>
          <p:spPr>
            <a:xfrm>
              <a:off x="2624328" y="2194560"/>
              <a:ext cx="1627632" cy="594360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0A234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Build reputation</a:t>
              </a:r>
              <a:endParaRPr lang="en-US" sz="1400" dirty="0"/>
            </a:p>
          </p:txBody>
        </p:sp>
        <p:sp>
          <p:nvSpPr>
            <p:cNvPr id="21" name="Text 19"/>
            <p:cNvSpPr/>
            <p:nvPr/>
          </p:nvSpPr>
          <p:spPr>
            <a:xfrm>
              <a:off x="2650928" y="2834640"/>
              <a:ext cx="1627632" cy="164592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rgbClr val="1A27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Your dataset becomes a 'calling card' for future collaborations.</a:t>
              </a:r>
              <a:endParaRPr lang="en-US" sz="1400" dirty="0"/>
            </a:p>
          </p:txBody>
        </p:sp>
        <p:sp>
          <p:nvSpPr>
            <p:cNvPr id="22" name="Shape 20"/>
            <p:cNvSpPr/>
            <p:nvPr/>
          </p:nvSpPr>
          <p:spPr>
            <a:xfrm>
              <a:off x="6537960" y="2423160"/>
              <a:ext cx="320040" cy="36576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 21"/>
            <p:cNvSpPr/>
            <p:nvPr/>
          </p:nvSpPr>
          <p:spPr>
            <a:xfrm>
              <a:off x="6650181" y="2123901"/>
              <a:ext cx="365760" cy="6400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1600" dirty="0">
                  <a:solidFill>
                    <a:srgbClr val="0D7377"/>
                  </a:solidFill>
                </a:rPr>
                <a:t>▶</a:t>
              </a:r>
              <a:endParaRPr lang="en-US" sz="1600" dirty="0"/>
            </a:p>
          </p:txBody>
        </p:sp>
        <p:sp>
          <p:nvSpPr>
            <p:cNvPr id="24" name="Shape 22"/>
            <p:cNvSpPr/>
            <p:nvPr/>
          </p:nvSpPr>
          <p:spPr>
            <a:xfrm>
              <a:off x="4709160" y="1234440"/>
              <a:ext cx="1828800" cy="338328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8EEF4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Shape 23"/>
            <p:cNvSpPr/>
            <p:nvPr/>
          </p:nvSpPr>
          <p:spPr>
            <a:xfrm>
              <a:off x="4709160" y="1234440"/>
              <a:ext cx="64008" cy="3383280"/>
            </a:xfrm>
            <a:prstGeom prst="rect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Shape 24"/>
            <p:cNvSpPr/>
            <p:nvPr/>
          </p:nvSpPr>
          <p:spPr>
            <a:xfrm>
              <a:off x="5257800" y="1371600"/>
              <a:ext cx="731520" cy="731520"/>
            </a:xfrm>
            <a:prstGeom prst="ellipse">
              <a:avLst/>
            </a:prstGeom>
            <a:solidFill>
              <a:srgbClr val="0D7377"/>
            </a:solidFill>
            <a:ln w="12700">
              <a:solidFill>
                <a:srgbClr val="0D7377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 25"/>
            <p:cNvSpPr/>
            <p:nvPr/>
          </p:nvSpPr>
          <p:spPr>
            <a:xfrm>
              <a:off x="5257800" y="1371600"/>
              <a:ext cx="731520" cy="7315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8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3</a:t>
              </a:r>
              <a:endParaRPr lang="en-US" sz="1800" dirty="0"/>
            </a:p>
          </p:txBody>
        </p:sp>
        <p:sp>
          <p:nvSpPr>
            <p:cNvPr id="28" name="Text 26"/>
            <p:cNvSpPr/>
            <p:nvPr/>
          </p:nvSpPr>
          <p:spPr>
            <a:xfrm>
              <a:off x="4818888" y="2194560"/>
              <a:ext cx="1627632" cy="594360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0A234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Attract partners</a:t>
              </a:r>
              <a:endParaRPr lang="en-US" sz="1400" dirty="0"/>
            </a:p>
          </p:txBody>
        </p:sp>
        <p:sp>
          <p:nvSpPr>
            <p:cNvPr id="29" name="Text 27"/>
            <p:cNvSpPr/>
            <p:nvPr/>
          </p:nvSpPr>
          <p:spPr>
            <a:xfrm>
              <a:off x="4842995" y="2834640"/>
              <a:ext cx="1627632" cy="164592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rgbClr val="1A27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National and global researchers identify your work.</a:t>
              </a:r>
              <a:endParaRPr lang="en-US" sz="1400" dirty="0"/>
            </a:p>
          </p:txBody>
        </p:sp>
        <p:sp>
          <p:nvSpPr>
            <p:cNvPr id="30" name="Shape 28"/>
            <p:cNvSpPr/>
            <p:nvPr/>
          </p:nvSpPr>
          <p:spPr>
            <a:xfrm>
              <a:off x="6903720" y="1234440"/>
              <a:ext cx="1828800" cy="338328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E8EEF4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Shape 29"/>
            <p:cNvSpPr/>
            <p:nvPr/>
          </p:nvSpPr>
          <p:spPr>
            <a:xfrm>
              <a:off x="6903720" y="1234440"/>
              <a:ext cx="64008" cy="3383280"/>
            </a:xfrm>
            <a:prstGeom prst="rect">
              <a:avLst/>
            </a:prstGeom>
            <a:solidFill>
              <a:srgbClr val="F5A623"/>
            </a:solidFill>
            <a:ln w="12700">
              <a:solidFill>
                <a:srgbClr val="F5A623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Shape 30"/>
            <p:cNvSpPr/>
            <p:nvPr/>
          </p:nvSpPr>
          <p:spPr>
            <a:xfrm>
              <a:off x="7452360" y="1371600"/>
              <a:ext cx="731520" cy="731520"/>
            </a:xfrm>
            <a:prstGeom prst="ellipse">
              <a:avLst/>
            </a:prstGeom>
            <a:solidFill>
              <a:srgbClr val="F5A623"/>
            </a:solidFill>
            <a:ln w="12700">
              <a:solidFill>
                <a:srgbClr val="F5A623"/>
              </a:solidFill>
              <a:prstDash val="soli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 31"/>
            <p:cNvSpPr/>
            <p:nvPr/>
          </p:nvSpPr>
          <p:spPr>
            <a:xfrm>
              <a:off x="7452360" y="1371600"/>
              <a:ext cx="731520" cy="7315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800" b="1" dirty="0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4</a:t>
              </a:r>
              <a:endParaRPr lang="en-US" sz="1800" dirty="0"/>
            </a:p>
          </p:txBody>
        </p:sp>
        <p:sp>
          <p:nvSpPr>
            <p:cNvPr id="34" name="Text 32"/>
            <p:cNvSpPr/>
            <p:nvPr/>
          </p:nvSpPr>
          <p:spPr>
            <a:xfrm>
              <a:off x="7013448" y="2194560"/>
              <a:ext cx="1627632" cy="594360"/>
            </a:xfrm>
            <a:prstGeom prst="rect">
              <a:avLst/>
            </a:prstGeom>
            <a:noFill/>
            <a:ln/>
          </p:spPr>
          <p:txBody>
            <a:bodyPr wrap="square" lIns="25400" tIns="25400" rIns="25400" bIns="2540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0A2342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Co-authorship opportunities</a:t>
              </a:r>
              <a:endParaRPr lang="en-US" sz="1400" dirty="0"/>
            </a:p>
          </p:txBody>
        </p:sp>
        <p:sp>
          <p:nvSpPr>
            <p:cNvPr id="35" name="Text 33"/>
            <p:cNvSpPr/>
            <p:nvPr/>
          </p:nvSpPr>
          <p:spPr>
            <a:xfrm>
              <a:off x="7013448" y="2834640"/>
              <a:ext cx="1627632" cy="164592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0" indent="0" algn="ctr">
                <a:buNone/>
              </a:pPr>
              <a:r>
                <a:rPr lang="en-US" sz="1400" dirty="0">
                  <a:solidFill>
                    <a:srgbClr val="1A27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Meta-analyses and secondary studies you could not run yourself.</a:t>
              </a:r>
              <a:endParaRPr lang="en-US" sz="14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"Gold Standard" dataset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1965960" cy="914400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320040" y="11430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4200" dirty="0"/>
          </a:p>
        </p:txBody>
      </p:sp>
      <p:sp>
        <p:nvSpPr>
          <p:cNvPr id="8" name="Shape 6"/>
          <p:cNvSpPr/>
          <p:nvPr/>
        </p:nvSpPr>
        <p:spPr>
          <a:xfrm>
            <a:off x="320040" y="2057400"/>
            <a:ext cx="196596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9" name="Text 7"/>
          <p:cNvSpPr/>
          <p:nvPr/>
        </p:nvSpPr>
        <p:spPr>
          <a:xfrm>
            <a:off x="320040" y="205740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Findable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20040" y="2514600"/>
            <a:ext cx="19659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11482" y="2578608"/>
            <a:ext cx="182880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metadata, persistent identifiers, indexed in searchable resources.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468880" y="1143000"/>
            <a:ext cx="1965960" cy="91440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2468880" y="11430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4200" dirty="0"/>
          </a:p>
        </p:txBody>
      </p:sp>
      <p:sp>
        <p:nvSpPr>
          <p:cNvPr id="14" name="Shape 12"/>
          <p:cNvSpPr/>
          <p:nvPr/>
        </p:nvSpPr>
        <p:spPr>
          <a:xfrm>
            <a:off x="2468880" y="2057400"/>
            <a:ext cx="196596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5" name="Text 13"/>
          <p:cNvSpPr/>
          <p:nvPr/>
        </p:nvSpPr>
        <p:spPr>
          <a:xfrm>
            <a:off x="2468880" y="205740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Accessible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468880" y="2514600"/>
            <a:ext cx="19659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2560322" y="2578608"/>
            <a:ext cx="182880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protocols, clear licensing, access conditions transparent.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617720" y="1143000"/>
            <a:ext cx="1965960" cy="914400"/>
          </a:xfrm>
          <a:prstGeom prst="rect">
            <a:avLst/>
          </a:prstGeom>
          <a:solidFill>
            <a:srgbClr val="14A085"/>
          </a:solidFill>
          <a:ln w="12700">
            <a:solidFill>
              <a:srgbClr val="14A085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4617720" y="11430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endParaRPr lang="en-US" sz="4200" dirty="0"/>
          </a:p>
        </p:txBody>
      </p:sp>
      <p:sp>
        <p:nvSpPr>
          <p:cNvPr id="20" name="Shape 18"/>
          <p:cNvSpPr/>
          <p:nvPr/>
        </p:nvSpPr>
        <p:spPr>
          <a:xfrm>
            <a:off x="4617720" y="2057400"/>
            <a:ext cx="196596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21" name="Text 19"/>
          <p:cNvSpPr/>
          <p:nvPr/>
        </p:nvSpPr>
        <p:spPr>
          <a:xfrm>
            <a:off x="4617720" y="205740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Interoperable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617720" y="2514600"/>
            <a:ext cx="19659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4709162" y="2578608"/>
            <a:ext cx="182880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formats (.csv, .txt), controlled vocabularies, ontologies, etc.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766560" y="1143000"/>
            <a:ext cx="1965960" cy="914400"/>
          </a:xfrm>
          <a:prstGeom prst="rect">
            <a:avLst/>
          </a:prstGeom>
          <a:solidFill>
            <a:srgbClr val="0A7C63"/>
          </a:solidFill>
          <a:ln w="12700">
            <a:solidFill>
              <a:srgbClr val="0A7C6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/>
          <p:cNvSpPr/>
          <p:nvPr/>
        </p:nvSpPr>
        <p:spPr>
          <a:xfrm>
            <a:off x="6766560" y="114300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4200" dirty="0"/>
          </a:p>
        </p:txBody>
      </p:sp>
      <p:sp>
        <p:nvSpPr>
          <p:cNvPr id="26" name="Shape 24"/>
          <p:cNvSpPr/>
          <p:nvPr/>
        </p:nvSpPr>
        <p:spPr>
          <a:xfrm>
            <a:off x="6766560" y="2057400"/>
            <a:ext cx="1965960" cy="4572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27" name="Text 25"/>
          <p:cNvSpPr/>
          <p:nvPr/>
        </p:nvSpPr>
        <p:spPr>
          <a:xfrm>
            <a:off x="6766560" y="205740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Reusable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766560" y="2514600"/>
            <a:ext cx="196596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9" name="Text 27"/>
          <p:cNvSpPr/>
          <p:nvPr/>
        </p:nvSpPr>
        <p:spPr>
          <a:xfrm>
            <a:off x="6839712" y="2578608"/>
            <a:ext cx="182880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 provenance, clear usage licence, robust Data Dictionary.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320040" y="4462272"/>
            <a:ext cx="8503920" cy="5029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1" name="Text 29"/>
          <p:cNvSpPr/>
          <p:nvPr/>
        </p:nvSpPr>
        <p:spPr>
          <a:xfrm>
            <a:off x="320040" y="4462272"/>
            <a:ext cx="8503920" cy="5029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Note: If a stranger cannot understand your column headers without asking you, the data are not ready for publication.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the right home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291105"/>
            <a:ext cx="393192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20040" y="1291105"/>
            <a:ext cx="64008" cy="356616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320040" y="1291105"/>
            <a:ext cx="3931920" cy="64008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20040" y="1291105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journals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457200" y="2022625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e.g., Scientific Data (Nature)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461537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Broad, generalist audience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2900449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Reach data scientists and methodologists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339361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Strong indexing across disciplines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3778273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Best for universal methodology datasets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4217185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Discovery across research communities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023360" y="2342665"/>
            <a:ext cx="1005840" cy="100584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4023360" y="2342665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A2342"/>
                </a:solidFill>
              </a:rPr>
              <a:t>VS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4892040" y="1291105"/>
            <a:ext cx="393192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4892040" y="1291105"/>
            <a:ext cx="64008" cy="356616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4892040" y="1291105"/>
            <a:ext cx="3931920" cy="64008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892040" y="1291105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journals with ‘data tracks’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5029200" y="2516059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Specialist audience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29200" y="2941341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Reach clinicians and health tech experts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29200" y="3366623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Domain-specific editorial standards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029200" y="3791905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Best for clinical and health datasets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29200" y="4217185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In-context with research community</a:t>
            </a:r>
            <a:endParaRPr lang="en-US" sz="1200" dirty="0"/>
          </a:p>
        </p:txBody>
      </p:sp>
      <p:sp>
        <p:nvSpPr>
          <p:cNvPr id="29" name="Text 21">
            <a:extLst>
              <a:ext uri="{FF2B5EF4-FFF2-40B4-BE49-F238E27FC236}">
                <a16:creationId xmlns:a16="http://schemas.microsoft.com/office/drawing/2014/main" id="{BD49D769-FB16-0D5B-6ABE-CF9D37DC81CE}"/>
              </a:ext>
            </a:extLst>
          </p:cNvPr>
          <p:cNvSpPr/>
          <p:nvPr/>
        </p:nvSpPr>
        <p:spPr>
          <a:xfrm>
            <a:off x="5029200" y="2090777"/>
            <a:ext cx="365760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e.g., </a:t>
            </a:r>
            <a:r>
              <a:rPr lang="en-US" sz="1200" dirty="0" err="1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GigaScience</a:t>
            </a:r>
            <a:r>
              <a:rPr lang="en-US" sz="12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(Oxford University Press)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863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pitfalls to avoid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65760" y="1188720"/>
            <a:ext cx="64008" cy="11430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548640" y="1325880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🗑️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417320" y="1280160"/>
            <a:ext cx="2286000" cy="41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The data dump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417320" y="1691640"/>
            <a:ext cx="7178040" cy="548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uploading 50 unlabelled Excel files! Each file needs context, structure, and a clear naming convention that makes purpose obvious.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2450592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365760" y="2450592"/>
            <a:ext cx="64008" cy="11430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48640" y="2587752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⚠️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1417320" y="2542032"/>
            <a:ext cx="2286000" cy="41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Proprietary formats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417320" y="2953512"/>
            <a:ext cx="7178040" cy="548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open formats: .csv instead of .xlsx, .txt instead of .docx. Proprietary formats create barriers for reuse and long-term access.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712464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365760" y="3712464"/>
            <a:ext cx="64008" cy="11430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548640" y="3849624"/>
            <a:ext cx="7315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🔒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1417320" y="3803904"/>
            <a:ext cx="2286000" cy="41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The privacy paradox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17320" y="4215384"/>
            <a:ext cx="7178040" cy="548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health data, de-identification is non-negotiable. A paper with even a 1% risk of Personally Identifiable Information leakage will be rejected.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365760" y="73152"/>
            <a:ext cx="78638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"Before and After" comparison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164592" y="1024128"/>
            <a:ext cx="2011680" cy="384048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164592" y="102412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2331720" y="1024128"/>
            <a:ext cx="301752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2331720" y="102412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✗  The “messy" baseline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504688" y="1024128"/>
            <a:ext cx="3456432" cy="384048"/>
          </a:xfrm>
          <a:prstGeom prst="rect">
            <a:avLst/>
          </a:prstGeom>
          <a:solidFill>
            <a:srgbClr val="1B7A3E"/>
          </a:solidFill>
          <a:ln w="12700">
            <a:solidFill>
              <a:srgbClr val="1B7A3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504688" y="1024128"/>
            <a:ext cx="3456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✓  The “</a:t>
            </a: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ublication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-ready" standard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64592" y="1444752"/>
            <a:ext cx="2011680" cy="676656"/>
          </a:xfrm>
          <a:prstGeom prst="rect">
            <a:avLst/>
          </a:prstGeom>
          <a:solidFill>
            <a:srgbClr val="E8EEF4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164592" y="1444752"/>
            <a:ext cx="54864" cy="67665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274320" y="1444752"/>
            <a:ext cx="1847088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A234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📁  File Naming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331720" y="1444752"/>
            <a:ext cx="3017520" cy="676656"/>
          </a:xfrm>
          <a:prstGeom prst="rect">
            <a:avLst/>
          </a:prstGeom>
          <a:solidFill>
            <a:srgbClr val="FDECEA"/>
          </a:solidFill>
          <a:ln w="6350">
            <a:solidFill>
              <a:srgbClr val="F5C6C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2441448" y="1444752"/>
            <a:ext cx="2834640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7B2020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data_final_v2_USE_THIS.csv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504688" y="1444752"/>
            <a:ext cx="3456432" cy="676656"/>
          </a:xfrm>
          <a:prstGeom prst="rect">
            <a:avLst/>
          </a:prstGeom>
          <a:solidFill>
            <a:srgbClr val="E8F5E9"/>
          </a:solidFill>
          <a:ln w="6350">
            <a:solidFill>
              <a:srgbClr val="A8D5B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5614416" y="1444752"/>
            <a:ext cx="3273552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2024-05-12_glucose_monitor_raw_v01.csv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164592" y="2157984"/>
            <a:ext cx="201168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164592" y="2157984"/>
            <a:ext cx="54864" cy="67665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274320" y="2157984"/>
            <a:ext cx="1847088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A234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🔤  Headers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2331720" y="2157984"/>
            <a:ext cx="3017520" cy="676656"/>
          </a:xfrm>
          <a:prstGeom prst="rect">
            <a:avLst/>
          </a:prstGeom>
          <a:solidFill>
            <a:srgbClr val="FDECEA"/>
          </a:solidFill>
          <a:ln w="6350">
            <a:solidFill>
              <a:srgbClr val="F5C6C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2441448" y="2157984"/>
            <a:ext cx="2834640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7B2020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VAR1, VAR2, TEMP_C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5504688" y="2157984"/>
            <a:ext cx="3456432" cy="676656"/>
          </a:xfrm>
          <a:prstGeom prst="rect">
            <a:avLst/>
          </a:prstGeom>
          <a:solidFill>
            <a:srgbClr val="E8F5E9"/>
          </a:solidFill>
          <a:ln w="6350">
            <a:solidFill>
              <a:srgbClr val="A8D5B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5614416" y="2157984"/>
            <a:ext cx="3273552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Participant_ID, Timestamp_UTC, Skin_Temp_Celsius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164592" y="2871216"/>
            <a:ext cx="2011680" cy="676656"/>
          </a:xfrm>
          <a:prstGeom prst="rect">
            <a:avLst/>
          </a:prstGeom>
          <a:solidFill>
            <a:srgbClr val="E8EEF4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164592" y="2871216"/>
            <a:ext cx="54864" cy="67665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274320" y="2871216"/>
            <a:ext cx="1847088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A234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❓  Missing Data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2331720" y="2871216"/>
            <a:ext cx="3017520" cy="676656"/>
          </a:xfrm>
          <a:prstGeom prst="rect">
            <a:avLst/>
          </a:prstGeom>
          <a:solidFill>
            <a:srgbClr val="FDECEA"/>
          </a:solidFill>
          <a:ln w="6350">
            <a:solidFill>
              <a:srgbClr val="F5C6C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2441448" y="2871216"/>
            <a:ext cx="2834640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7B2020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Blank cells or mixed 0 and N/A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5504688" y="2871216"/>
            <a:ext cx="3456432" cy="676656"/>
          </a:xfrm>
          <a:prstGeom prst="rect">
            <a:avLst/>
          </a:prstGeom>
          <a:solidFill>
            <a:srgbClr val="E8F5E9"/>
          </a:solidFill>
          <a:ln w="6350">
            <a:solidFill>
              <a:srgbClr val="A8D5B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614416" y="2871216"/>
            <a:ext cx="3273552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Standardised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null codes (e.g., -999) with a key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164592" y="3584448"/>
            <a:ext cx="2011680" cy="676656"/>
          </a:xfrm>
          <a:prstGeom prst="rect">
            <a:avLst/>
          </a:prstGeom>
          <a:solidFill>
            <a:srgbClr val="FFFFFF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164592" y="3584448"/>
            <a:ext cx="54864" cy="67665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274320" y="3584448"/>
            <a:ext cx="1847088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A234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📄  README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2331720" y="3584448"/>
            <a:ext cx="3017520" cy="676656"/>
          </a:xfrm>
          <a:prstGeom prst="rect">
            <a:avLst/>
          </a:prstGeom>
          <a:solidFill>
            <a:srgbClr val="FDECEA"/>
          </a:solidFill>
          <a:ln w="6350">
            <a:solidFill>
              <a:srgbClr val="F5C6C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2441448" y="3584448"/>
            <a:ext cx="2834640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7B2020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"Data for my paper."  (2-sentence .txt file)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hape 37"/>
          <p:cNvSpPr/>
          <p:nvPr/>
        </p:nvSpPr>
        <p:spPr>
          <a:xfrm>
            <a:off x="5504688" y="3584448"/>
            <a:ext cx="3456432" cy="676656"/>
          </a:xfrm>
          <a:prstGeom prst="rect">
            <a:avLst/>
          </a:prstGeom>
          <a:solidFill>
            <a:srgbClr val="E8F5E9"/>
          </a:solidFill>
          <a:ln w="6350">
            <a:solidFill>
              <a:srgbClr val="A8D5B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5614416" y="3584448"/>
            <a:ext cx="3273552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Structured Markdown: hardware specs, methodology, license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hape 39"/>
          <p:cNvSpPr/>
          <p:nvPr/>
        </p:nvSpPr>
        <p:spPr>
          <a:xfrm>
            <a:off x="164592" y="4297680"/>
            <a:ext cx="2011680" cy="676656"/>
          </a:xfrm>
          <a:prstGeom prst="rect">
            <a:avLst/>
          </a:prstGeom>
          <a:solidFill>
            <a:srgbClr val="E8EEF4"/>
          </a:solidFill>
          <a:ln w="6350">
            <a:solidFill>
              <a:srgbClr val="E8EEF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164592" y="4297680"/>
            <a:ext cx="54864" cy="67665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274320" y="4297680"/>
            <a:ext cx="1847088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A234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📖  Data Dictionary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2331720" y="4297680"/>
            <a:ext cx="3017520" cy="676656"/>
          </a:xfrm>
          <a:prstGeom prst="rect">
            <a:avLst/>
          </a:prstGeom>
          <a:solidFill>
            <a:srgbClr val="FDECEA"/>
          </a:solidFill>
          <a:ln w="6350">
            <a:solidFill>
              <a:srgbClr val="F5C6C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2441448" y="4297680"/>
            <a:ext cx="2834640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7B2020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Non-existent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5504688" y="4297680"/>
            <a:ext cx="3456432" cy="676656"/>
          </a:xfrm>
          <a:prstGeom prst="rect">
            <a:avLst/>
          </a:prstGeom>
          <a:solidFill>
            <a:srgbClr val="E8F5E9"/>
          </a:solidFill>
          <a:ln w="6350">
            <a:solidFill>
              <a:srgbClr val="A8D5B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5614416" y="4297680"/>
            <a:ext cx="3273552" cy="6766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B4A28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Separate .json or .csv defining every variable, unit and range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 3">
            <a:extLst>
              <a:ext uri="{FF2B5EF4-FFF2-40B4-BE49-F238E27FC236}">
                <a16:creationId xmlns:a16="http://schemas.microsoft.com/office/drawing/2014/main" id="{8F7E8612-848A-F73B-49AA-BB747A02C37E}"/>
              </a:ext>
            </a:extLst>
          </p:cNvPr>
          <p:cNvSpPr/>
          <p:nvPr/>
        </p:nvSpPr>
        <p:spPr>
          <a:xfrm>
            <a:off x="8046720" y="91440"/>
            <a:ext cx="1005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32E0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3010</TotalTime>
  <Words>1301</Words>
  <Application>Microsoft Office PowerPoint</Application>
  <PresentationFormat>On-screen Show (16:9)</PresentationFormat>
  <Paragraphs>177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Articles: From Invisible Work to Academic Impact</dc:title>
  <dc:subject>PptxGenJS Presentation</dc:subject>
  <dc:creator>PptxGenJS</dc:creator>
  <cp:lastModifiedBy>Laura Sbaffi</cp:lastModifiedBy>
  <cp:revision>11</cp:revision>
  <dcterms:created xsi:type="dcterms:W3CDTF">2026-02-24T14:00:34Z</dcterms:created>
  <dcterms:modified xsi:type="dcterms:W3CDTF">2026-03-09T08:21:02Z</dcterms:modified>
</cp:coreProperties>
</file>