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0"/>
  </p:notesMasterIdLst>
  <p:sldIdLst>
    <p:sldId id="264" r:id="rId3"/>
    <p:sldId id="257" r:id="rId4"/>
    <p:sldId id="258" r:id="rId5"/>
    <p:sldId id="259" r:id="rId6"/>
    <p:sldId id="262" r:id="rId7"/>
    <p:sldId id="261" r:id="rId8"/>
    <p:sldId id="260" r:id="rId9"/>
  </p:sldIdLst>
  <p:sldSz cx="9144000" cy="5143500" type="screen16x9"/>
  <p:notesSz cx="6858000" cy="9144000"/>
  <p:embeddedFontLst>
    <p:embeddedFont>
      <p:font typeface="Arial Bold" panose="020B0704020202020204" pitchFamily="34" charset="0"/>
      <p:bold r:id="rId11"/>
    </p:embeddedFont>
    <p:embeddedFont>
      <p:font typeface="Montserrat Bold" panose="00000800000000000000" pitchFamily="2" charset="0"/>
      <p:bold r:id="rId12"/>
    </p:embeddedFont>
    <p:embeddedFont>
      <p:font typeface="Source Sans Pro" panose="020B0503030403020204" pitchFamily="34" charset="0"/>
      <p:regular r:id="rId13"/>
      <p:bold r:id="rId14"/>
      <p:italic r:id="rId15"/>
      <p:boldItalic r:id="rId16"/>
    </p:embeddedFont>
    <p:embeddedFont>
      <p:font typeface="Verdana" panose="020B060403050404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12E786-214D-9152-7569-19F31A7AE330}" v="12" dt="2026-03-10T10:35:36.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64" autoAdjust="0"/>
  </p:normalViewPr>
  <p:slideViewPr>
    <p:cSldViewPr snapToGrid="0">
      <p:cViewPr varScale="1">
        <p:scale>
          <a:sx n="126" d="100"/>
          <a:sy n="126" d="100"/>
        </p:scale>
        <p:origin x="119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ley, Tom" userId="S::morleyt@lancaster.ac.uk::86f3c8f9-f1a7-48b4-9208-4cda130dffc9" providerId="AD" clId="Web-{D112E786-214D-9152-7569-19F31A7AE330}"/>
    <pc:docChg chg="modSld sldOrd">
      <pc:chgData name="Morley, Tom" userId="S::morleyt@lancaster.ac.uk::86f3c8f9-f1a7-48b4-9208-4cda130dffc9" providerId="AD" clId="Web-{D112E786-214D-9152-7569-19F31A7AE330}" dt="2026-03-10T10:35:36.246" v="23"/>
      <pc:docMkLst>
        <pc:docMk/>
      </pc:docMkLst>
      <pc:sldChg chg="modNotes">
        <pc:chgData name="Morley, Tom" userId="S::morleyt@lancaster.ac.uk::86f3c8f9-f1a7-48b4-9208-4cda130dffc9" providerId="AD" clId="Web-{D112E786-214D-9152-7569-19F31A7AE330}" dt="2026-03-10T10:33:17.446" v="22"/>
        <pc:sldMkLst>
          <pc:docMk/>
          <pc:sldMk cId="0" sldId="259"/>
        </pc:sldMkLst>
      </pc:sldChg>
      <pc:sldChg chg="ord">
        <pc:chgData name="Morley, Tom" userId="S::morleyt@lancaster.ac.uk::86f3c8f9-f1a7-48b4-9208-4cda130dffc9" providerId="AD" clId="Web-{D112E786-214D-9152-7569-19F31A7AE330}" dt="2026-03-10T10:35:36.246" v="23"/>
        <pc:sldMkLst>
          <pc:docMk/>
          <pc:sldMk cId="0" sldId="261"/>
        </pc:sldMkLst>
      </pc:sldChg>
      <pc:sldChg chg="modSp modNotes">
        <pc:chgData name="Morley, Tom" userId="S::morleyt@lancaster.ac.uk::86f3c8f9-f1a7-48b4-9208-4cda130dffc9" providerId="AD" clId="Web-{D112E786-214D-9152-7569-19F31A7AE330}" dt="2026-03-10T10:07:47.994" v="17" actId="1076"/>
        <pc:sldMkLst>
          <pc:docMk/>
          <pc:sldMk cId="0" sldId="264"/>
        </pc:sldMkLst>
        <pc:spChg chg="mod">
          <ac:chgData name="Morley, Tom" userId="S::morleyt@lancaster.ac.uk::86f3c8f9-f1a7-48b4-9208-4cda130dffc9" providerId="AD" clId="Web-{D112E786-214D-9152-7569-19F31A7AE330}" dt="2026-03-10T10:07:47.994" v="17" actId="1076"/>
          <ac:spMkLst>
            <pc:docMk/>
            <pc:sldMk cId="0" sldId="264"/>
            <ac:spMk id="13" creationId="{00000000-0000-0000-0000-000000000000}"/>
          </ac:spMkLst>
        </pc:spChg>
        <pc:spChg chg="mod">
          <ac:chgData name="Morley, Tom" userId="S::morleyt@lancaster.ac.uk::86f3c8f9-f1a7-48b4-9208-4cda130dffc9" providerId="AD" clId="Web-{D112E786-214D-9152-7569-19F31A7AE330}" dt="2026-03-10T10:07:27.493" v="12" actId="1076"/>
          <ac:spMkLst>
            <pc:docMk/>
            <pc:sldMk cId="0" sldId="264"/>
            <ac:spMk id="14" creationId="{00000000-0000-0000-0000-000000000000}"/>
          </ac:spMkLst>
        </pc:spChg>
        <pc:spChg chg="mod">
          <ac:chgData name="Morley, Tom" userId="S::morleyt@lancaster.ac.uk::86f3c8f9-f1a7-48b4-9208-4cda130dffc9" providerId="AD" clId="Web-{D112E786-214D-9152-7569-19F31A7AE330}" dt="2026-03-10T10:07:44.400" v="16" actId="1076"/>
          <ac:spMkLst>
            <pc:docMk/>
            <pc:sldMk cId="0" sldId="264"/>
            <ac:spMk id="15" creationId="{00000000-0000-0000-0000-000000000000}"/>
          </ac:spMkLst>
        </pc:spChg>
        <pc:spChg chg="mod">
          <ac:chgData name="Morley, Tom" userId="S::morleyt@lancaster.ac.uk::86f3c8f9-f1a7-48b4-9208-4cda130dffc9" providerId="AD" clId="Web-{D112E786-214D-9152-7569-19F31A7AE330}" dt="2026-03-10T10:07:20.274" v="11" actId="1076"/>
          <ac:spMkLst>
            <pc:docMk/>
            <pc:sldMk cId="0" sldId="264"/>
            <ac:spMk id="1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8cir.org.uk/training-and-events/upcoming-ev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GB"/>
              <a:t>Hello and thank you for joining us today for this workshop all around data journals </a:t>
            </a:r>
            <a:endParaRPr lang="en-US"/>
          </a:p>
          <a:p>
            <a:pPr marL="0" indent="0">
              <a:buNone/>
            </a:pPr>
            <a:endParaRPr lang="en-GB" dirty="0"/>
          </a:p>
          <a:p>
            <a:pPr marL="0" lvl="0" indent="0" algn="l" rtl="0">
              <a:spcBef>
                <a:spcPts val="0"/>
              </a:spcBef>
              <a:spcAft>
                <a:spcPts val="0"/>
              </a:spcAft>
              <a:buNone/>
            </a:pPr>
            <a:r>
              <a:rPr lang="en-GB" dirty="0"/>
              <a:t>[Intro - including explaining the initialisms! And also online so fine to be outside of N8 as well]</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This is our first event for this theme, so that’s why it’s so great to see everyone here, showing that there is demand and want for such a network.</a:t>
            </a:r>
          </a:p>
          <a:p>
            <a:endParaRPr lang="en-GB" dirty="0"/>
          </a:p>
        </p:txBody>
      </p:sp>
    </p:spTree>
    <p:extLst>
      <p:ext uri="{BB962C8B-B14F-4D97-AF65-F5344CB8AC3E}">
        <p14:creationId xmlns:p14="http://schemas.microsoft.com/office/powerpoint/2010/main" val="318246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cd8705910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cd8705910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there’s just a tiny bit of housekeeping to go through before we get going today which come from the N8 CIR code of conduct.</a:t>
            </a:r>
            <a:endParaRPr/>
          </a:p>
          <a:p>
            <a:pPr marL="0" lvl="0" indent="0" algn="l" rtl="0">
              <a:spcBef>
                <a:spcPts val="0"/>
              </a:spcBef>
              <a:spcAft>
                <a:spcPts val="0"/>
              </a:spcAft>
              <a:buNone/>
            </a:pPr>
            <a:endParaRPr/>
          </a:p>
          <a:p>
            <a:pPr marL="0" lvl="0" indent="0" algn="l" rtl="0">
              <a:spcBef>
                <a:spcPts val="0"/>
              </a:spcBef>
              <a:spcAft>
                <a:spcPts val="0"/>
              </a:spcAft>
              <a:buNone/>
            </a:pPr>
            <a:r>
              <a:rPr lang="en"/>
              <a:t>So the key takeaway points are please keep your microphone muted during the talks, we’ll have time for Q&amp;A at the end of each talk, so pop any questions in the Q&amp;A bit (it’s under the 9 dots on he bottom right), but also feel free to put any questions in the chat as well.</a:t>
            </a:r>
            <a:endParaRPr/>
          </a:p>
          <a:p>
            <a:pPr marL="0" lvl="0" indent="0" algn="l" rtl="0">
              <a:spcBef>
                <a:spcPts val="0"/>
              </a:spcBef>
              <a:spcAft>
                <a:spcPts val="0"/>
              </a:spcAft>
              <a:buNone/>
            </a:pPr>
            <a:endParaRPr/>
          </a:p>
          <a:p>
            <a:pPr marL="0" lvl="0" indent="0" algn="l" rtl="0">
              <a:spcBef>
                <a:spcPts val="0"/>
              </a:spcBef>
              <a:spcAft>
                <a:spcPts val="0"/>
              </a:spcAft>
              <a:buNone/>
            </a:pPr>
            <a:r>
              <a:rPr lang="en"/>
              <a:t>Everyone here is equally valued, so please be polite while others are asking questions and speaking.</a:t>
            </a:r>
            <a:endParaRPr/>
          </a:p>
          <a:p>
            <a:pPr marL="0" lvl="0" indent="0" algn="l" rtl="0">
              <a:spcBef>
                <a:spcPts val="0"/>
              </a:spcBef>
              <a:spcAft>
                <a:spcPts val="0"/>
              </a:spcAft>
              <a:buNone/>
            </a:pPr>
            <a:endParaRPr/>
          </a:p>
          <a:p>
            <a:pPr marL="0" lvl="0" indent="0" algn="l" rtl="0">
              <a:spcBef>
                <a:spcPts val="0"/>
              </a:spcBef>
              <a:spcAft>
                <a:spcPts val="0"/>
              </a:spcAft>
              <a:buNone/>
            </a:pPr>
            <a:r>
              <a:rPr lang="en"/>
              <a:t>And we’ll be recording the talks where we have permission, which will go on the webpage, but we will not be recording the Q&amp;A sessions, there are no wrong questions of course, but it’s just to allow and encourage any questions that people want to ask (if Q&amp;As are recorded of course these will be destroyed and not used).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cd8705910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cd8705910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quick overview of the N8 CIR, a collaboration of the eight northern universities to help accelerate progress in areas of research that are of strategic important to all partners.</a:t>
            </a:r>
            <a:endParaRPr/>
          </a:p>
          <a:p>
            <a:pPr marL="0" lvl="0" indent="0" algn="l" rtl="0">
              <a:spcBef>
                <a:spcPts val="0"/>
              </a:spcBef>
              <a:spcAft>
                <a:spcPts val="0"/>
              </a:spcAft>
              <a:buNone/>
            </a:pPr>
            <a:endParaRPr/>
          </a:p>
          <a:p>
            <a:pPr marL="0" lvl="0" indent="0" algn="l" rtl="0">
              <a:spcBef>
                <a:spcPts val="0"/>
              </a:spcBef>
              <a:spcAft>
                <a:spcPts val="0"/>
              </a:spcAft>
              <a:buNone/>
            </a:pPr>
            <a:r>
              <a:rPr lang="en"/>
              <a:t>It also looks to help and promote a wide range of professionals some of which are listed in the top right there (list them all out, software, infrastructure, digital research infrastructure)</a:t>
            </a:r>
            <a:endParaRPr/>
          </a:p>
          <a:p>
            <a:pPr marL="0" lvl="0" indent="0" algn="l" rtl="0">
              <a:spcBef>
                <a:spcPts val="0"/>
              </a:spcBef>
              <a:spcAft>
                <a:spcPts val="0"/>
              </a:spcAft>
              <a:buNone/>
            </a:pPr>
            <a:endParaRPr/>
          </a:p>
          <a:p>
            <a:pPr marL="0" lvl="0" indent="0" algn="l" rtl="0">
              <a:spcBef>
                <a:spcPts val="0"/>
              </a:spcBef>
              <a:spcAft>
                <a:spcPts val="0"/>
              </a:spcAft>
              <a:buNone/>
            </a:pPr>
            <a:r>
              <a:rPr lang="en"/>
              <a:t>Bede the shared tier two super computer, as well as RSE and Women in HPC networks, a DRI retreat, and internship programs that are all run out of the n8 CIR.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cd8705910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cd8705910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the new network, the Data Stewards Network.</a:t>
            </a:r>
            <a:endParaRPr/>
          </a:p>
          <a:p>
            <a:pPr marL="0" lvl="0" indent="0" algn="l" rtl="0">
              <a:spcBef>
                <a:spcPts val="0"/>
              </a:spcBef>
              <a:spcAft>
                <a:spcPts val="0"/>
              </a:spcAft>
              <a:buNone/>
            </a:pPr>
            <a:endParaRPr/>
          </a:p>
          <a:p>
            <a:pPr marL="0" lvl="0" indent="0" algn="l" rtl="0">
              <a:spcBef>
                <a:spcPts val="0"/>
              </a:spcBef>
              <a:spcAft>
                <a:spcPts val="0"/>
              </a:spcAft>
              <a:buNone/>
            </a:pPr>
            <a:r>
              <a:rPr lang="en" dirty="0"/>
              <a:t> </a:t>
            </a:r>
            <a:endParaRPr dirty="0"/>
          </a:p>
          <a:p>
            <a:pPr marL="0" lvl="0" indent="0" algn="l" rtl="0">
              <a:spcBef>
                <a:spcPts val="0"/>
              </a:spcBef>
              <a:spcAft>
                <a:spcPts val="0"/>
              </a:spcAft>
              <a:buNone/>
            </a:pPr>
            <a:r>
              <a:rPr lang="en" dirty="0"/>
              <a:t>So a network, to help bring people together, share best practice, learn from each other and each others mistakes or hard earned victories, and ideally bring people in touch with their counterparts at other institutions, </a:t>
            </a:r>
          </a:p>
          <a:p>
            <a:pPr marL="0" lvl="0" indent="0" algn="l" rtl="0">
              <a:spcBef>
                <a:spcPts val="0"/>
              </a:spcBef>
              <a:spcAft>
                <a:spcPts val="0"/>
              </a:spcAft>
              <a:buNone/>
            </a:pPr>
            <a:endParaRPr/>
          </a:p>
          <a:p>
            <a:pPr marL="0" lvl="0" indent="0" algn="l" rtl="0">
              <a:spcBef>
                <a:spcPts val="0"/>
              </a:spcBef>
              <a:spcAft>
                <a:spcPts val="0"/>
              </a:spcAft>
              <a:buNone/>
            </a:pPr>
            <a:r>
              <a:rPr lang="en" dirty="0"/>
              <a:t>Some of you might already be members, thank you, but if not a please do go sign up if you wish [link in chat]</a:t>
            </a:r>
            <a:endParaRPr dirty="0"/>
          </a:p>
          <a:p>
            <a:pPr marL="457200" lvl="0" indent="-298450" algn="l" rtl="0">
              <a:spcBef>
                <a:spcPts val="0"/>
              </a:spcBef>
              <a:spcAft>
                <a:spcPts val="0"/>
              </a:spcAft>
              <a:buSzPts val="1100"/>
              <a:buChar char="-"/>
            </a:pPr>
            <a:r>
              <a:rPr lang="en" dirty="0"/>
              <a:t>Oh and join the Slack channel as well, we try not to bombard the mailing list and keep it to important things, but the Slack has more in ways of events run by others, funding opportunities, news/updates of interest</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cd87059108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cd87059108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Upcoming events - </a:t>
            </a:r>
            <a:r>
              <a:rPr lang="en" u="sng">
                <a:solidFill>
                  <a:schemeClr val="hlink"/>
                </a:solidFill>
                <a:hlinkClick r:id="rId3"/>
              </a:rPr>
              <a:t>https://n8cir.org.uk/training-and-events/upcoming-events/</a:t>
            </a:r>
            <a:endParaRPr/>
          </a:p>
          <a:p>
            <a:pPr marL="0" lvl="0" indent="0" algn="l" rtl="0">
              <a:spcBef>
                <a:spcPts val="0"/>
              </a:spcBef>
              <a:spcAft>
                <a:spcPts val="0"/>
              </a:spcAft>
              <a:buNone/>
            </a:pPr>
            <a:endParaRPr/>
          </a:p>
          <a:p>
            <a:pPr marL="0" lvl="0" indent="0" algn="l" rtl="0">
              <a:spcBef>
                <a:spcPts val="0"/>
              </a:spcBef>
              <a:spcAft>
                <a:spcPts val="0"/>
              </a:spcAft>
              <a:buNone/>
            </a:pPr>
            <a:r>
              <a:rPr lang="en"/>
              <a:t>Retreat is week long and is great, still time to sign up but believe it might be online only now.</a:t>
            </a:r>
            <a:endParaRPr/>
          </a:p>
          <a:p>
            <a:pPr marL="0" lvl="0" indent="0" algn="l" rtl="0">
              <a:spcBef>
                <a:spcPts val="0"/>
              </a:spcBef>
              <a:spcAft>
                <a:spcPts val="0"/>
              </a:spcAft>
              <a:buNone/>
            </a:pPr>
            <a:endParaRPr/>
          </a:p>
          <a:p>
            <a:pPr marL="0" lvl="0" indent="0" algn="l" rtl="0">
              <a:spcBef>
                <a:spcPts val="0"/>
              </a:spcBef>
              <a:spcAft>
                <a:spcPts val="0"/>
              </a:spcAft>
              <a:buNone/>
            </a:pPr>
            <a:r>
              <a:rPr lang="en"/>
              <a:t>Also if you have an event that you would like to put on, please do get in touch (with Ric) - https://n8cir.org.uk/about/contact-us/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cd87059108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cd8705910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Anyway, back to today, and we have a great agenda, six talks all about different aspects around working with and managing sensitive data.</a:t>
            </a:r>
            <a:endParaRPr/>
          </a:p>
          <a:p>
            <a:pPr marL="0" lvl="0" indent="0" algn="l" rtl="0">
              <a:spcBef>
                <a:spcPts val="0"/>
              </a:spcBef>
              <a:spcAft>
                <a:spcPts val="0"/>
              </a:spcAft>
              <a:buNone/>
            </a:pPr>
            <a:endParaRPr/>
          </a:p>
          <a:p>
            <a:pPr marL="0" lvl="0" indent="0" algn="l" rtl="0">
              <a:spcBef>
                <a:spcPts val="0"/>
              </a:spcBef>
              <a:spcAft>
                <a:spcPts val="0"/>
              </a:spcAft>
              <a:buNone/>
            </a:pPr>
            <a:r>
              <a:rPr lang="en"/>
              <a:t>We'll be having 5 minutes between each just to allow for switch around and a tiny amount of technical difficulties, and lunch is at 12:20 as that’s when the timings fell.</a:t>
            </a:r>
            <a:endParaRPr/>
          </a:p>
          <a:p>
            <a:pPr marL="0" lvl="0" indent="0" algn="l" rtl="0">
              <a:spcBef>
                <a:spcPts val="0"/>
              </a:spcBef>
              <a:spcAft>
                <a:spcPts val="0"/>
              </a:spcAft>
              <a:buNone/>
            </a:pPr>
            <a:endParaRPr/>
          </a:p>
          <a:p>
            <a:pPr marL="0" lvl="0" indent="0" algn="l" rtl="0">
              <a:spcBef>
                <a:spcPts val="0"/>
              </a:spcBef>
              <a:spcAft>
                <a:spcPts val="0"/>
              </a:spcAft>
              <a:buNone/>
            </a:pPr>
            <a:r>
              <a:rPr lang="en"/>
              <a:t>So again, thank you for coming, and I’ll introduce our first speaker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cd8705910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cd8705910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final thing, it would be great if you could at some point complete our post event questionnaire.</a:t>
            </a:r>
            <a:endParaRPr/>
          </a:p>
          <a:p>
            <a:pPr marL="0" lvl="0" indent="0" algn="l" rtl="0">
              <a:spcBef>
                <a:spcPts val="0"/>
              </a:spcBef>
              <a:spcAft>
                <a:spcPts val="0"/>
              </a:spcAft>
              <a:buNone/>
            </a:pPr>
            <a:endParaRPr/>
          </a:p>
          <a:p>
            <a:pPr marL="0" lvl="0" indent="0" algn="l" rtl="0">
              <a:spcBef>
                <a:spcPts val="0"/>
              </a:spcBef>
              <a:spcAft>
                <a:spcPts val="0"/>
              </a:spcAft>
              <a:buNone/>
            </a:pPr>
            <a:r>
              <a:rPr lang="en"/>
              <a:t>As this is for members of all N8 institutions (and more today), we really do listen to the feedback that we get as we hear experience as often it’s from areas and setups that aren’t the same to our own.</a:t>
            </a:r>
            <a:endParaRPr/>
          </a:p>
          <a:p>
            <a:pPr marL="0" lvl="0" indent="0" algn="l" rtl="0">
              <a:spcBef>
                <a:spcPts val="0"/>
              </a:spcBef>
              <a:spcAft>
                <a:spcPts val="0"/>
              </a:spcAft>
              <a:buNone/>
            </a:pPr>
            <a:endParaRPr/>
          </a:p>
          <a:p>
            <a:pPr marL="0" lvl="0" indent="0" algn="l" rtl="0">
              <a:spcBef>
                <a:spcPts val="0"/>
              </a:spcBef>
              <a:spcAft>
                <a:spcPts val="0"/>
              </a:spcAft>
              <a:buNone/>
            </a:pPr>
            <a:r>
              <a:rPr lang="en"/>
              <a:t>I’ll post this throughout the day as a reminder, thank you</a:t>
            </a:r>
            <a:endParaRPr/>
          </a:p>
          <a:p>
            <a:pPr marL="0" lvl="0" indent="0" algn="l" rtl="0">
              <a:spcBef>
                <a:spcPts val="0"/>
              </a:spcBef>
              <a:spcAft>
                <a:spcPts val="0"/>
              </a:spcAft>
              <a:buNone/>
            </a:pPr>
            <a:endParaRPr/>
          </a:p>
          <a:p>
            <a:pPr marL="0" lvl="0" indent="0" algn="l" rtl="0">
              <a:spcBef>
                <a:spcPts val="0"/>
              </a:spcBef>
              <a:spcAft>
                <a:spcPts val="0"/>
              </a:spcAft>
              <a:buNone/>
            </a:pPr>
            <a:r>
              <a:rPr lang="en"/>
              <a:t>https://www.qualtrics.manchester.ac.uk/jfe/form/SV_8HOV7QPk29Dz6DQ</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9367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325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322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8420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113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61452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9605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7432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065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5200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06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3/10/2026</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49593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hyperlink" Target="https://n8cir.org.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24697"/>
        </a:solidFill>
        <a:effectLst/>
      </p:bgPr>
    </p:bg>
    <p:spTree>
      <p:nvGrpSpPr>
        <p:cNvPr id="1" name=""/>
        <p:cNvGrpSpPr/>
        <p:nvPr/>
      </p:nvGrpSpPr>
      <p:grpSpPr>
        <a:xfrm>
          <a:off x="0" y="0"/>
          <a:ext cx="0" cy="0"/>
          <a:chOff x="0" y="0"/>
          <a:chExt cx="0" cy="0"/>
        </a:xfrm>
      </p:grpSpPr>
      <p:grpSp>
        <p:nvGrpSpPr>
          <p:cNvPr id="2" name="Group 2"/>
          <p:cNvGrpSpPr/>
          <p:nvPr/>
        </p:nvGrpSpPr>
        <p:grpSpPr>
          <a:xfrm>
            <a:off x="311701" y="591780"/>
            <a:ext cx="8520599" cy="2244000"/>
            <a:chOff x="0" y="0"/>
            <a:chExt cx="22721595" cy="5984000"/>
          </a:xfrm>
        </p:grpSpPr>
        <p:sp>
          <p:nvSpPr>
            <p:cNvPr id="3" name="Freeform 3"/>
            <p:cNvSpPr/>
            <p:nvPr/>
          </p:nvSpPr>
          <p:spPr>
            <a:xfrm>
              <a:off x="0" y="0"/>
              <a:ext cx="22721601" cy="5984001"/>
            </a:xfrm>
            <a:custGeom>
              <a:avLst/>
              <a:gdLst/>
              <a:ahLst/>
              <a:cxnLst/>
              <a:rect l="l" t="t" r="r" b="b"/>
              <a:pathLst>
                <a:path w="22721601" h="5984001">
                  <a:moveTo>
                    <a:pt x="0" y="0"/>
                  </a:moveTo>
                  <a:lnTo>
                    <a:pt x="22721601" y="0"/>
                  </a:lnTo>
                  <a:lnTo>
                    <a:pt x="22721601" y="5984001"/>
                  </a:lnTo>
                  <a:lnTo>
                    <a:pt x="0" y="5984001"/>
                  </a:lnTo>
                  <a:close/>
                </a:path>
              </a:pathLst>
            </a:custGeom>
            <a:blipFill>
              <a:blip r:embed="rId3">
                <a:alphaModFix amt="0"/>
              </a:blip>
              <a:stretch>
                <a:fillRect t="-23985" b="-23985"/>
              </a:stretch>
            </a:blipFill>
          </p:spPr>
          <p:txBody>
            <a:bodyPr/>
            <a:lstStyle/>
            <a:p>
              <a:pPr defTabSz="457200">
                <a:buClrTx/>
              </a:pPr>
              <a:endParaRPr lang="en-GB" sz="900" kern="1200">
                <a:solidFill>
                  <a:prstClr val="black"/>
                </a:solidFill>
                <a:latin typeface="Calibri"/>
                <a:ea typeface="+mn-ea"/>
                <a:cs typeface="+mn-cs"/>
              </a:endParaRPr>
            </a:p>
          </p:txBody>
        </p:sp>
        <p:sp>
          <p:nvSpPr>
            <p:cNvPr id="4" name="TextBox 4"/>
            <p:cNvSpPr txBox="1"/>
            <p:nvPr/>
          </p:nvSpPr>
          <p:spPr>
            <a:xfrm>
              <a:off x="0" y="-133350"/>
              <a:ext cx="22721595" cy="6117350"/>
            </a:xfrm>
            <a:prstGeom prst="rect">
              <a:avLst/>
            </a:prstGeom>
          </p:spPr>
          <p:txBody>
            <a:bodyPr lIns="0" tIns="0" rIns="0" bIns="0" rtlCol="0" anchor="ctr"/>
            <a:lstStyle/>
            <a:p>
              <a:pPr algn="ctr" defTabSz="457200">
                <a:lnSpc>
                  <a:spcPts val="4320"/>
                </a:lnSpc>
                <a:buClrTx/>
              </a:pPr>
              <a:r>
                <a:rPr lang="en-US" sz="3000" b="1" kern="1200">
                  <a:solidFill>
                    <a:srgbClr val="FFFFFF"/>
                  </a:solidFill>
                  <a:latin typeface="Montserrat Bold"/>
                  <a:ea typeface="Montserrat Bold"/>
                  <a:cs typeface="Montserrat Bold"/>
                  <a:sym typeface="Montserrat Bold"/>
                </a:rPr>
                <a:t>Demystifying Data Journals: Experiences of data journal editors</a:t>
              </a:r>
            </a:p>
          </p:txBody>
        </p:sp>
      </p:grpSp>
      <p:grpSp>
        <p:nvGrpSpPr>
          <p:cNvPr id="5" name="Group 5"/>
          <p:cNvGrpSpPr/>
          <p:nvPr/>
        </p:nvGrpSpPr>
        <p:grpSpPr>
          <a:xfrm>
            <a:off x="-12702" y="0"/>
            <a:ext cx="1658614" cy="826372"/>
            <a:chOff x="0" y="0"/>
            <a:chExt cx="6637604" cy="3307055"/>
          </a:xfrm>
        </p:grpSpPr>
        <p:sp>
          <p:nvSpPr>
            <p:cNvPr id="6" name="Freeform 6"/>
            <p:cNvSpPr/>
            <p:nvPr/>
          </p:nvSpPr>
          <p:spPr>
            <a:xfrm>
              <a:off x="0" y="0"/>
              <a:ext cx="6637655" cy="3307080"/>
            </a:xfrm>
            <a:custGeom>
              <a:avLst/>
              <a:gdLst/>
              <a:ahLst/>
              <a:cxnLst/>
              <a:rect l="l" t="t" r="r" b="b"/>
              <a:pathLst>
                <a:path w="6637655" h="3307080">
                  <a:moveTo>
                    <a:pt x="0" y="0"/>
                  </a:moveTo>
                  <a:lnTo>
                    <a:pt x="6637655" y="0"/>
                  </a:lnTo>
                  <a:lnTo>
                    <a:pt x="6637655" y="3307080"/>
                  </a:lnTo>
                  <a:lnTo>
                    <a:pt x="0" y="3307080"/>
                  </a:lnTo>
                  <a:lnTo>
                    <a:pt x="0" y="0"/>
                  </a:lnTo>
                  <a:close/>
                </a:path>
              </a:pathLst>
            </a:custGeom>
            <a:blipFill>
              <a:blip r:embed="rId4"/>
              <a:stretch>
                <a:fillRect/>
              </a:stretch>
            </a:blipFill>
          </p:spPr>
          <p:txBody>
            <a:bodyPr/>
            <a:lstStyle/>
            <a:p>
              <a:pPr defTabSz="457200">
                <a:buClrTx/>
              </a:pPr>
              <a:endParaRPr lang="en-GB" sz="900" kern="1200">
                <a:solidFill>
                  <a:prstClr val="black"/>
                </a:solidFill>
                <a:latin typeface="Calibri"/>
                <a:ea typeface="+mn-ea"/>
                <a:cs typeface="+mn-cs"/>
              </a:endParaRPr>
            </a:p>
          </p:txBody>
        </p:sp>
      </p:grpSp>
      <p:sp>
        <p:nvSpPr>
          <p:cNvPr id="7" name="TextBox 7"/>
          <p:cNvSpPr txBox="1"/>
          <p:nvPr/>
        </p:nvSpPr>
        <p:spPr>
          <a:xfrm>
            <a:off x="357412" y="2464305"/>
            <a:ext cx="8429178" cy="359073"/>
          </a:xfrm>
          <a:prstGeom prst="rect">
            <a:avLst/>
          </a:prstGeom>
        </p:spPr>
        <p:txBody>
          <a:bodyPr lIns="0" tIns="0" rIns="0" bIns="0" rtlCol="0" anchor="t">
            <a:spAutoFit/>
          </a:bodyPr>
          <a:lstStyle/>
          <a:p>
            <a:pPr algn="ctr" defTabSz="457200">
              <a:lnSpc>
                <a:spcPts val="2820"/>
              </a:lnSpc>
              <a:buClrTx/>
            </a:pPr>
            <a:r>
              <a:rPr lang="en-US" sz="2350" b="1" kern="1200">
                <a:solidFill>
                  <a:srgbClr val="FFFFFF"/>
                </a:solidFill>
                <a:latin typeface="Arial Bold"/>
                <a:ea typeface="Arial Bold"/>
                <a:cs typeface="Arial Bold"/>
                <a:sym typeface="Arial Bold"/>
              </a:rPr>
              <a:t>An N8 CIR Data Stewards Network Event</a:t>
            </a:r>
          </a:p>
        </p:txBody>
      </p:sp>
      <p:sp>
        <p:nvSpPr>
          <p:cNvPr id="8" name="Freeform 8"/>
          <p:cNvSpPr/>
          <p:nvPr/>
        </p:nvSpPr>
        <p:spPr>
          <a:xfrm>
            <a:off x="514350" y="4373208"/>
            <a:ext cx="1204581" cy="378725"/>
          </a:xfrm>
          <a:custGeom>
            <a:avLst/>
            <a:gdLst/>
            <a:ahLst/>
            <a:cxnLst/>
            <a:rect l="l" t="t" r="r" b="b"/>
            <a:pathLst>
              <a:path w="2409161" h="757449">
                <a:moveTo>
                  <a:pt x="0" y="0"/>
                </a:moveTo>
                <a:lnTo>
                  <a:pt x="2409161" y="0"/>
                </a:lnTo>
                <a:lnTo>
                  <a:pt x="2409161" y="757449"/>
                </a:lnTo>
                <a:lnTo>
                  <a:pt x="0" y="757449"/>
                </a:lnTo>
                <a:lnTo>
                  <a:pt x="0" y="0"/>
                </a:lnTo>
                <a:close/>
              </a:path>
            </a:pathLst>
          </a:custGeom>
          <a:blipFill>
            <a:blip r:embed="rId5"/>
            <a:stretch>
              <a:fillRect/>
            </a:stretch>
          </a:blipFill>
        </p:spPr>
        <p:txBody>
          <a:bodyPr/>
          <a:lstStyle/>
          <a:p>
            <a:pPr defTabSz="457200">
              <a:buClrTx/>
            </a:pPr>
            <a:endParaRPr lang="en-GB" sz="900" kern="1200">
              <a:solidFill>
                <a:prstClr val="black"/>
              </a:solidFill>
              <a:latin typeface="Calibri"/>
              <a:ea typeface="+mn-ea"/>
              <a:cs typeface="+mn-cs"/>
            </a:endParaRPr>
          </a:p>
        </p:txBody>
      </p:sp>
      <p:sp>
        <p:nvSpPr>
          <p:cNvPr id="9" name="TextBox 9"/>
          <p:cNvSpPr txBox="1"/>
          <p:nvPr/>
        </p:nvSpPr>
        <p:spPr>
          <a:xfrm>
            <a:off x="514350" y="3688246"/>
            <a:ext cx="1644087" cy="373307"/>
          </a:xfrm>
          <a:prstGeom prst="rect">
            <a:avLst/>
          </a:prstGeom>
        </p:spPr>
        <p:txBody>
          <a:bodyPr lIns="0" tIns="0" rIns="0" bIns="0" rtlCol="0" anchor="t">
            <a:spAutoFit/>
          </a:bodyPr>
          <a:lstStyle/>
          <a:p>
            <a:pPr defTabSz="457200">
              <a:lnSpc>
                <a:spcPts val="1514"/>
              </a:lnSpc>
              <a:buClrTx/>
            </a:pPr>
            <a:r>
              <a:rPr lang="en-US" sz="1097" kern="1200">
                <a:solidFill>
                  <a:srgbClr val="FFFFFF"/>
                </a:solidFill>
                <a:latin typeface="Source Sans Pro"/>
                <a:ea typeface="Source Sans Pro"/>
                <a:cs typeface="Source Sans Pro"/>
                <a:sym typeface="Source Sans Pro"/>
              </a:rPr>
              <a:t>Tom Morley, </a:t>
            </a:r>
          </a:p>
          <a:p>
            <a:pPr defTabSz="457200">
              <a:lnSpc>
                <a:spcPts val="1514"/>
              </a:lnSpc>
              <a:buClrTx/>
            </a:pPr>
            <a:r>
              <a:rPr lang="en-US" sz="1097" kern="1200">
                <a:solidFill>
                  <a:srgbClr val="FFFFFF"/>
                </a:solidFill>
                <a:latin typeface="Source Sans Pro"/>
                <a:ea typeface="Source Sans Pro"/>
                <a:cs typeface="Source Sans Pro"/>
                <a:sym typeface="Source Sans Pro"/>
              </a:rPr>
              <a:t>Lancaster University</a:t>
            </a:r>
          </a:p>
        </p:txBody>
      </p:sp>
      <p:grpSp>
        <p:nvGrpSpPr>
          <p:cNvPr id="10" name="Group 10"/>
          <p:cNvGrpSpPr/>
          <p:nvPr/>
        </p:nvGrpSpPr>
        <p:grpSpPr>
          <a:xfrm>
            <a:off x="2734517" y="3694199"/>
            <a:ext cx="1644087" cy="1099800"/>
            <a:chOff x="0" y="-47625"/>
            <a:chExt cx="4384230" cy="2932800"/>
          </a:xfrm>
        </p:grpSpPr>
        <p:sp>
          <p:nvSpPr>
            <p:cNvPr id="11" name="Freeform 11"/>
            <p:cNvSpPr/>
            <p:nvPr/>
          </p:nvSpPr>
          <p:spPr>
            <a:xfrm>
              <a:off x="0" y="1730355"/>
              <a:ext cx="2726379" cy="1154820"/>
            </a:xfrm>
            <a:custGeom>
              <a:avLst/>
              <a:gdLst/>
              <a:ahLst/>
              <a:cxnLst/>
              <a:rect l="l" t="t" r="r" b="b"/>
              <a:pathLst>
                <a:path w="2726379" h="1154820">
                  <a:moveTo>
                    <a:pt x="0" y="0"/>
                  </a:moveTo>
                  <a:lnTo>
                    <a:pt x="2726379" y="0"/>
                  </a:lnTo>
                  <a:lnTo>
                    <a:pt x="2726379" y="1154820"/>
                  </a:lnTo>
                  <a:lnTo>
                    <a:pt x="0" y="1154820"/>
                  </a:lnTo>
                  <a:lnTo>
                    <a:pt x="0" y="0"/>
                  </a:lnTo>
                  <a:close/>
                </a:path>
              </a:pathLst>
            </a:custGeom>
            <a:blipFill>
              <a:blip r:embed="rId6"/>
              <a:stretch>
                <a:fillRect/>
              </a:stretch>
            </a:blipFill>
          </p:spPr>
          <p:txBody>
            <a:bodyPr/>
            <a:lstStyle/>
            <a:p>
              <a:pPr defTabSz="457200">
                <a:buClrTx/>
              </a:pPr>
              <a:endParaRPr lang="en-GB" sz="900" kern="1200">
                <a:solidFill>
                  <a:prstClr val="black"/>
                </a:solidFill>
                <a:latin typeface="Calibri"/>
                <a:ea typeface="+mn-ea"/>
                <a:cs typeface="+mn-cs"/>
              </a:endParaRPr>
            </a:p>
          </p:txBody>
        </p:sp>
        <p:sp>
          <p:nvSpPr>
            <p:cNvPr id="12" name="TextBox 12"/>
            <p:cNvSpPr txBox="1"/>
            <p:nvPr/>
          </p:nvSpPr>
          <p:spPr>
            <a:xfrm>
              <a:off x="0" y="-47625"/>
              <a:ext cx="4384230" cy="995485"/>
            </a:xfrm>
            <a:prstGeom prst="rect">
              <a:avLst/>
            </a:prstGeom>
          </p:spPr>
          <p:txBody>
            <a:bodyPr lIns="0" tIns="0" rIns="0" bIns="0" rtlCol="0" anchor="t">
              <a:spAutoFit/>
            </a:bodyPr>
            <a:lstStyle/>
            <a:p>
              <a:pPr defTabSz="457200">
                <a:lnSpc>
                  <a:spcPts val="1514"/>
                </a:lnSpc>
                <a:buClrTx/>
              </a:pPr>
              <a:r>
                <a:rPr lang="en-US" sz="1097" kern="1200">
                  <a:solidFill>
                    <a:srgbClr val="FFFFFF"/>
                  </a:solidFill>
                  <a:latin typeface="Source Sans Pro"/>
                  <a:ea typeface="Source Sans Pro"/>
                  <a:cs typeface="Source Sans Pro"/>
                  <a:sym typeface="Source Sans Pro"/>
                </a:rPr>
                <a:t>Tristan Martin, </a:t>
              </a:r>
            </a:p>
            <a:p>
              <a:pPr defTabSz="457200">
                <a:lnSpc>
                  <a:spcPts val="1514"/>
                </a:lnSpc>
                <a:buClrTx/>
              </a:pPr>
              <a:r>
                <a:rPr lang="en-US" sz="1097" kern="1200">
                  <a:solidFill>
                    <a:srgbClr val="FFFFFF"/>
                  </a:solidFill>
                  <a:latin typeface="Source Sans Pro"/>
                  <a:ea typeface="Source Sans Pro"/>
                  <a:cs typeface="Source Sans Pro"/>
                  <a:sym typeface="Source Sans Pro"/>
                </a:rPr>
                <a:t>University of Manchester</a:t>
              </a:r>
            </a:p>
          </p:txBody>
        </p:sp>
      </p:grpSp>
      <p:sp>
        <p:nvSpPr>
          <p:cNvPr id="13" name="Freeform 13"/>
          <p:cNvSpPr/>
          <p:nvPr/>
        </p:nvSpPr>
        <p:spPr>
          <a:xfrm>
            <a:off x="6938941" y="4373208"/>
            <a:ext cx="1308985" cy="394621"/>
          </a:xfrm>
          <a:custGeom>
            <a:avLst/>
            <a:gdLst/>
            <a:ahLst/>
            <a:cxnLst/>
            <a:rect l="l" t="t" r="r" b="b"/>
            <a:pathLst>
              <a:path w="2617969" h="789241">
                <a:moveTo>
                  <a:pt x="0" y="0"/>
                </a:moveTo>
                <a:lnTo>
                  <a:pt x="2617969" y="0"/>
                </a:lnTo>
                <a:lnTo>
                  <a:pt x="2617969" y="789241"/>
                </a:lnTo>
                <a:lnTo>
                  <a:pt x="0" y="789241"/>
                </a:lnTo>
                <a:lnTo>
                  <a:pt x="0" y="0"/>
                </a:lnTo>
                <a:close/>
              </a:path>
            </a:pathLst>
          </a:custGeom>
          <a:blipFill>
            <a:blip r:embed="rId7"/>
            <a:stretch>
              <a:fillRect/>
            </a:stretch>
          </a:blipFill>
        </p:spPr>
        <p:txBody>
          <a:bodyPr/>
          <a:lstStyle/>
          <a:p>
            <a:pPr defTabSz="457200">
              <a:buClrTx/>
            </a:pPr>
            <a:endParaRPr lang="en-GB" sz="900" kern="1200">
              <a:solidFill>
                <a:prstClr val="black"/>
              </a:solidFill>
              <a:latin typeface="Calibri"/>
              <a:ea typeface="+mn-ea"/>
              <a:cs typeface="+mn-cs"/>
            </a:endParaRPr>
          </a:p>
        </p:txBody>
      </p:sp>
      <p:sp>
        <p:nvSpPr>
          <p:cNvPr id="14" name="TextBox 14"/>
          <p:cNvSpPr txBox="1"/>
          <p:nvPr/>
        </p:nvSpPr>
        <p:spPr>
          <a:xfrm>
            <a:off x="6938760" y="3688246"/>
            <a:ext cx="1644087" cy="373307"/>
          </a:xfrm>
          <a:prstGeom prst="rect">
            <a:avLst/>
          </a:prstGeom>
        </p:spPr>
        <p:txBody>
          <a:bodyPr lIns="0" tIns="0" rIns="0" bIns="0" rtlCol="0" anchor="t">
            <a:spAutoFit/>
          </a:bodyPr>
          <a:lstStyle/>
          <a:p>
            <a:pPr defTabSz="457200">
              <a:lnSpc>
                <a:spcPts val="1514"/>
              </a:lnSpc>
              <a:buClrTx/>
            </a:pPr>
            <a:r>
              <a:rPr lang="en-US" sz="1050" kern="1200">
                <a:solidFill>
                  <a:srgbClr val="FFFFFF"/>
                </a:solidFill>
                <a:latin typeface="Source Sans Pro"/>
                <a:ea typeface="Source Sans Pro"/>
                <a:cs typeface="Source Sans Pro"/>
                <a:sym typeface="Source Sans Pro"/>
              </a:rPr>
              <a:t>Ric Campbell, </a:t>
            </a:r>
          </a:p>
          <a:p>
            <a:pPr defTabSz="457200">
              <a:lnSpc>
                <a:spcPts val="1514"/>
              </a:lnSpc>
              <a:buClrTx/>
            </a:pPr>
            <a:r>
              <a:rPr lang="en-US" sz="1097" kern="1200">
                <a:solidFill>
                  <a:srgbClr val="FFFFFF"/>
                </a:solidFill>
                <a:latin typeface="Source Sans Pro"/>
                <a:ea typeface="Source Sans Pro"/>
                <a:cs typeface="Source Sans Pro"/>
                <a:sym typeface="Source Sans Pro"/>
              </a:rPr>
              <a:t>University of Sheffield</a:t>
            </a:r>
          </a:p>
        </p:txBody>
      </p:sp>
      <p:sp>
        <p:nvSpPr>
          <p:cNvPr id="15" name="Freeform 15"/>
          <p:cNvSpPr/>
          <p:nvPr/>
        </p:nvSpPr>
        <p:spPr>
          <a:xfrm>
            <a:off x="5169209" y="4375514"/>
            <a:ext cx="780051" cy="540971"/>
          </a:xfrm>
          <a:custGeom>
            <a:avLst/>
            <a:gdLst/>
            <a:ahLst/>
            <a:cxnLst/>
            <a:rect l="l" t="t" r="r" b="b"/>
            <a:pathLst>
              <a:path w="1560101" h="1081941">
                <a:moveTo>
                  <a:pt x="0" y="0"/>
                </a:moveTo>
                <a:lnTo>
                  <a:pt x="1560101" y="0"/>
                </a:lnTo>
                <a:lnTo>
                  <a:pt x="1560101" y="1081941"/>
                </a:lnTo>
                <a:lnTo>
                  <a:pt x="0" y="1081941"/>
                </a:lnTo>
                <a:lnTo>
                  <a:pt x="0" y="0"/>
                </a:lnTo>
                <a:close/>
              </a:path>
            </a:pathLst>
          </a:custGeom>
          <a:blipFill>
            <a:blip r:embed="rId8"/>
            <a:stretch>
              <a:fillRect t="-22598" r="-181925" b="-22733"/>
            </a:stretch>
          </a:blipFill>
        </p:spPr>
        <p:txBody>
          <a:bodyPr/>
          <a:lstStyle/>
          <a:p>
            <a:pPr defTabSz="457200">
              <a:buClrTx/>
            </a:pPr>
            <a:endParaRPr lang="en-GB" sz="900" kern="1200">
              <a:solidFill>
                <a:prstClr val="black"/>
              </a:solidFill>
              <a:latin typeface="Calibri"/>
              <a:ea typeface="+mn-ea"/>
              <a:cs typeface="+mn-cs"/>
            </a:endParaRPr>
          </a:p>
        </p:txBody>
      </p:sp>
      <p:sp>
        <p:nvSpPr>
          <p:cNvPr id="16" name="TextBox 16"/>
          <p:cNvSpPr txBox="1"/>
          <p:nvPr/>
        </p:nvSpPr>
        <p:spPr>
          <a:xfrm>
            <a:off x="4953549" y="3688246"/>
            <a:ext cx="1454799" cy="758028"/>
          </a:xfrm>
          <a:prstGeom prst="rect">
            <a:avLst/>
          </a:prstGeom>
        </p:spPr>
        <p:txBody>
          <a:bodyPr lIns="0" tIns="0" rIns="0" bIns="0" rtlCol="0" anchor="t">
            <a:spAutoFit/>
          </a:bodyPr>
          <a:lstStyle/>
          <a:p>
            <a:pPr defTabSz="457200">
              <a:lnSpc>
                <a:spcPts val="1514"/>
              </a:lnSpc>
              <a:buClrTx/>
            </a:pPr>
            <a:r>
              <a:rPr lang="en-US" sz="1097" kern="1200">
                <a:solidFill>
                  <a:srgbClr val="FFFFFF"/>
                </a:solidFill>
                <a:latin typeface="Source Sans Pro"/>
                <a:ea typeface="Source Sans Pro"/>
                <a:cs typeface="Source Sans Pro"/>
                <a:sym typeface="Source Sans Pro"/>
              </a:rPr>
              <a:t>Jenny McHugh, </a:t>
            </a:r>
          </a:p>
          <a:p>
            <a:pPr defTabSz="457200">
              <a:lnSpc>
                <a:spcPts val="1514"/>
              </a:lnSpc>
              <a:buClrTx/>
            </a:pPr>
            <a:r>
              <a:rPr lang="en-US" sz="1097" kern="1200">
                <a:solidFill>
                  <a:srgbClr val="FFFFFF"/>
                </a:solidFill>
                <a:latin typeface="Source Sans Pro"/>
                <a:ea typeface="Source Sans Pro"/>
                <a:cs typeface="Source Sans Pro"/>
                <a:sym typeface="Source Sans Pro"/>
              </a:rPr>
              <a:t>UK-Ireland Digital Humanities Association</a:t>
            </a:r>
          </a:p>
          <a:p>
            <a:pPr defTabSz="457200">
              <a:lnSpc>
                <a:spcPts val="1514"/>
              </a:lnSpc>
              <a:buClrTx/>
            </a:pPr>
            <a:endParaRPr lang="en-US" sz="1097" kern="1200">
              <a:solidFill>
                <a:srgbClr val="FFFFFF"/>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N8CIR Meeting Code of Conduct</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457200" lvl="0" indent="-308927" algn="l" rtl="0">
              <a:spcBef>
                <a:spcPts val="0"/>
              </a:spcBef>
              <a:spcAft>
                <a:spcPts val="0"/>
              </a:spcAft>
              <a:buSzPct val="100000"/>
              <a:buChar char="●"/>
            </a:pPr>
            <a:r>
              <a:rPr lang="en" sz="2300" dirty="0"/>
              <a:t>If you have a question or input please raise your hand during the Q&amp;A session</a:t>
            </a:r>
            <a:endParaRPr sz="2300" dirty="0"/>
          </a:p>
          <a:p>
            <a:pPr marL="457200" lvl="0" indent="0" algn="l" rtl="0">
              <a:spcBef>
                <a:spcPts val="1200"/>
              </a:spcBef>
              <a:spcAft>
                <a:spcPts val="0"/>
              </a:spcAft>
              <a:buNone/>
            </a:pPr>
            <a:endParaRPr sz="2300" dirty="0"/>
          </a:p>
          <a:p>
            <a:pPr marL="457200" lvl="0" indent="-308927" algn="l" rtl="0">
              <a:spcBef>
                <a:spcPts val="1200"/>
              </a:spcBef>
              <a:spcAft>
                <a:spcPts val="0"/>
              </a:spcAft>
              <a:buSzPct val="100000"/>
              <a:buChar char="●"/>
            </a:pPr>
            <a:r>
              <a:rPr lang="en" sz="2300" dirty="0"/>
              <a:t>Moments of pause will be included at the end of each discussion to allow time for any additional questions</a:t>
            </a:r>
            <a:endParaRPr sz="2300" dirty="0"/>
          </a:p>
          <a:p>
            <a:pPr marL="457200" lvl="0" indent="0" algn="l" rtl="0">
              <a:spcBef>
                <a:spcPts val="1200"/>
              </a:spcBef>
              <a:spcAft>
                <a:spcPts val="0"/>
              </a:spcAft>
              <a:buNone/>
            </a:pPr>
            <a:endParaRPr sz="2300" dirty="0"/>
          </a:p>
          <a:p>
            <a:pPr marL="457200" lvl="0" indent="-308927" algn="l" rtl="0">
              <a:spcBef>
                <a:spcPts val="1200"/>
              </a:spcBef>
              <a:spcAft>
                <a:spcPts val="0"/>
              </a:spcAft>
              <a:buSzPct val="100000"/>
              <a:buChar char="●"/>
            </a:pPr>
            <a:r>
              <a:rPr lang="en" sz="2300" dirty="0"/>
              <a:t>All participants’ inputs are equally valued, and participants are expected to share all relevant information.</a:t>
            </a:r>
            <a:endParaRPr sz="2300" dirty="0"/>
          </a:p>
          <a:p>
            <a:pPr marL="0" lvl="0" indent="0" algn="l" rtl="0">
              <a:spcBef>
                <a:spcPts val="1200"/>
              </a:spcBef>
              <a:spcAft>
                <a:spcPts val="0"/>
              </a:spcAft>
              <a:buNone/>
            </a:pPr>
            <a:endParaRPr sz="2300" dirty="0"/>
          </a:p>
          <a:p>
            <a:pPr marL="457200" lvl="0" indent="-308927" algn="l" rtl="0">
              <a:spcBef>
                <a:spcPts val="1200"/>
              </a:spcBef>
              <a:spcAft>
                <a:spcPts val="0"/>
              </a:spcAft>
              <a:buSzPct val="100000"/>
              <a:buChar char="●"/>
            </a:pPr>
            <a:r>
              <a:rPr lang="en" sz="2300" dirty="0"/>
              <a:t>We will be recording the talks when possible, but not the Q&amp;A sections.</a:t>
            </a:r>
            <a:endParaRPr sz="2300" dirty="0"/>
          </a:p>
          <a:p>
            <a:pPr marL="0" lvl="0" indent="0" algn="l" rtl="0">
              <a:spcBef>
                <a:spcPts val="1200"/>
              </a:spcBef>
              <a:spcAft>
                <a:spcPts val="0"/>
              </a:spcAft>
              <a:buNone/>
            </a:pPr>
            <a:endParaRPr sz="2300" dirty="0"/>
          </a:p>
          <a:p>
            <a:pPr marL="457200" lvl="0" indent="-308927" algn="l" rtl="0">
              <a:spcBef>
                <a:spcPts val="1200"/>
              </a:spcBef>
              <a:spcAft>
                <a:spcPts val="0"/>
              </a:spcAft>
              <a:buSzPct val="100000"/>
              <a:buChar char="●"/>
            </a:pPr>
            <a:r>
              <a:rPr lang="en" sz="2300" dirty="0"/>
              <a:t>All AI transcribers will be turned off and removed from the meeting.</a:t>
            </a:r>
            <a:endParaRPr sz="2300" dirty="0"/>
          </a:p>
          <a:p>
            <a:pPr marL="0" lvl="0" indent="0" algn="l" rtl="0">
              <a:spcBef>
                <a:spcPts val="1200"/>
              </a:spcBef>
              <a:spcAft>
                <a:spcPts val="1200"/>
              </a:spcAft>
              <a:buNone/>
            </a:pPr>
            <a:endParaRPr b="1" dirty="0">
              <a:solidFill>
                <a:srgbClr val="980000"/>
              </a:solidFill>
            </a:endParaRPr>
          </a:p>
        </p:txBody>
      </p:sp>
      <p:pic>
        <p:nvPicPr>
          <p:cNvPr id="64" name="Google Shape;64;p14" title="2020_11_10_cir_cmyk.png"/>
          <p:cNvPicPr preferRelativeResize="0"/>
          <p:nvPr/>
        </p:nvPicPr>
        <p:blipFill rotWithShape="1">
          <a:blip r:embed="rId3">
            <a:alphaModFix/>
          </a:blip>
          <a:srcRect/>
          <a:stretch/>
        </p:blipFill>
        <p:spPr>
          <a:xfrm>
            <a:off x="6484723" y="3918225"/>
            <a:ext cx="2626601" cy="1312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title="N8-map.png"/>
          <p:cNvPicPr preferRelativeResize="0"/>
          <p:nvPr/>
        </p:nvPicPr>
        <p:blipFill>
          <a:blip r:embed="rId3">
            <a:alphaModFix/>
          </a:blip>
          <a:stretch>
            <a:fillRect/>
          </a:stretch>
        </p:blipFill>
        <p:spPr>
          <a:xfrm>
            <a:off x="2994550" y="686709"/>
            <a:ext cx="6117150" cy="3924011"/>
          </a:xfrm>
          <a:prstGeom prst="rect">
            <a:avLst/>
          </a:prstGeom>
          <a:noFill/>
          <a:ln>
            <a:noFill/>
          </a:ln>
        </p:spPr>
      </p:pic>
      <p:sp>
        <p:nvSpPr>
          <p:cNvPr id="70" name="Google Shape;70;p15"/>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n"/>
              <a:t>The N8 CIR is a Centre of Excellence  in </a:t>
            </a:r>
            <a:r>
              <a:rPr lang="en" b="1"/>
              <a:t>Computationally Intensive Research methods, skills, and facilities</a:t>
            </a:r>
            <a:r>
              <a:rPr lang="en"/>
              <a:t> to underpin the strategic research objectives of the N8 universities.</a:t>
            </a:r>
            <a:endParaRPr/>
          </a:p>
          <a:p>
            <a:pPr marL="0" lvl="0" indent="0" algn="l" rtl="0">
              <a:spcBef>
                <a:spcPts val="1200"/>
              </a:spcBef>
              <a:spcAft>
                <a:spcPts val="0"/>
              </a:spcAft>
              <a:buClr>
                <a:schemeClr val="dk1"/>
              </a:buClr>
              <a:buSzPts val="1100"/>
              <a:buFont typeface="Arial"/>
              <a:buNone/>
            </a:pPr>
            <a:r>
              <a:rPr lang="en"/>
              <a:t>We accelerate progress in areas of research that are of strategic importance to the N8 partners, including some that have not made heavy use of technology in the past.</a:t>
            </a:r>
            <a:endParaRPr/>
          </a:p>
          <a:p>
            <a:pPr marL="0" lvl="0" indent="0" algn="l" rtl="0">
              <a:spcBef>
                <a:spcPts val="1200"/>
              </a:spcBef>
              <a:spcAft>
                <a:spcPts val="0"/>
              </a:spcAft>
              <a:buClr>
                <a:schemeClr val="dk1"/>
              </a:buClr>
              <a:buSzPts val="1100"/>
              <a:buFont typeface="Arial"/>
              <a:buNone/>
            </a:pPr>
            <a:r>
              <a:rPr lang="en"/>
              <a:t>Find out more about the N8 CIR at </a:t>
            </a:r>
            <a:r>
              <a:rPr lang="en" u="sng">
                <a:solidFill>
                  <a:schemeClr val="hlink"/>
                </a:solidFill>
                <a:hlinkClick r:id="rId4"/>
              </a:rPr>
              <a:t>https://n8cir.org.uk/</a:t>
            </a:r>
            <a:r>
              <a:rPr lang="en"/>
              <a:t> </a:t>
            </a:r>
            <a:endParaRPr/>
          </a:p>
          <a:p>
            <a:pPr marL="0" lvl="0" indent="0" algn="l" rtl="0">
              <a:spcBef>
                <a:spcPts val="1200"/>
              </a:spcBef>
              <a:spcAft>
                <a:spcPts val="1200"/>
              </a:spcAft>
              <a:buNone/>
            </a:pPr>
            <a:endParaRPr/>
          </a:p>
        </p:txBody>
      </p:sp>
      <p:sp>
        <p:nvSpPr>
          <p:cNvPr id="71" name="Google Shape;71;p15"/>
          <p:cNvSpPr/>
          <p:nvPr/>
        </p:nvSpPr>
        <p:spPr>
          <a:xfrm>
            <a:off x="2769316" y="3451655"/>
            <a:ext cx="2328000" cy="1656900"/>
          </a:xfrm>
          <a:prstGeom prst="roundRect">
            <a:avLst>
              <a:gd name="adj" fmla="val 16667"/>
            </a:avLst>
          </a:prstGeom>
          <a:solidFill>
            <a:srgbClr val="4584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Verdana"/>
                <a:ea typeface="Verdana"/>
                <a:cs typeface="Verdana"/>
                <a:sym typeface="Verdana"/>
              </a:rPr>
              <a:t>Digital Health,</a:t>
            </a:r>
            <a:endParaRPr b="1">
              <a:solidFill>
                <a:schemeClr val="lt1"/>
              </a:solidFill>
              <a:latin typeface="Verdana"/>
              <a:ea typeface="Verdana"/>
              <a:cs typeface="Verdana"/>
              <a:sym typeface="Verdana"/>
            </a:endParaRPr>
          </a:p>
          <a:p>
            <a:pPr marL="0" lvl="0" indent="0" algn="ctr" rtl="0">
              <a:spcBef>
                <a:spcPts val="0"/>
              </a:spcBef>
              <a:spcAft>
                <a:spcPts val="0"/>
              </a:spcAft>
              <a:buNone/>
            </a:pPr>
            <a:r>
              <a:rPr lang="en" b="1">
                <a:solidFill>
                  <a:schemeClr val="lt1"/>
                </a:solidFill>
                <a:latin typeface="Verdana"/>
                <a:ea typeface="Verdana"/>
                <a:cs typeface="Verdana"/>
                <a:sym typeface="Verdana"/>
              </a:rPr>
              <a:t>Digital Humanities,</a:t>
            </a:r>
            <a:endParaRPr b="1">
              <a:solidFill>
                <a:schemeClr val="lt1"/>
              </a:solidFill>
              <a:latin typeface="Verdana"/>
              <a:ea typeface="Verdana"/>
              <a:cs typeface="Verdana"/>
              <a:sym typeface="Verdana"/>
            </a:endParaRPr>
          </a:p>
          <a:p>
            <a:pPr marL="0" lvl="0" indent="0" algn="ctr" rtl="0">
              <a:spcBef>
                <a:spcPts val="0"/>
              </a:spcBef>
              <a:spcAft>
                <a:spcPts val="0"/>
              </a:spcAft>
              <a:buNone/>
            </a:pPr>
            <a:r>
              <a:rPr lang="en" b="1">
                <a:solidFill>
                  <a:schemeClr val="lt1"/>
                </a:solidFill>
                <a:latin typeface="Verdana"/>
                <a:ea typeface="Verdana"/>
                <a:cs typeface="Verdana"/>
                <a:sym typeface="Verdana"/>
              </a:rPr>
              <a:t>Machine Learning</a:t>
            </a:r>
            <a:endParaRPr b="1">
              <a:solidFill>
                <a:schemeClr val="lt1"/>
              </a:solidFill>
              <a:latin typeface="Verdana"/>
              <a:ea typeface="Verdana"/>
              <a:cs typeface="Verdana"/>
              <a:sym typeface="Verdana"/>
            </a:endParaRPr>
          </a:p>
        </p:txBody>
      </p:sp>
      <p:sp>
        <p:nvSpPr>
          <p:cNvPr id="72" name="Google Shape;72;p15"/>
          <p:cNvSpPr/>
          <p:nvPr/>
        </p:nvSpPr>
        <p:spPr>
          <a:xfrm>
            <a:off x="7418550" y="225050"/>
            <a:ext cx="1656900" cy="1656900"/>
          </a:xfrm>
          <a:prstGeom prst="roundRect">
            <a:avLst>
              <a:gd name="adj" fmla="val 16667"/>
            </a:avLst>
          </a:prstGeom>
          <a:solidFill>
            <a:srgbClr val="4584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Verdana"/>
                <a:ea typeface="Verdana"/>
                <a:cs typeface="Verdana"/>
                <a:sym typeface="Verdana"/>
              </a:rPr>
              <a:t>RSE</a:t>
            </a:r>
            <a:endParaRPr sz="1300" b="1">
              <a:solidFill>
                <a:schemeClr val="lt1"/>
              </a:solidFill>
              <a:latin typeface="Verdana"/>
              <a:ea typeface="Verdana"/>
              <a:cs typeface="Verdana"/>
              <a:sym typeface="Verdana"/>
            </a:endParaRPr>
          </a:p>
          <a:p>
            <a:pPr marL="0" lvl="0" indent="0" algn="ctr" rtl="0">
              <a:spcBef>
                <a:spcPts val="0"/>
              </a:spcBef>
              <a:spcAft>
                <a:spcPts val="0"/>
              </a:spcAft>
              <a:buNone/>
            </a:pPr>
            <a:r>
              <a:rPr lang="en" sz="1300" b="1">
                <a:solidFill>
                  <a:schemeClr val="lt1"/>
                </a:solidFill>
                <a:latin typeface="Verdana"/>
                <a:ea typeface="Verdana"/>
                <a:cs typeface="Verdana"/>
                <a:sym typeface="Verdana"/>
              </a:rPr>
              <a:t>RIE</a:t>
            </a:r>
            <a:endParaRPr sz="1300" b="1">
              <a:solidFill>
                <a:schemeClr val="lt1"/>
              </a:solidFill>
              <a:latin typeface="Verdana"/>
              <a:ea typeface="Verdana"/>
              <a:cs typeface="Verdana"/>
              <a:sym typeface="Verdana"/>
            </a:endParaRPr>
          </a:p>
          <a:p>
            <a:pPr marL="0" lvl="0" indent="0" algn="ctr" rtl="0">
              <a:spcBef>
                <a:spcPts val="0"/>
              </a:spcBef>
              <a:spcAft>
                <a:spcPts val="0"/>
              </a:spcAft>
              <a:buNone/>
            </a:pPr>
            <a:r>
              <a:rPr lang="en" sz="1300" b="1">
                <a:solidFill>
                  <a:schemeClr val="lt1"/>
                </a:solidFill>
                <a:latin typeface="Verdana"/>
                <a:ea typeface="Verdana"/>
                <a:cs typeface="Verdana"/>
                <a:sym typeface="Verdana"/>
              </a:rPr>
              <a:t>RDM</a:t>
            </a:r>
            <a:endParaRPr sz="1300" b="1">
              <a:solidFill>
                <a:schemeClr val="lt1"/>
              </a:solidFill>
              <a:latin typeface="Verdana"/>
              <a:ea typeface="Verdana"/>
              <a:cs typeface="Verdana"/>
              <a:sym typeface="Verdana"/>
            </a:endParaRPr>
          </a:p>
          <a:p>
            <a:pPr marL="0" lvl="0" indent="0" algn="ctr" rtl="0">
              <a:spcBef>
                <a:spcPts val="0"/>
              </a:spcBef>
              <a:spcAft>
                <a:spcPts val="0"/>
              </a:spcAft>
              <a:buNone/>
            </a:pPr>
            <a:r>
              <a:rPr lang="en" sz="1300" b="1">
                <a:solidFill>
                  <a:schemeClr val="lt1"/>
                </a:solidFill>
                <a:latin typeface="Verdana"/>
                <a:ea typeface="Verdana"/>
                <a:cs typeface="Verdana"/>
                <a:sym typeface="Verdana"/>
              </a:rPr>
              <a:t>…</a:t>
            </a:r>
            <a:endParaRPr sz="1300" b="1">
              <a:solidFill>
                <a:schemeClr val="lt1"/>
              </a:solidFill>
              <a:latin typeface="Verdana"/>
              <a:ea typeface="Verdana"/>
              <a:cs typeface="Verdana"/>
              <a:sym typeface="Verdana"/>
            </a:endParaRPr>
          </a:p>
          <a:p>
            <a:pPr marL="0" lvl="0" indent="0" algn="ctr" rtl="0">
              <a:spcBef>
                <a:spcPts val="0"/>
              </a:spcBef>
              <a:spcAft>
                <a:spcPts val="0"/>
              </a:spcAft>
              <a:buNone/>
            </a:pPr>
            <a:r>
              <a:rPr lang="en" sz="1300" b="1">
                <a:solidFill>
                  <a:schemeClr val="lt1"/>
                </a:solidFill>
                <a:latin typeface="Verdana"/>
                <a:ea typeface="Verdana"/>
                <a:cs typeface="Verdana"/>
                <a:sym typeface="Verdana"/>
              </a:rPr>
              <a:t>DRI professionals</a:t>
            </a:r>
            <a:endParaRPr sz="1300" b="1">
              <a:solidFill>
                <a:schemeClr val="lt1"/>
              </a:solidFill>
              <a:latin typeface="Verdana"/>
              <a:ea typeface="Verdana"/>
              <a:cs typeface="Verdana"/>
              <a:sym typeface="Verdana"/>
            </a:endParaRPr>
          </a:p>
        </p:txBody>
      </p:sp>
      <p:pic>
        <p:nvPicPr>
          <p:cNvPr id="73" name="Google Shape;73;p15" title="2020_11_10_cir_cmyk.png"/>
          <p:cNvPicPr preferRelativeResize="0"/>
          <p:nvPr/>
        </p:nvPicPr>
        <p:blipFill rotWithShape="1">
          <a:blip r:embed="rId5">
            <a:alphaModFix/>
          </a:blip>
          <a:srcRect/>
          <a:stretch/>
        </p:blipFill>
        <p:spPr>
          <a:xfrm>
            <a:off x="-2" y="0"/>
            <a:ext cx="2626601" cy="1312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N8 CIR Data Stewards Network</a:t>
            </a:r>
            <a:endParaRPr/>
          </a:p>
        </p:txBody>
      </p:sp>
      <p:sp>
        <p:nvSpPr>
          <p:cNvPr id="79" name="Google Shape;79;p16"/>
          <p:cNvSpPr txBox="1">
            <a:spLocks noGrp="1"/>
          </p:cNvSpPr>
          <p:nvPr>
            <p:ph type="body" idx="1"/>
          </p:nvPr>
        </p:nvSpPr>
        <p:spPr>
          <a:xfrm>
            <a:off x="311700" y="1152475"/>
            <a:ext cx="8520600" cy="1352400"/>
          </a:xfrm>
          <a:prstGeom prst="rect">
            <a:avLst/>
          </a:prstGeom>
        </p:spPr>
        <p:txBody>
          <a:bodyPr spcFirstLastPara="1" wrap="square" lIns="91425" tIns="91425" rIns="91425" bIns="91425" anchor="t" anchorCtr="0">
            <a:normAutofit fontScale="77500" lnSpcReduction="20000"/>
          </a:bodyPr>
          <a:lstStyle/>
          <a:p>
            <a:pPr marL="0" lvl="0" indent="0" algn="l" rtl="0">
              <a:lnSpc>
                <a:spcPct val="130000"/>
              </a:lnSpc>
              <a:spcBef>
                <a:spcPts val="0"/>
              </a:spcBef>
              <a:spcAft>
                <a:spcPts val="0"/>
              </a:spcAft>
              <a:buNone/>
            </a:pPr>
            <a:r>
              <a:rPr lang="en" i="1">
                <a:solidFill>
                  <a:schemeClr val="dk1"/>
                </a:solidFill>
                <a:latin typeface="Source Sans Pro"/>
                <a:ea typeface="Source Sans Pro"/>
                <a:cs typeface="Source Sans Pro"/>
                <a:sym typeface="Source Sans Pro"/>
              </a:rPr>
              <a:t>“Anyone who interacts with data in a significant way, at any point in the research data lifecycle, is a data steward”</a:t>
            </a:r>
            <a:endParaRPr i="1">
              <a:solidFill>
                <a:schemeClr val="dk1"/>
              </a:solidFill>
              <a:latin typeface="Source Sans Pro"/>
              <a:ea typeface="Source Sans Pro"/>
              <a:cs typeface="Source Sans Pro"/>
              <a:sym typeface="Source Sans Pro"/>
            </a:endParaRPr>
          </a:p>
          <a:p>
            <a:pPr marL="0" lvl="0" indent="0" algn="l" rtl="0">
              <a:lnSpc>
                <a:spcPct val="130000"/>
              </a:lnSpc>
              <a:spcBef>
                <a:spcPts val="1000"/>
              </a:spcBef>
              <a:spcAft>
                <a:spcPts val="1000"/>
              </a:spcAft>
              <a:buNone/>
            </a:pPr>
            <a:r>
              <a:rPr lang="en">
                <a:solidFill>
                  <a:schemeClr val="dk1"/>
                </a:solidFill>
                <a:latin typeface="Source Sans Pro"/>
                <a:ea typeface="Source Sans Pro"/>
                <a:cs typeface="Source Sans Pro"/>
                <a:sym typeface="Source Sans Pro"/>
              </a:rPr>
              <a:t>An non exhaustive list of jobs that are covered by this statement include: Data Librarian, Data Curator, Data Wrangler, Bioinformatician, Data Consultant, Data Specialist</a:t>
            </a:r>
            <a:endParaRPr>
              <a:solidFill>
                <a:schemeClr val="dk1"/>
              </a:solidFill>
              <a:latin typeface="Source Sans Pro"/>
              <a:ea typeface="Source Sans Pro"/>
              <a:cs typeface="Source Sans Pro"/>
              <a:sym typeface="Source Sans Pro"/>
            </a:endParaRPr>
          </a:p>
        </p:txBody>
      </p:sp>
      <p:pic>
        <p:nvPicPr>
          <p:cNvPr id="80" name="Google Shape;80;p16" title="N8 Data Steward Network Banner - no text cut.png"/>
          <p:cNvPicPr preferRelativeResize="0"/>
          <p:nvPr/>
        </p:nvPicPr>
        <p:blipFill>
          <a:blip r:embed="rId3">
            <a:alphaModFix/>
          </a:blip>
          <a:stretch>
            <a:fillRect/>
          </a:stretch>
        </p:blipFill>
        <p:spPr>
          <a:xfrm>
            <a:off x="0" y="2504781"/>
            <a:ext cx="9144003" cy="2638723"/>
          </a:xfrm>
          <a:prstGeom prst="rect">
            <a:avLst/>
          </a:prstGeom>
          <a:noFill/>
          <a:ln>
            <a:noFill/>
          </a:ln>
        </p:spPr>
      </p:pic>
      <p:pic>
        <p:nvPicPr>
          <p:cNvPr id="81" name="Google Shape;81;p16"/>
          <p:cNvPicPr preferRelativeResize="0"/>
          <p:nvPr/>
        </p:nvPicPr>
        <p:blipFill>
          <a:blip r:embed="rId4">
            <a:alphaModFix/>
          </a:blip>
          <a:stretch>
            <a:fillRect/>
          </a:stretch>
        </p:blipFill>
        <p:spPr>
          <a:xfrm>
            <a:off x="6654899" y="0"/>
            <a:ext cx="2489100" cy="12401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Upcoming Events</a:t>
            </a:r>
            <a:endParaRPr/>
          </a:p>
        </p:txBody>
      </p:sp>
      <p:pic>
        <p:nvPicPr>
          <p:cNvPr id="102" name="Google Shape;102;p19" title="2020_11_10_cir_cmyk.png"/>
          <p:cNvPicPr preferRelativeResize="0"/>
          <p:nvPr/>
        </p:nvPicPr>
        <p:blipFill rotWithShape="1">
          <a:blip r:embed="rId3">
            <a:alphaModFix/>
          </a:blip>
          <a:srcRect/>
          <a:stretch/>
        </p:blipFill>
        <p:spPr>
          <a:xfrm>
            <a:off x="6484723" y="3918225"/>
            <a:ext cx="2626601" cy="1312026"/>
          </a:xfrm>
          <a:prstGeom prst="rect">
            <a:avLst/>
          </a:prstGeom>
          <a:noFill/>
          <a:ln>
            <a:noFill/>
          </a:ln>
        </p:spPr>
      </p:pic>
      <p:sp>
        <p:nvSpPr>
          <p:cNvPr id="103" name="Google Shape;103;p19"/>
          <p:cNvSpPr/>
          <p:nvPr/>
        </p:nvSpPr>
        <p:spPr>
          <a:xfrm>
            <a:off x="171650" y="2279025"/>
            <a:ext cx="4561800" cy="1481400"/>
          </a:xfrm>
          <a:prstGeom prst="rect">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4" name="Google Shape;104;p19"/>
          <p:cNvPicPr preferRelativeResize="0"/>
          <p:nvPr/>
        </p:nvPicPr>
        <p:blipFill>
          <a:blip r:embed="rId4">
            <a:alphaModFix/>
          </a:blip>
          <a:stretch>
            <a:fillRect/>
          </a:stretch>
        </p:blipFill>
        <p:spPr>
          <a:xfrm>
            <a:off x="311700" y="1017725"/>
            <a:ext cx="4289600" cy="4004000"/>
          </a:xfrm>
          <a:prstGeom prst="rect">
            <a:avLst/>
          </a:prstGeom>
          <a:noFill/>
          <a:ln>
            <a:noFill/>
          </a:ln>
        </p:spPr>
      </p:pic>
      <p:sp>
        <p:nvSpPr>
          <p:cNvPr id="105" name="Google Shape;105;p19"/>
          <p:cNvSpPr/>
          <p:nvPr/>
        </p:nvSpPr>
        <p:spPr>
          <a:xfrm>
            <a:off x="5206100" y="296250"/>
            <a:ext cx="3553200" cy="391680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9"/>
          <p:cNvSpPr txBox="1"/>
          <p:nvPr/>
        </p:nvSpPr>
        <p:spPr>
          <a:xfrm>
            <a:off x="5142475" y="278575"/>
            <a:ext cx="3699000" cy="382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2"/>
                </a:solidFill>
              </a:rPr>
              <a:t>Each day of the retreat will focus on a different priority of the UKRI Digital Research Infrastructure Programme to support the UK's goal of building a strong, connected, and sustainable digital research system. These priorities, while distinct, are interconnected and work together to enhance the DRI and deliver better research solutions for the UK research community.</a:t>
            </a:r>
            <a:endParaRPr sz="1200">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r>
              <a:rPr lang="en" sz="1200">
                <a:solidFill>
                  <a:schemeClr val="dk2"/>
                </a:solidFill>
              </a:rPr>
              <a:t>These priorities are :</a:t>
            </a:r>
            <a:endParaRPr sz="1200">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r>
              <a:rPr lang="en" sz="1200">
                <a:solidFill>
                  <a:schemeClr val="dk2"/>
                </a:solidFill>
              </a:rPr>
              <a:t>Interconnected DRI</a:t>
            </a:r>
            <a:endParaRPr sz="1200">
              <a:solidFill>
                <a:schemeClr val="dk2"/>
              </a:solidFill>
            </a:endParaRPr>
          </a:p>
          <a:p>
            <a:pPr marL="0" lvl="0" indent="0" algn="l" rtl="0">
              <a:spcBef>
                <a:spcPts val="0"/>
              </a:spcBef>
              <a:spcAft>
                <a:spcPts val="0"/>
              </a:spcAft>
              <a:buNone/>
            </a:pPr>
            <a:r>
              <a:rPr lang="en" sz="1200">
                <a:solidFill>
                  <a:schemeClr val="dk2"/>
                </a:solidFill>
              </a:rPr>
              <a:t>Human DRI</a:t>
            </a:r>
            <a:endParaRPr sz="1200">
              <a:solidFill>
                <a:schemeClr val="dk2"/>
              </a:solidFill>
            </a:endParaRPr>
          </a:p>
          <a:p>
            <a:pPr marL="0" lvl="0" indent="0" algn="l" rtl="0">
              <a:spcBef>
                <a:spcPts val="0"/>
              </a:spcBef>
              <a:spcAft>
                <a:spcPts val="0"/>
              </a:spcAft>
              <a:buNone/>
            </a:pPr>
            <a:r>
              <a:rPr lang="en" sz="1200">
                <a:solidFill>
                  <a:schemeClr val="dk2"/>
                </a:solidFill>
              </a:rPr>
              <a:t>FAIR DRI</a:t>
            </a:r>
            <a:endParaRPr sz="1200">
              <a:solidFill>
                <a:schemeClr val="dk2"/>
              </a:solidFill>
            </a:endParaRPr>
          </a:p>
          <a:p>
            <a:pPr marL="0" lvl="0" indent="0" algn="l" rtl="0">
              <a:spcBef>
                <a:spcPts val="0"/>
              </a:spcBef>
              <a:spcAft>
                <a:spcPts val="0"/>
              </a:spcAft>
              <a:buNone/>
            </a:pPr>
            <a:r>
              <a:rPr lang="en" sz="1200">
                <a:solidFill>
                  <a:schemeClr val="dk2"/>
                </a:solidFill>
              </a:rPr>
              <a:t>Sustainable DRI</a:t>
            </a:r>
            <a:endParaRPr sz="1200">
              <a:solidFill>
                <a:schemeClr val="dk2"/>
              </a:solidFill>
            </a:endParaRPr>
          </a:p>
          <a:p>
            <a:pPr marL="0" lvl="0" indent="0" algn="l" rtl="0">
              <a:spcBef>
                <a:spcPts val="0"/>
              </a:spcBef>
              <a:spcAft>
                <a:spcPts val="0"/>
              </a:spcAft>
              <a:buNone/>
            </a:pPr>
            <a:r>
              <a:rPr lang="en" sz="1200">
                <a:solidFill>
                  <a:schemeClr val="dk2"/>
                </a:solidFill>
              </a:rPr>
              <a:t>The first four days of the retreat will focus on one of these themes, and on the final day, we will discuss Sovereign AI. The structure of each session is yet to be confirmed, and the format may vary (e.g., a panel, a roundtable discussion, or a workshop).</a:t>
            </a:r>
            <a:endParaRPr sz="1200">
              <a:solidFill>
                <a:schemeClr val="dk2"/>
              </a:solidFill>
            </a:endParaRPr>
          </a:p>
        </p:txBody>
      </p:sp>
      <p:cxnSp>
        <p:nvCxnSpPr>
          <p:cNvPr id="107" name="Google Shape;107;p19"/>
          <p:cNvCxnSpPr/>
          <p:nvPr/>
        </p:nvCxnSpPr>
        <p:spPr>
          <a:xfrm rot="10800000" flipH="1">
            <a:off x="4597250" y="305300"/>
            <a:ext cx="609000" cy="1990200"/>
          </a:xfrm>
          <a:prstGeom prst="straightConnector1">
            <a:avLst/>
          </a:prstGeom>
          <a:noFill/>
          <a:ln w="9525" cap="flat" cmpd="sng">
            <a:solidFill>
              <a:schemeClr val="accent1"/>
            </a:solidFill>
            <a:prstDash val="solid"/>
            <a:round/>
            <a:headEnd type="none" w="med" len="med"/>
            <a:tailEnd type="none" w="med" len="med"/>
          </a:ln>
        </p:spPr>
      </p:cxnSp>
      <p:cxnSp>
        <p:nvCxnSpPr>
          <p:cNvPr id="108" name="Google Shape;108;p19"/>
          <p:cNvCxnSpPr/>
          <p:nvPr/>
        </p:nvCxnSpPr>
        <p:spPr>
          <a:xfrm>
            <a:off x="4606325" y="3776750"/>
            <a:ext cx="590700" cy="43620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body" idx="2"/>
          </p:nvPr>
        </p:nvSpPr>
        <p:spPr>
          <a:xfrm>
            <a:off x="4572000" y="188750"/>
            <a:ext cx="4448575" cy="4365000"/>
          </a:xfrm>
          <a:prstGeom prst="rect">
            <a:avLst/>
          </a:prstGeom>
        </p:spPr>
        <p:txBody>
          <a:bodyPr spcFirstLastPara="1" wrap="square" lIns="91425" tIns="91425" rIns="91425" bIns="91425" anchor="ctr" anchorCtr="0">
            <a:normAutofit/>
          </a:bodyPr>
          <a:lstStyle/>
          <a:p>
            <a:r>
              <a:rPr lang="en-GB" sz="1100" b="0" i="0" dirty="0">
                <a:solidFill>
                  <a:srgbClr val="000000"/>
                </a:solidFill>
                <a:effectLst/>
                <a:latin typeface="+mn-lt"/>
              </a:rPr>
              <a:t>13:00 - Introduction and welcome </a:t>
            </a:r>
            <a:endParaRPr lang="en-GB" sz="1100" b="0" i="0" dirty="0">
              <a:solidFill>
                <a:srgbClr val="242424"/>
              </a:solidFill>
              <a:effectLst/>
              <a:latin typeface="+mn-lt"/>
            </a:endParaRPr>
          </a:p>
          <a:p>
            <a:r>
              <a:rPr lang="en-GB" sz="1100" b="0" i="0" dirty="0">
                <a:solidFill>
                  <a:srgbClr val="000000"/>
                </a:solidFill>
                <a:effectLst/>
                <a:latin typeface="+mn-lt"/>
              </a:rPr>
              <a:t>13:05 - Prof. Vanessa Higgins, University of Manchester. Editorial Board Member for the Research Data Journal for the Humanities and Social Sciences. </a:t>
            </a:r>
            <a:endParaRPr lang="en-GB" sz="1100" b="0" i="0" dirty="0">
              <a:solidFill>
                <a:srgbClr val="242424"/>
              </a:solidFill>
              <a:effectLst/>
              <a:latin typeface="+mn-lt"/>
            </a:endParaRPr>
          </a:p>
          <a:p>
            <a:r>
              <a:rPr lang="en-GB" sz="1100" b="0" i="0" dirty="0">
                <a:solidFill>
                  <a:srgbClr val="000000"/>
                </a:solidFill>
                <a:effectLst/>
                <a:latin typeface="+mn-lt"/>
              </a:rPr>
              <a:t>13:20- Judith Winters, University of York. Editor of Internet Archaeology. </a:t>
            </a:r>
            <a:endParaRPr lang="en-GB" sz="1100" b="0" i="0" dirty="0">
              <a:solidFill>
                <a:srgbClr val="242424"/>
              </a:solidFill>
              <a:effectLst/>
              <a:latin typeface="+mn-lt"/>
            </a:endParaRPr>
          </a:p>
          <a:p>
            <a:r>
              <a:rPr lang="en-GB" sz="1100" b="0" i="0" dirty="0">
                <a:solidFill>
                  <a:srgbClr val="000000"/>
                </a:solidFill>
                <a:effectLst/>
                <a:latin typeface="+mn-lt"/>
              </a:rPr>
              <a:t>13:35- Dr Derek Gatherer, Lancaster University. Editorial Board, Scientific Data. </a:t>
            </a:r>
            <a:endParaRPr lang="en-GB" sz="1100" b="0" i="0" dirty="0">
              <a:solidFill>
                <a:srgbClr val="242424"/>
              </a:solidFill>
              <a:effectLst/>
              <a:latin typeface="+mn-lt"/>
            </a:endParaRPr>
          </a:p>
          <a:p>
            <a:r>
              <a:rPr lang="en-GB" sz="1100" b="0" i="0" dirty="0">
                <a:solidFill>
                  <a:srgbClr val="000000"/>
                </a:solidFill>
                <a:effectLst/>
                <a:latin typeface="+mn-lt"/>
              </a:rPr>
              <a:t>13:50- Dr Laura </a:t>
            </a:r>
            <a:r>
              <a:rPr lang="en-GB" sz="1100" b="0" i="0" dirty="0" err="1">
                <a:solidFill>
                  <a:srgbClr val="000000"/>
                </a:solidFill>
                <a:effectLst/>
                <a:latin typeface="+mn-lt"/>
              </a:rPr>
              <a:t>Sbaffi</a:t>
            </a:r>
            <a:r>
              <a:rPr lang="en-GB" sz="1100" b="0" i="0" dirty="0">
                <a:solidFill>
                  <a:srgbClr val="000000"/>
                </a:solidFill>
                <a:effectLst/>
                <a:latin typeface="+mn-lt"/>
              </a:rPr>
              <a:t>, University of Sheffield. Section Editor for PLOS Digital Health and Associate Editor for JASIST </a:t>
            </a:r>
            <a:endParaRPr lang="en-GB" sz="1100" b="0" i="0" dirty="0">
              <a:solidFill>
                <a:srgbClr val="242424"/>
              </a:solidFill>
              <a:effectLst/>
              <a:latin typeface="+mn-lt"/>
            </a:endParaRPr>
          </a:p>
          <a:p>
            <a:r>
              <a:rPr lang="en-GB" sz="1100" b="0" i="0" dirty="0">
                <a:solidFill>
                  <a:srgbClr val="000000"/>
                </a:solidFill>
                <a:effectLst/>
                <a:latin typeface="+mn-lt"/>
              </a:rPr>
              <a:t>14:05 – Q and A session </a:t>
            </a:r>
            <a:endParaRPr lang="en-GB" sz="1100" b="0" i="0" dirty="0">
              <a:solidFill>
                <a:srgbClr val="242424"/>
              </a:solidFill>
              <a:effectLst/>
              <a:latin typeface="+mn-lt"/>
            </a:endParaRPr>
          </a:p>
          <a:p>
            <a:r>
              <a:rPr lang="en-GB" sz="1100" b="0" i="0" dirty="0">
                <a:solidFill>
                  <a:srgbClr val="000000"/>
                </a:solidFill>
                <a:effectLst/>
                <a:latin typeface="+mn-lt"/>
              </a:rPr>
              <a:t>14:30: Final comments </a:t>
            </a:r>
            <a:endParaRPr lang="en-GB" sz="1100" b="0" i="0" dirty="0">
              <a:solidFill>
                <a:srgbClr val="242424"/>
              </a:solidFill>
              <a:effectLst/>
              <a:latin typeface="+mn-lt"/>
            </a:endParaRPr>
          </a:p>
          <a:p>
            <a:pPr marL="457200">
              <a:buNone/>
            </a:pPr>
            <a:endParaRPr sz="1165" dirty="0"/>
          </a:p>
        </p:txBody>
      </p:sp>
      <p:sp>
        <p:nvSpPr>
          <p:cNvPr id="95" name="Google Shape;95;p18"/>
          <p:cNvSpPr txBox="1">
            <a:spLocks noGrp="1"/>
          </p:cNvSpPr>
          <p:nvPr>
            <p:ph type="subTitle" idx="1"/>
          </p:nvPr>
        </p:nvSpPr>
        <p:spPr>
          <a:xfrm>
            <a:off x="289100" y="1954075"/>
            <a:ext cx="22636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sz="4200">
                <a:solidFill>
                  <a:schemeClr val="dk1"/>
                </a:solidFill>
              </a:rPr>
              <a:t>Agenda</a:t>
            </a:r>
            <a:endParaRPr/>
          </a:p>
        </p:txBody>
      </p:sp>
      <p:pic>
        <p:nvPicPr>
          <p:cNvPr id="96" name="Google Shape;96;p18" title="2020_11_10_cir_cmyk.png"/>
          <p:cNvPicPr preferRelativeResize="0"/>
          <p:nvPr/>
        </p:nvPicPr>
        <p:blipFill rotWithShape="1">
          <a:blip r:embed="rId3">
            <a:alphaModFix/>
          </a:blip>
          <a:srcRect/>
          <a:stretch/>
        </p:blipFill>
        <p:spPr>
          <a:xfrm>
            <a:off x="6484723" y="3918225"/>
            <a:ext cx="2626601" cy="1312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Post Event Questionnaire</a:t>
            </a:r>
            <a:endParaRPr/>
          </a:p>
        </p:txBody>
      </p:sp>
      <p:sp>
        <p:nvSpPr>
          <p:cNvPr id="87" name="Google Shape;87;p17"/>
          <p:cNvSpPr txBox="1">
            <a:spLocks noGrp="1"/>
          </p:cNvSpPr>
          <p:nvPr>
            <p:ph type="body" idx="1"/>
          </p:nvPr>
        </p:nvSpPr>
        <p:spPr>
          <a:xfrm>
            <a:off x="26625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Link in the chat</a:t>
            </a:r>
            <a:endParaRPr/>
          </a:p>
          <a:p>
            <a:pPr marL="0" lvl="0" indent="0" algn="l" rtl="0">
              <a:spcBef>
                <a:spcPts val="1200"/>
              </a:spcBef>
              <a:spcAft>
                <a:spcPts val="1200"/>
              </a:spcAft>
              <a:buNone/>
            </a:pPr>
            <a:endParaRPr/>
          </a:p>
        </p:txBody>
      </p:sp>
      <p:pic>
        <p:nvPicPr>
          <p:cNvPr id="88" name="Google Shape;88;p17"/>
          <p:cNvPicPr preferRelativeResize="0"/>
          <p:nvPr/>
        </p:nvPicPr>
        <p:blipFill>
          <a:blip r:embed="rId3">
            <a:alphaModFix/>
          </a:blip>
          <a:stretch>
            <a:fillRect/>
          </a:stretch>
        </p:blipFill>
        <p:spPr>
          <a:xfrm>
            <a:off x="6654899" y="0"/>
            <a:ext cx="2489100" cy="1240145"/>
          </a:xfrm>
          <a:prstGeom prst="rect">
            <a:avLst/>
          </a:prstGeom>
          <a:noFill/>
          <a:ln>
            <a:noFill/>
          </a:ln>
        </p:spPr>
      </p:pic>
      <p:pic>
        <p:nvPicPr>
          <p:cNvPr id="89" name="Google Shape;89;p17"/>
          <p:cNvPicPr preferRelativeResize="0"/>
          <p:nvPr/>
        </p:nvPicPr>
        <p:blipFill>
          <a:blip r:embed="rId4">
            <a:alphaModFix/>
          </a:blip>
          <a:stretch>
            <a:fillRect/>
          </a:stretch>
        </p:blipFill>
        <p:spPr>
          <a:xfrm>
            <a:off x="2007324" y="1285600"/>
            <a:ext cx="5597499" cy="35538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1617</Words>
  <Application>Microsoft Office PowerPoint</Application>
  <PresentationFormat>On-screen Show (16:9)</PresentationFormat>
  <Paragraphs>110</Paragraphs>
  <Slides>7</Slides>
  <Notes>7</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Simple Light</vt:lpstr>
      <vt:lpstr>Office Theme</vt:lpstr>
      <vt:lpstr>PowerPoint Presentation</vt:lpstr>
      <vt:lpstr>N8CIR Meeting Code of Conduct</vt:lpstr>
      <vt:lpstr>PowerPoint Presentation</vt:lpstr>
      <vt:lpstr>N8 CIR Data Stewards Network</vt:lpstr>
      <vt:lpstr>Upcoming Events</vt:lpstr>
      <vt:lpstr>PowerPoint Presentation</vt:lpstr>
      <vt:lpstr>Post Event Questionnaire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Morley, Tom</cp:lastModifiedBy>
  <cp:revision>18</cp:revision>
  <dcterms:modified xsi:type="dcterms:W3CDTF">2026-03-10T10:35:36Z</dcterms:modified>
</cp:coreProperties>
</file>